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8.xml" ContentType="application/vnd.openxmlformats-officedocument.presentationml.tags+xml"/>
  <Override PartName="/ppt/notesSlides/notesSlide18.xml" ContentType="application/vnd.openxmlformats-officedocument.presentationml.notesSlide+xml"/>
  <Override PartName="/ppt/tags/tag9.xml" ContentType="application/vnd.openxmlformats-officedocument.presentationml.tags+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0.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43"/>
  </p:notesMasterIdLst>
  <p:sldIdLst>
    <p:sldId id="430" r:id="rId2"/>
    <p:sldId id="391" r:id="rId3"/>
    <p:sldId id="392" r:id="rId4"/>
    <p:sldId id="431" r:id="rId5"/>
    <p:sldId id="432" r:id="rId6"/>
    <p:sldId id="433" r:id="rId7"/>
    <p:sldId id="434" r:id="rId8"/>
    <p:sldId id="435" r:id="rId9"/>
    <p:sldId id="398" r:id="rId10"/>
    <p:sldId id="436" r:id="rId11"/>
    <p:sldId id="437" r:id="rId12"/>
    <p:sldId id="401" r:id="rId13"/>
    <p:sldId id="438" r:id="rId14"/>
    <p:sldId id="439" r:id="rId15"/>
    <p:sldId id="440" r:id="rId16"/>
    <p:sldId id="405" r:id="rId17"/>
    <p:sldId id="441" r:id="rId18"/>
    <p:sldId id="442" r:id="rId19"/>
    <p:sldId id="443" r:id="rId20"/>
    <p:sldId id="444" r:id="rId21"/>
    <p:sldId id="445" r:id="rId22"/>
    <p:sldId id="446" r:id="rId23"/>
    <p:sldId id="447" r:id="rId24"/>
    <p:sldId id="448" r:id="rId25"/>
    <p:sldId id="449" r:id="rId26"/>
    <p:sldId id="415" r:id="rId27"/>
    <p:sldId id="450" r:id="rId28"/>
    <p:sldId id="451" r:id="rId29"/>
    <p:sldId id="452" r:id="rId30"/>
    <p:sldId id="453" r:id="rId31"/>
    <p:sldId id="454" r:id="rId32"/>
    <p:sldId id="420" r:id="rId33"/>
    <p:sldId id="421" r:id="rId34"/>
    <p:sldId id="422" r:id="rId35"/>
    <p:sldId id="455" r:id="rId36"/>
    <p:sldId id="456" r:id="rId37"/>
    <p:sldId id="457" r:id="rId38"/>
    <p:sldId id="458" r:id="rId39"/>
    <p:sldId id="427" r:id="rId40"/>
    <p:sldId id="460" r:id="rId41"/>
    <p:sldId id="461" r:id="rId42"/>
  </p:sldIdLst>
  <p:sldSz cx="9144000" cy="5143500" type="screen16x9"/>
  <p:notesSz cx="6858000" cy="9144000"/>
  <p:custDataLst>
    <p:tags r:id="rId4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55" autoAdjust="0"/>
    <p:restoredTop sz="75813" autoAdjust="0"/>
  </p:normalViewPr>
  <p:slideViewPr>
    <p:cSldViewPr snapToGrid="0" snapToObjects="1" showGuides="1">
      <p:cViewPr>
        <p:scale>
          <a:sx n="66" d="100"/>
          <a:sy n="66" d="100"/>
        </p:scale>
        <p:origin x="-1098" y="-72"/>
      </p:cViewPr>
      <p:guideLst>
        <p:guide orient="horz" pos="1620"/>
        <p:guide pos="2880"/>
      </p:guideLst>
    </p:cSldViewPr>
  </p:slideViewPr>
  <p:notesTextViewPr>
    <p:cViewPr>
      <p:scale>
        <a:sx n="1" d="1"/>
        <a:sy n="1" d="1"/>
      </p:scale>
      <p:origin x="18" y="0"/>
    </p:cViewPr>
  </p:notesTextViewPr>
  <p:sorterViewPr>
    <p:cViewPr>
      <p:scale>
        <a:sx n="100" d="100"/>
        <a:sy n="100" d="100"/>
      </p:scale>
      <p:origin x="0" y="78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E012C6-404B-4D72-8632-3656C8167FD9}"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8B0A4C2A-FBA2-4B03-82D4-EB90D73D5D9E}">
      <dgm:prSet phldrT="[Text]"/>
      <dgm:spPr>
        <a:solidFill>
          <a:srgbClr val="FFFF00"/>
        </a:solidFill>
      </dgm:spPr>
      <dgm:t>
        <a:bodyPr/>
        <a:lstStyle/>
        <a:p>
          <a:r>
            <a:rPr lang="en-US" b="1" dirty="0" smtClean="0">
              <a:solidFill>
                <a:srgbClr val="FF9900"/>
              </a:solidFill>
              <a:latin typeface="Arial" panose="020B0604020202020204" pitchFamily="34" charset="0"/>
              <a:cs typeface="Arial" panose="020B0604020202020204" pitchFamily="34" charset="0"/>
            </a:rPr>
            <a:t>Warning Signs</a:t>
          </a:r>
          <a:endParaRPr lang="en-US" b="1" dirty="0">
            <a:solidFill>
              <a:srgbClr val="FF9900"/>
            </a:solidFill>
            <a:latin typeface="Arial" panose="020B0604020202020204" pitchFamily="34" charset="0"/>
            <a:cs typeface="Arial" panose="020B0604020202020204" pitchFamily="34" charset="0"/>
          </a:endParaRPr>
        </a:p>
      </dgm:t>
    </dgm:pt>
    <dgm:pt modelId="{48F92AE3-AD97-4C80-9EC9-36770BE719BF}" type="parTrans" cxnId="{83AEF77A-D886-468F-AFE7-AA2C25655621}">
      <dgm:prSet/>
      <dgm:spPr/>
      <dgm:t>
        <a:bodyPr/>
        <a:lstStyle/>
        <a:p>
          <a:endParaRPr lang="en-US"/>
        </a:p>
      </dgm:t>
    </dgm:pt>
    <dgm:pt modelId="{B86BA85C-2057-45FB-BE70-BCBFC161971B}" type="sibTrans" cxnId="{83AEF77A-D886-468F-AFE7-AA2C25655621}">
      <dgm:prSet/>
      <dgm:spPr/>
      <dgm:t>
        <a:bodyPr/>
        <a:lstStyle/>
        <a:p>
          <a:endParaRPr lang="en-US"/>
        </a:p>
      </dgm:t>
    </dgm:pt>
    <dgm:pt modelId="{75B3D203-AE55-45C4-812F-80A9F1A2DD04}">
      <dgm:prSet phldrT="[Text]" custT="1"/>
      <dgm:spPr>
        <a:solidFill>
          <a:srgbClr val="FFFF00"/>
        </a:solidFill>
      </dgm:spPr>
      <dgm:t>
        <a:bodyPr/>
        <a:lstStyle/>
        <a:p>
          <a:r>
            <a:rPr lang="en-US" sz="2000" dirty="0" smtClean="0">
              <a:solidFill>
                <a:schemeClr val="tx1"/>
              </a:solidFill>
              <a:latin typeface="Arial" panose="020B0604020202020204" pitchFamily="34" charset="0"/>
              <a:cs typeface="Arial" panose="020B0604020202020204" pitchFamily="34" charset="0"/>
            </a:rPr>
            <a:t>Trust yourself</a:t>
          </a:r>
          <a:endParaRPr lang="en-US" sz="2000" dirty="0">
            <a:solidFill>
              <a:schemeClr val="tx1"/>
            </a:solidFill>
            <a:latin typeface="Arial" panose="020B0604020202020204" pitchFamily="34" charset="0"/>
            <a:cs typeface="Arial" panose="020B0604020202020204" pitchFamily="34" charset="0"/>
          </a:endParaRPr>
        </a:p>
      </dgm:t>
    </dgm:pt>
    <dgm:pt modelId="{3C59E3F7-474D-4C61-9096-E18F3641019E}" type="parTrans" cxnId="{7E11EFCC-0C95-49EA-BD54-7DC5BEA88DA1}">
      <dgm:prSet/>
      <dgm:spPr/>
      <dgm:t>
        <a:bodyPr/>
        <a:lstStyle/>
        <a:p>
          <a:endParaRPr lang="en-US"/>
        </a:p>
      </dgm:t>
    </dgm:pt>
    <dgm:pt modelId="{5D7F83AF-4F15-486F-905F-B70B9500AB7C}" type="sibTrans" cxnId="{7E11EFCC-0C95-49EA-BD54-7DC5BEA88DA1}">
      <dgm:prSet/>
      <dgm:spPr/>
      <dgm:t>
        <a:bodyPr/>
        <a:lstStyle/>
        <a:p>
          <a:endParaRPr lang="en-US"/>
        </a:p>
      </dgm:t>
    </dgm:pt>
    <dgm:pt modelId="{C5907BC7-5E86-4BF8-92A0-3B6A8C4F9C48}">
      <dgm:prSet phldrT="[Text]" custT="1"/>
      <dgm:spPr>
        <a:solidFill>
          <a:srgbClr val="FFFF00"/>
        </a:solidFill>
      </dgm:spPr>
      <dgm:t>
        <a:bodyPr/>
        <a:lstStyle/>
        <a:p>
          <a:r>
            <a:rPr lang="en-US" sz="2000" dirty="0" smtClean="0">
              <a:solidFill>
                <a:schemeClr val="tx1"/>
              </a:solidFill>
              <a:latin typeface="Arial" panose="020B0604020202020204" pitchFamily="34" charset="0"/>
              <a:cs typeface="Arial" panose="020B0604020202020204" pitchFamily="34" charset="0"/>
            </a:rPr>
            <a:t>Review and follow safety plan</a:t>
          </a:r>
          <a:endParaRPr lang="en-US" sz="2000" dirty="0">
            <a:solidFill>
              <a:schemeClr val="tx1"/>
            </a:solidFill>
            <a:latin typeface="Arial" panose="020B0604020202020204" pitchFamily="34" charset="0"/>
            <a:cs typeface="Arial" panose="020B0604020202020204" pitchFamily="34" charset="0"/>
          </a:endParaRPr>
        </a:p>
      </dgm:t>
    </dgm:pt>
    <dgm:pt modelId="{D704E506-966E-41D0-9964-DC049E112146}" type="parTrans" cxnId="{D21E58E2-F915-4F2A-8A62-941EA31C480D}">
      <dgm:prSet/>
      <dgm:spPr/>
      <dgm:t>
        <a:bodyPr/>
        <a:lstStyle/>
        <a:p>
          <a:endParaRPr lang="en-US"/>
        </a:p>
      </dgm:t>
    </dgm:pt>
    <dgm:pt modelId="{FE9B5EC4-199D-4966-B552-0C1D049A9341}" type="sibTrans" cxnId="{D21E58E2-F915-4F2A-8A62-941EA31C480D}">
      <dgm:prSet/>
      <dgm:spPr/>
      <dgm:t>
        <a:bodyPr/>
        <a:lstStyle/>
        <a:p>
          <a:endParaRPr lang="en-US"/>
        </a:p>
      </dgm:t>
    </dgm:pt>
    <dgm:pt modelId="{447F8884-4F96-44F9-B301-356353F21B3F}">
      <dgm:prSet phldrT="[Text]" custT="1"/>
      <dgm:spPr>
        <a:solidFill>
          <a:srgbClr val="FFFF00"/>
        </a:solidFill>
      </dgm:spPr>
      <dgm:t>
        <a:bodyPr/>
        <a:lstStyle/>
        <a:p>
          <a:r>
            <a:rPr lang="en-US" sz="2000" dirty="0" smtClean="0">
              <a:solidFill>
                <a:schemeClr val="tx1"/>
              </a:solidFill>
              <a:latin typeface="Arial" panose="020B0604020202020204" pitchFamily="34" charset="0"/>
              <a:cs typeface="Arial" panose="020B0604020202020204" pitchFamily="34" charset="0"/>
            </a:rPr>
            <a:t>Take action</a:t>
          </a:r>
          <a:endParaRPr lang="en-US" sz="2000" dirty="0">
            <a:solidFill>
              <a:schemeClr val="tx1"/>
            </a:solidFill>
            <a:latin typeface="Arial" panose="020B0604020202020204" pitchFamily="34" charset="0"/>
            <a:cs typeface="Arial" panose="020B0604020202020204" pitchFamily="34" charset="0"/>
          </a:endParaRPr>
        </a:p>
      </dgm:t>
    </dgm:pt>
    <dgm:pt modelId="{F3855198-9B67-4C68-926D-AABAA105AD63}" type="parTrans" cxnId="{6A2F83D5-0A94-49A3-B530-05EA47144166}">
      <dgm:prSet/>
      <dgm:spPr/>
      <dgm:t>
        <a:bodyPr/>
        <a:lstStyle/>
        <a:p>
          <a:endParaRPr lang="en-US"/>
        </a:p>
      </dgm:t>
    </dgm:pt>
    <dgm:pt modelId="{2A56648E-775B-448D-807B-C9FAEAA3610B}" type="sibTrans" cxnId="{6A2F83D5-0A94-49A3-B530-05EA47144166}">
      <dgm:prSet/>
      <dgm:spPr/>
      <dgm:t>
        <a:bodyPr/>
        <a:lstStyle/>
        <a:p>
          <a:endParaRPr lang="en-US"/>
        </a:p>
      </dgm:t>
    </dgm:pt>
    <dgm:pt modelId="{2650502D-43B6-4258-BE63-3BA73C72491A}">
      <dgm:prSet custT="1"/>
      <dgm:spPr>
        <a:solidFill>
          <a:srgbClr val="FFFF00"/>
        </a:solidFill>
      </dgm:spPr>
      <dgm:t>
        <a:bodyPr/>
        <a:lstStyle/>
        <a:p>
          <a:r>
            <a:rPr lang="en-US" sz="2000" dirty="0" smtClean="0">
              <a:solidFill>
                <a:schemeClr val="tx1"/>
              </a:solidFill>
              <a:latin typeface="Arial" panose="020B0604020202020204" pitchFamily="34" charset="0"/>
              <a:cs typeface="Arial" panose="020B0604020202020204" pitchFamily="34" charset="0"/>
            </a:rPr>
            <a:t>Follow Up</a:t>
          </a:r>
          <a:endParaRPr lang="en-US" sz="2000" dirty="0">
            <a:solidFill>
              <a:schemeClr val="tx1"/>
            </a:solidFill>
            <a:latin typeface="Arial" panose="020B0604020202020204" pitchFamily="34" charset="0"/>
            <a:cs typeface="Arial" panose="020B0604020202020204" pitchFamily="34" charset="0"/>
          </a:endParaRPr>
        </a:p>
      </dgm:t>
    </dgm:pt>
    <dgm:pt modelId="{BE0C10C0-DDD7-4462-A6E1-7E84ACAAC9E5}" type="parTrans" cxnId="{68500EC2-D494-4336-BADB-89346B47D2C7}">
      <dgm:prSet/>
      <dgm:spPr/>
      <dgm:t>
        <a:bodyPr/>
        <a:lstStyle/>
        <a:p>
          <a:endParaRPr lang="en-US"/>
        </a:p>
      </dgm:t>
    </dgm:pt>
    <dgm:pt modelId="{1E0859EC-1DB5-498A-9E3A-6C6F1A58F5DC}" type="sibTrans" cxnId="{68500EC2-D494-4336-BADB-89346B47D2C7}">
      <dgm:prSet/>
      <dgm:spPr/>
      <dgm:t>
        <a:bodyPr/>
        <a:lstStyle/>
        <a:p>
          <a:endParaRPr lang="en-US"/>
        </a:p>
      </dgm:t>
    </dgm:pt>
    <dgm:pt modelId="{1A99FBDD-1511-40EC-85B8-B0430A419691}">
      <dgm:prSet custT="1"/>
      <dgm:spPr>
        <a:solidFill>
          <a:srgbClr val="FFFF00"/>
        </a:solidFill>
      </dgm:spPr>
      <dgm:t>
        <a:bodyPr/>
        <a:lstStyle/>
        <a:p>
          <a:r>
            <a:rPr lang="en-US" sz="2000" dirty="0" smtClean="0">
              <a:solidFill>
                <a:schemeClr val="tx1"/>
              </a:solidFill>
              <a:latin typeface="Arial" panose="020B0604020202020204" pitchFamily="34" charset="0"/>
              <a:cs typeface="Arial" panose="020B0604020202020204" pitchFamily="34" charset="0"/>
            </a:rPr>
            <a:t>Find an ally</a:t>
          </a:r>
          <a:endParaRPr lang="en-US" sz="2000" dirty="0">
            <a:solidFill>
              <a:schemeClr val="tx1"/>
            </a:solidFill>
            <a:latin typeface="Arial" panose="020B0604020202020204" pitchFamily="34" charset="0"/>
            <a:cs typeface="Arial" panose="020B0604020202020204" pitchFamily="34" charset="0"/>
          </a:endParaRPr>
        </a:p>
      </dgm:t>
    </dgm:pt>
    <dgm:pt modelId="{922CA014-8A74-4F7D-9D5D-3EA0FE3E449A}" type="parTrans" cxnId="{08948EDA-2A48-48DD-8356-5FEBCB21E894}">
      <dgm:prSet/>
      <dgm:spPr/>
      <dgm:t>
        <a:bodyPr/>
        <a:lstStyle/>
        <a:p>
          <a:endParaRPr lang="en-US"/>
        </a:p>
      </dgm:t>
    </dgm:pt>
    <dgm:pt modelId="{C2626BCB-D63A-491B-AED9-2EA938C97E26}" type="sibTrans" cxnId="{08948EDA-2A48-48DD-8356-5FEBCB21E894}">
      <dgm:prSet/>
      <dgm:spPr/>
      <dgm:t>
        <a:bodyPr/>
        <a:lstStyle/>
        <a:p>
          <a:endParaRPr lang="en-US"/>
        </a:p>
      </dgm:t>
    </dgm:pt>
    <dgm:pt modelId="{0F7FD11B-17D6-4EAA-AA15-D6B93E33B41B}" type="pres">
      <dgm:prSet presAssocID="{72E012C6-404B-4D72-8632-3656C8167FD9}" presName="Name0" presStyleCnt="0">
        <dgm:presLayoutVars>
          <dgm:chMax val="1"/>
          <dgm:chPref val="1"/>
          <dgm:dir/>
          <dgm:animOne val="branch"/>
          <dgm:animLvl val="lvl"/>
        </dgm:presLayoutVars>
      </dgm:prSet>
      <dgm:spPr/>
      <dgm:t>
        <a:bodyPr/>
        <a:lstStyle/>
        <a:p>
          <a:endParaRPr lang="en-US"/>
        </a:p>
      </dgm:t>
    </dgm:pt>
    <dgm:pt modelId="{EF2ECDA4-E61A-43A9-94B1-0E6CAD8F8118}" type="pres">
      <dgm:prSet presAssocID="{8B0A4C2A-FBA2-4B03-82D4-EB90D73D5D9E}" presName="singleCycle" presStyleCnt="0"/>
      <dgm:spPr/>
    </dgm:pt>
    <dgm:pt modelId="{4D62A1A0-DB9A-4C24-B8E5-C9418929B5DE}" type="pres">
      <dgm:prSet presAssocID="{8B0A4C2A-FBA2-4B03-82D4-EB90D73D5D9E}" presName="singleCenter" presStyleLbl="node1" presStyleIdx="0" presStyleCnt="6" custScaleX="178263" custScaleY="171492" custLinFactNeighborX="2663" custLinFactNeighborY="19845">
        <dgm:presLayoutVars>
          <dgm:chMax val="7"/>
          <dgm:chPref val="7"/>
        </dgm:presLayoutVars>
      </dgm:prSet>
      <dgm:spPr>
        <a:prstGeom prst="ellipse">
          <a:avLst/>
        </a:prstGeom>
      </dgm:spPr>
      <dgm:t>
        <a:bodyPr/>
        <a:lstStyle/>
        <a:p>
          <a:endParaRPr lang="en-US"/>
        </a:p>
      </dgm:t>
    </dgm:pt>
    <dgm:pt modelId="{41FEB575-2F58-41B0-85D9-C0E4A40DC807}" type="pres">
      <dgm:prSet presAssocID="{3C59E3F7-474D-4C61-9096-E18F3641019E}" presName="Name56" presStyleLbl="parChTrans1D2" presStyleIdx="0" presStyleCnt="5"/>
      <dgm:spPr/>
      <dgm:t>
        <a:bodyPr/>
        <a:lstStyle/>
        <a:p>
          <a:endParaRPr lang="en-US"/>
        </a:p>
      </dgm:t>
    </dgm:pt>
    <dgm:pt modelId="{801D683F-7554-4EFB-8CC4-A598D2A524A3}" type="pres">
      <dgm:prSet presAssocID="{75B3D203-AE55-45C4-812F-80A9F1A2DD04}" presName="text0" presStyleLbl="node1" presStyleIdx="1" presStyleCnt="6" custScaleX="209920" custScaleY="186223" custRadScaleRad="80804" custRadScaleInc="7480">
        <dgm:presLayoutVars>
          <dgm:bulletEnabled val="1"/>
        </dgm:presLayoutVars>
      </dgm:prSet>
      <dgm:spPr/>
      <dgm:t>
        <a:bodyPr/>
        <a:lstStyle/>
        <a:p>
          <a:endParaRPr lang="en-US"/>
        </a:p>
      </dgm:t>
    </dgm:pt>
    <dgm:pt modelId="{97CB2681-4228-4F71-BCCB-96F77DB13B7B}" type="pres">
      <dgm:prSet presAssocID="{922CA014-8A74-4F7D-9D5D-3EA0FE3E449A}" presName="Name56" presStyleLbl="parChTrans1D2" presStyleIdx="1" presStyleCnt="5"/>
      <dgm:spPr/>
      <dgm:t>
        <a:bodyPr/>
        <a:lstStyle/>
        <a:p>
          <a:endParaRPr lang="en-US"/>
        </a:p>
      </dgm:t>
    </dgm:pt>
    <dgm:pt modelId="{61EA5046-3CB6-46C3-86E3-6A0DB64249D9}" type="pres">
      <dgm:prSet presAssocID="{1A99FBDD-1511-40EC-85B8-B0430A419691}" presName="text0" presStyleLbl="node1" presStyleIdx="2" presStyleCnt="6" custScaleX="226926" custScaleY="185411" custRadScaleRad="153414" custRadScaleInc="2414">
        <dgm:presLayoutVars>
          <dgm:bulletEnabled val="1"/>
        </dgm:presLayoutVars>
      </dgm:prSet>
      <dgm:spPr/>
      <dgm:t>
        <a:bodyPr/>
        <a:lstStyle/>
        <a:p>
          <a:endParaRPr lang="en-US"/>
        </a:p>
      </dgm:t>
    </dgm:pt>
    <dgm:pt modelId="{A3C7D8E7-9708-41B1-BA59-5B810929F19E}" type="pres">
      <dgm:prSet presAssocID="{D704E506-966E-41D0-9964-DC049E112146}" presName="Name56" presStyleLbl="parChTrans1D2" presStyleIdx="2" presStyleCnt="5"/>
      <dgm:spPr/>
      <dgm:t>
        <a:bodyPr/>
        <a:lstStyle/>
        <a:p>
          <a:endParaRPr lang="en-US"/>
        </a:p>
      </dgm:t>
    </dgm:pt>
    <dgm:pt modelId="{8C214D62-2E6E-4984-A08B-73A042CFE0A1}" type="pres">
      <dgm:prSet presAssocID="{C5907BC7-5E86-4BF8-92A0-3B6A8C4F9C48}" presName="text0" presStyleLbl="node1" presStyleIdx="3" presStyleCnt="6" custScaleX="228012" custScaleY="180924" custRadScaleRad="159313" custRadScaleInc="-87572">
        <dgm:presLayoutVars>
          <dgm:bulletEnabled val="1"/>
        </dgm:presLayoutVars>
      </dgm:prSet>
      <dgm:spPr/>
      <dgm:t>
        <a:bodyPr/>
        <a:lstStyle/>
        <a:p>
          <a:endParaRPr lang="en-US"/>
        </a:p>
      </dgm:t>
    </dgm:pt>
    <dgm:pt modelId="{DE3B37DD-0A88-48C6-B173-66F6E87ED9FE}" type="pres">
      <dgm:prSet presAssocID="{F3855198-9B67-4C68-926D-AABAA105AD63}" presName="Name56" presStyleLbl="parChTrans1D2" presStyleIdx="3" presStyleCnt="5"/>
      <dgm:spPr/>
      <dgm:t>
        <a:bodyPr/>
        <a:lstStyle/>
        <a:p>
          <a:endParaRPr lang="en-US"/>
        </a:p>
      </dgm:t>
    </dgm:pt>
    <dgm:pt modelId="{C24978C6-0182-4A82-9DCA-893DDBB2B551}" type="pres">
      <dgm:prSet presAssocID="{447F8884-4F96-44F9-B301-356353F21B3F}" presName="text0" presStyleLbl="node1" presStyleIdx="4" presStyleCnt="6" custScaleX="242653" custScaleY="162344" custRadScaleRad="151366" custRadScaleInc="75422">
        <dgm:presLayoutVars>
          <dgm:bulletEnabled val="1"/>
        </dgm:presLayoutVars>
      </dgm:prSet>
      <dgm:spPr/>
      <dgm:t>
        <a:bodyPr/>
        <a:lstStyle/>
        <a:p>
          <a:endParaRPr lang="en-US"/>
        </a:p>
      </dgm:t>
    </dgm:pt>
    <dgm:pt modelId="{8306653C-F235-4921-81B4-5819F0BE12B2}" type="pres">
      <dgm:prSet presAssocID="{BE0C10C0-DDD7-4462-A6E1-7E84ACAAC9E5}" presName="Name56" presStyleLbl="parChTrans1D2" presStyleIdx="4" presStyleCnt="5"/>
      <dgm:spPr/>
      <dgm:t>
        <a:bodyPr/>
        <a:lstStyle/>
        <a:p>
          <a:endParaRPr lang="en-US"/>
        </a:p>
      </dgm:t>
    </dgm:pt>
    <dgm:pt modelId="{99C66D5C-4428-41D5-93B6-766454207072}" type="pres">
      <dgm:prSet presAssocID="{2650502D-43B6-4258-BE63-3BA73C72491A}" presName="text0" presStyleLbl="node1" presStyleIdx="5" presStyleCnt="6" custScaleX="217034" custScaleY="180267" custRadScaleRad="149274" custRadScaleInc="327">
        <dgm:presLayoutVars>
          <dgm:bulletEnabled val="1"/>
        </dgm:presLayoutVars>
      </dgm:prSet>
      <dgm:spPr/>
      <dgm:t>
        <a:bodyPr/>
        <a:lstStyle/>
        <a:p>
          <a:endParaRPr lang="en-US"/>
        </a:p>
      </dgm:t>
    </dgm:pt>
  </dgm:ptLst>
  <dgm:cxnLst>
    <dgm:cxn modelId="{68500EC2-D494-4336-BADB-89346B47D2C7}" srcId="{8B0A4C2A-FBA2-4B03-82D4-EB90D73D5D9E}" destId="{2650502D-43B6-4258-BE63-3BA73C72491A}" srcOrd="4" destOrd="0" parTransId="{BE0C10C0-DDD7-4462-A6E1-7E84ACAAC9E5}" sibTransId="{1E0859EC-1DB5-498A-9E3A-6C6F1A58F5DC}"/>
    <dgm:cxn modelId="{08948EDA-2A48-48DD-8356-5FEBCB21E894}" srcId="{8B0A4C2A-FBA2-4B03-82D4-EB90D73D5D9E}" destId="{1A99FBDD-1511-40EC-85B8-B0430A419691}" srcOrd="1" destOrd="0" parTransId="{922CA014-8A74-4F7D-9D5D-3EA0FE3E449A}" sibTransId="{C2626BCB-D63A-491B-AED9-2EA938C97E26}"/>
    <dgm:cxn modelId="{DB67EA5D-D1B4-4DEF-9413-E77DA42DED68}" type="presOf" srcId="{2650502D-43B6-4258-BE63-3BA73C72491A}" destId="{99C66D5C-4428-41D5-93B6-766454207072}" srcOrd="0" destOrd="0" presId="urn:microsoft.com/office/officeart/2008/layout/RadialCluster"/>
    <dgm:cxn modelId="{7E11EFCC-0C95-49EA-BD54-7DC5BEA88DA1}" srcId="{8B0A4C2A-FBA2-4B03-82D4-EB90D73D5D9E}" destId="{75B3D203-AE55-45C4-812F-80A9F1A2DD04}" srcOrd="0" destOrd="0" parTransId="{3C59E3F7-474D-4C61-9096-E18F3641019E}" sibTransId="{5D7F83AF-4F15-486F-905F-B70B9500AB7C}"/>
    <dgm:cxn modelId="{00506EC7-0937-4C58-BFE9-665893680897}" type="presOf" srcId="{922CA014-8A74-4F7D-9D5D-3EA0FE3E449A}" destId="{97CB2681-4228-4F71-BCCB-96F77DB13B7B}" srcOrd="0" destOrd="0" presId="urn:microsoft.com/office/officeart/2008/layout/RadialCluster"/>
    <dgm:cxn modelId="{83AEF77A-D886-468F-AFE7-AA2C25655621}" srcId="{72E012C6-404B-4D72-8632-3656C8167FD9}" destId="{8B0A4C2A-FBA2-4B03-82D4-EB90D73D5D9E}" srcOrd="0" destOrd="0" parTransId="{48F92AE3-AD97-4C80-9EC9-36770BE719BF}" sibTransId="{B86BA85C-2057-45FB-BE70-BCBFC161971B}"/>
    <dgm:cxn modelId="{D9607D93-7490-4604-9064-5D0180C6DAD1}" type="presOf" srcId="{75B3D203-AE55-45C4-812F-80A9F1A2DD04}" destId="{801D683F-7554-4EFB-8CC4-A598D2A524A3}" srcOrd="0" destOrd="0" presId="urn:microsoft.com/office/officeart/2008/layout/RadialCluster"/>
    <dgm:cxn modelId="{B33758BB-5A16-4CC5-B0D2-8B03448F6903}" type="presOf" srcId="{D704E506-966E-41D0-9964-DC049E112146}" destId="{A3C7D8E7-9708-41B1-BA59-5B810929F19E}" srcOrd="0" destOrd="0" presId="urn:microsoft.com/office/officeart/2008/layout/RadialCluster"/>
    <dgm:cxn modelId="{244BB91D-042D-447A-A07D-9A684B2DE186}" type="presOf" srcId="{1A99FBDD-1511-40EC-85B8-B0430A419691}" destId="{61EA5046-3CB6-46C3-86E3-6A0DB64249D9}" srcOrd="0" destOrd="0" presId="urn:microsoft.com/office/officeart/2008/layout/RadialCluster"/>
    <dgm:cxn modelId="{3138CE9D-9673-4D5A-8A1F-60F7CB888A4C}" type="presOf" srcId="{3C59E3F7-474D-4C61-9096-E18F3641019E}" destId="{41FEB575-2F58-41B0-85D9-C0E4A40DC807}" srcOrd="0" destOrd="0" presId="urn:microsoft.com/office/officeart/2008/layout/RadialCluster"/>
    <dgm:cxn modelId="{6A2F83D5-0A94-49A3-B530-05EA47144166}" srcId="{8B0A4C2A-FBA2-4B03-82D4-EB90D73D5D9E}" destId="{447F8884-4F96-44F9-B301-356353F21B3F}" srcOrd="3" destOrd="0" parTransId="{F3855198-9B67-4C68-926D-AABAA105AD63}" sibTransId="{2A56648E-775B-448D-807B-C9FAEAA3610B}"/>
    <dgm:cxn modelId="{D21E58E2-F915-4F2A-8A62-941EA31C480D}" srcId="{8B0A4C2A-FBA2-4B03-82D4-EB90D73D5D9E}" destId="{C5907BC7-5E86-4BF8-92A0-3B6A8C4F9C48}" srcOrd="2" destOrd="0" parTransId="{D704E506-966E-41D0-9964-DC049E112146}" sibTransId="{FE9B5EC4-199D-4966-B552-0C1D049A9341}"/>
    <dgm:cxn modelId="{69141A29-9B33-411A-BD16-3B6DBC1BE4C6}" type="presOf" srcId="{447F8884-4F96-44F9-B301-356353F21B3F}" destId="{C24978C6-0182-4A82-9DCA-893DDBB2B551}" srcOrd="0" destOrd="0" presId="urn:microsoft.com/office/officeart/2008/layout/RadialCluster"/>
    <dgm:cxn modelId="{D11F5E35-A7BA-4D5D-A9A5-A5EDC500AFF7}" type="presOf" srcId="{C5907BC7-5E86-4BF8-92A0-3B6A8C4F9C48}" destId="{8C214D62-2E6E-4984-A08B-73A042CFE0A1}" srcOrd="0" destOrd="0" presId="urn:microsoft.com/office/officeart/2008/layout/RadialCluster"/>
    <dgm:cxn modelId="{49EDD20F-9FD9-4E93-8A65-D7A3FF198ABD}" type="presOf" srcId="{F3855198-9B67-4C68-926D-AABAA105AD63}" destId="{DE3B37DD-0A88-48C6-B173-66F6E87ED9FE}" srcOrd="0" destOrd="0" presId="urn:microsoft.com/office/officeart/2008/layout/RadialCluster"/>
    <dgm:cxn modelId="{F5B55A7C-4E45-467C-A35A-BBD22B8F8FD4}" type="presOf" srcId="{8B0A4C2A-FBA2-4B03-82D4-EB90D73D5D9E}" destId="{4D62A1A0-DB9A-4C24-B8E5-C9418929B5DE}" srcOrd="0" destOrd="0" presId="urn:microsoft.com/office/officeart/2008/layout/RadialCluster"/>
    <dgm:cxn modelId="{9D2CBF52-4D8B-4B13-BE08-C1007C5F3A35}" type="presOf" srcId="{BE0C10C0-DDD7-4462-A6E1-7E84ACAAC9E5}" destId="{8306653C-F235-4921-81B4-5819F0BE12B2}" srcOrd="0" destOrd="0" presId="urn:microsoft.com/office/officeart/2008/layout/RadialCluster"/>
    <dgm:cxn modelId="{EACA3B61-1059-4472-B1E9-A68D6F3224C5}" type="presOf" srcId="{72E012C6-404B-4D72-8632-3656C8167FD9}" destId="{0F7FD11B-17D6-4EAA-AA15-D6B93E33B41B}" srcOrd="0" destOrd="0" presId="urn:microsoft.com/office/officeart/2008/layout/RadialCluster"/>
    <dgm:cxn modelId="{F4717232-6D07-4A1E-B5E7-18CD0E979DFE}" type="presParOf" srcId="{0F7FD11B-17D6-4EAA-AA15-D6B93E33B41B}" destId="{EF2ECDA4-E61A-43A9-94B1-0E6CAD8F8118}" srcOrd="0" destOrd="0" presId="urn:microsoft.com/office/officeart/2008/layout/RadialCluster"/>
    <dgm:cxn modelId="{04844E35-25D5-4962-857C-A738438F2A7C}" type="presParOf" srcId="{EF2ECDA4-E61A-43A9-94B1-0E6CAD8F8118}" destId="{4D62A1A0-DB9A-4C24-B8E5-C9418929B5DE}" srcOrd="0" destOrd="0" presId="urn:microsoft.com/office/officeart/2008/layout/RadialCluster"/>
    <dgm:cxn modelId="{FBACC702-BD65-442A-84EE-C8107CFA4126}" type="presParOf" srcId="{EF2ECDA4-E61A-43A9-94B1-0E6CAD8F8118}" destId="{41FEB575-2F58-41B0-85D9-C0E4A40DC807}" srcOrd="1" destOrd="0" presId="urn:microsoft.com/office/officeart/2008/layout/RadialCluster"/>
    <dgm:cxn modelId="{CBC2998C-3925-414A-B690-04358572320B}" type="presParOf" srcId="{EF2ECDA4-E61A-43A9-94B1-0E6CAD8F8118}" destId="{801D683F-7554-4EFB-8CC4-A598D2A524A3}" srcOrd="2" destOrd="0" presId="urn:microsoft.com/office/officeart/2008/layout/RadialCluster"/>
    <dgm:cxn modelId="{A7EA2CFC-0A07-453A-9C07-2EA7D195D02E}" type="presParOf" srcId="{EF2ECDA4-E61A-43A9-94B1-0E6CAD8F8118}" destId="{97CB2681-4228-4F71-BCCB-96F77DB13B7B}" srcOrd="3" destOrd="0" presId="urn:microsoft.com/office/officeart/2008/layout/RadialCluster"/>
    <dgm:cxn modelId="{7929B996-9C77-4082-8958-9BDF7CFFA6EF}" type="presParOf" srcId="{EF2ECDA4-E61A-43A9-94B1-0E6CAD8F8118}" destId="{61EA5046-3CB6-46C3-86E3-6A0DB64249D9}" srcOrd="4" destOrd="0" presId="urn:microsoft.com/office/officeart/2008/layout/RadialCluster"/>
    <dgm:cxn modelId="{B80D02A9-F8B6-4F19-B655-CE8AC68C2720}" type="presParOf" srcId="{EF2ECDA4-E61A-43A9-94B1-0E6CAD8F8118}" destId="{A3C7D8E7-9708-41B1-BA59-5B810929F19E}" srcOrd="5" destOrd="0" presId="urn:microsoft.com/office/officeart/2008/layout/RadialCluster"/>
    <dgm:cxn modelId="{CBB9A748-399F-48DB-A7B6-5F4FC9C888CC}" type="presParOf" srcId="{EF2ECDA4-E61A-43A9-94B1-0E6CAD8F8118}" destId="{8C214D62-2E6E-4984-A08B-73A042CFE0A1}" srcOrd="6" destOrd="0" presId="urn:microsoft.com/office/officeart/2008/layout/RadialCluster"/>
    <dgm:cxn modelId="{DCB1DE01-613D-47DB-8A94-BFE24911B1A5}" type="presParOf" srcId="{EF2ECDA4-E61A-43A9-94B1-0E6CAD8F8118}" destId="{DE3B37DD-0A88-48C6-B173-66F6E87ED9FE}" srcOrd="7" destOrd="0" presId="urn:microsoft.com/office/officeart/2008/layout/RadialCluster"/>
    <dgm:cxn modelId="{23BE3C01-6383-4B23-B4AE-9401D69EA249}" type="presParOf" srcId="{EF2ECDA4-E61A-43A9-94B1-0E6CAD8F8118}" destId="{C24978C6-0182-4A82-9DCA-893DDBB2B551}" srcOrd="8" destOrd="0" presId="urn:microsoft.com/office/officeart/2008/layout/RadialCluster"/>
    <dgm:cxn modelId="{C780308C-AA11-43D4-A49A-AFC44A623C39}" type="presParOf" srcId="{EF2ECDA4-E61A-43A9-94B1-0E6CAD8F8118}" destId="{8306653C-F235-4921-81B4-5819F0BE12B2}" srcOrd="9" destOrd="0" presId="urn:microsoft.com/office/officeart/2008/layout/RadialCluster"/>
    <dgm:cxn modelId="{EF675D33-2FE1-4C8D-8DF4-8BB978D264B3}" type="presParOf" srcId="{EF2ECDA4-E61A-43A9-94B1-0E6CAD8F8118}" destId="{99C66D5C-4428-41D5-93B6-766454207072}" srcOrd="10"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14F647-6B97-4E24-B265-71DC3F726441}"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598DE8D5-79F6-40B8-AD02-AA555683C210}">
      <dgm:prSet phldrT="[Text]" custT="1"/>
      <dgm:spPr>
        <a:solidFill>
          <a:schemeClr val="bg1"/>
        </a:solidFill>
        <a:ln>
          <a:solidFill>
            <a:srgbClr val="FF0000"/>
          </a:solidFill>
        </a:ln>
      </dgm:spPr>
      <dgm:t>
        <a:bodyPr/>
        <a:lstStyle/>
        <a:p>
          <a:r>
            <a:rPr lang="en-US" sz="2800" dirty="0" smtClean="0">
              <a:solidFill>
                <a:srgbClr val="FF0000"/>
              </a:solidFill>
              <a:latin typeface="Arial" panose="020B0604020202020204" pitchFamily="34" charset="0"/>
              <a:cs typeface="Arial" panose="020B0604020202020204" pitchFamily="34" charset="0"/>
            </a:rPr>
            <a:t>Disclosure, Evidence</a:t>
          </a:r>
          <a:endParaRPr lang="en-US" sz="2800" dirty="0">
            <a:solidFill>
              <a:srgbClr val="FF0000"/>
            </a:solidFill>
            <a:latin typeface="Arial" panose="020B0604020202020204" pitchFamily="34" charset="0"/>
            <a:cs typeface="Arial" panose="020B0604020202020204" pitchFamily="34" charset="0"/>
          </a:endParaRPr>
        </a:p>
      </dgm:t>
    </dgm:pt>
    <dgm:pt modelId="{BD1A2538-1158-4C72-B2DD-49555B3A9259}" type="parTrans" cxnId="{62ABB962-FFAA-4B0D-90EF-A0AC9F732781}">
      <dgm:prSet/>
      <dgm:spPr/>
      <dgm:t>
        <a:bodyPr/>
        <a:lstStyle/>
        <a:p>
          <a:endParaRPr lang="en-US"/>
        </a:p>
      </dgm:t>
    </dgm:pt>
    <dgm:pt modelId="{06E1042A-14AD-4B11-B725-FF327BE0A820}" type="sibTrans" cxnId="{62ABB962-FFAA-4B0D-90EF-A0AC9F732781}">
      <dgm:prSet/>
      <dgm:spPr/>
      <dgm:t>
        <a:bodyPr/>
        <a:lstStyle/>
        <a:p>
          <a:endParaRPr lang="en-US"/>
        </a:p>
      </dgm:t>
    </dgm:pt>
    <dgm:pt modelId="{055645AE-48BC-4857-B412-C656C33DD609}">
      <dgm:prSet phldrT="[Text]" custT="1"/>
      <dgm:spPr>
        <a:solidFill>
          <a:srgbClr val="FF0000"/>
        </a:solidFill>
      </dgm:spPr>
      <dgm:t>
        <a:bodyPr/>
        <a:lstStyle/>
        <a:p>
          <a:r>
            <a:rPr lang="en-US" sz="2000" b="1" dirty="0" smtClean="0">
              <a:latin typeface="Arial" panose="020B0604020202020204" pitchFamily="34" charset="0"/>
              <a:cs typeface="Arial" panose="020B0604020202020204" pitchFamily="34" charset="0"/>
            </a:rPr>
            <a:t>Safety</a:t>
          </a:r>
          <a:endParaRPr lang="en-US" sz="2000" b="1" dirty="0">
            <a:latin typeface="Arial" panose="020B0604020202020204" pitchFamily="34" charset="0"/>
            <a:cs typeface="Arial" panose="020B0604020202020204" pitchFamily="34" charset="0"/>
          </a:endParaRPr>
        </a:p>
      </dgm:t>
    </dgm:pt>
    <dgm:pt modelId="{87149D21-2C62-452C-94D9-16402401C2E2}" type="parTrans" cxnId="{6236A261-97F4-400A-A89F-52BB85728EFE}">
      <dgm:prSet/>
      <dgm:spPr/>
      <dgm:t>
        <a:bodyPr/>
        <a:lstStyle/>
        <a:p>
          <a:endParaRPr lang="en-US"/>
        </a:p>
      </dgm:t>
    </dgm:pt>
    <dgm:pt modelId="{583DFE4B-420F-4295-BC84-1B4ADB4F8756}" type="sibTrans" cxnId="{6236A261-97F4-400A-A89F-52BB85728EFE}">
      <dgm:prSet/>
      <dgm:spPr/>
      <dgm:t>
        <a:bodyPr/>
        <a:lstStyle/>
        <a:p>
          <a:endParaRPr lang="en-US"/>
        </a:p>
      </dgm:t>
    </dgm:pt>
    <dgm:pt modelId="{90D5B698-A0C9-430E-9F11-280478D9CD0D}">
      <dgm:prSet phldrT="[Text]" custT="1"/>
      <dgm:spPr>
        <a:solidFill>
          <a:srgbClr val="FF0000"/>
        </a:solidFill>
      </dgm:spPr>
      <dgm:t>
        <a:bodyPr/>
        <a:lstStyle/>
        <a:p>
          <a:r>
            <a:rPr lang="en-US" sz="2000" b="1" dirty="0" smtClean="0">
              <a:latin typeface="Arial" panose="020B0604020202020204" pitchFamily="34" charset="0"/>
              <a:cs typeface="Arial" panose="020B0604020202020204" pitchFamily="34" charset="0"/>
            </a:rPr>
            <a:t>Relationship</a:t>
          </a:r>
          <a:endParaRPr lang="en-US" sz="2000" b="1" dirty="0">
            <a:latin typeface="Arial" panose="020B0604020202020204" pitchFamily="34" charset="0"/>
            <a:cs typeface="Arial" panose="020B0604020202020204" pitchFamily="34" charset="0"/>
          </a:endParaRPr>
        </a:p>
      </dgm:t>
    </dgm:pt>
    <dgm:pt modelId="{2D8BAB81-F5C7-4AB3-83C7-2F6B4BD1C8A5}" type="parTrans" cxnId="{374614E6-8222-40E9-A27D-1A2E0C6FDE5E}">
      <dgm:prSet/>
      <dgm:spPr/>
      <dgm:t>
        <a:bodyPr/>
        <a:lstStyle/>
        <a:p>
          <a:endParaRPr lang="en-US"/>
        </a:p>
      </dgm:t>
    </dgm:pt>
    <dgm:pt modelId="{57B911FD-894B-41C1-B7B1-59ADA692B9F6}" type="sibTrans" cxnId="{374614E6-8222-40E9-A27D-1A2E0C6FDE5E}">
      <dgm:prSet/>
      <dgm:spPr/>
      <dgm:t>
        <a:bodyPr/>
        <a:lstStyle/>
        <a:p>
          <a:endParaRPr lang="en-US"/>
        </a:p>
      </dgm:t>
    </dgm:pt>
    <dgm:pt modelId="{FEC690E2-8573-4595-BC35-A59FFE645BFB}">
      <dgm:prSet phldrT="[Text]" custT="1"/>
      <dgm:spPr>
        <a:solidFill>
          <a:srgbClr val="FF0000"/>
        </a:solidFill>
      </dgm:spPr>
      <dgm:t>
        <a:bodyPr/>
        <a:lstStyle/>
        <a:p>
          <a:r>
            <a:rPr lang="en-US" sz="2000" b="1" dirty="0" smtClean="0">
              <a:latin typeface="Arial" panose="020B0604020202020204" pitchFamily="34" charset="0"/>
              <a:cs typeface="Arial" panose="020B0604020202020204" pitchFamily="34" charset="0"/>
            </a:rPr>
            <a:t>Professional Help</a:t>
          </a:r>
          <a:endParaRPr lang="en-US" sz="2000" b="1" dirty="0">
            <a:latin typeface="Arial" panose="020B0604020202020204" pitchFamily="34" charset="0"/>
            <a:cs typeface="Arial" panose="020B0604020202020204" pitchFamily="34" charset="0"/>
          </a:endParaRPr>
        </a:p>
      </dgm:t>
    </dgm:pt>
    <dgm:pt modelId="{6A356827-4DD7-4C8B-9D13-D720ADE9CB3A}" type="sibTrans" cxnId="{D29772D2-6CC2-479A-952D-84F0157DB1E5}">
      <dgm:prSet/>
      <dgm:spPr/>
      <dgm:t>
        <a:bodyPr/>
        <a:lstStyle/>
        <a:p>
          <a:endParaRPr lang="en-US"/>
        </a:p>
      </dgm:t>
    </dgm:pt>
    <dgm:pt modelId="{7593D580-63D8-4030-A56C-14B142859627}" type="parTrans" cxnId="{D29772D2-6CC2-479A-952D-84F0157DB1E5}">
      <dgm:prSet/>
      <dgm:spPr/>
      <dgm:t>
        <a:bodyPr/>
        <a:lstStyle/>
        <a:p>
          <a:endParaRPr lang="en-US"/>
        </a:p>
      </dgm:t>
    </dgm:pt>
    <dgm:pt modelId="{44B766F1-1AB8-4348-84B7-9F29EA49FCA3}">
      <dgm:prSet custScaleX="365440" custScaleY="205329" custRadScaleRad="87476" custRadScaleInc="-7615"/>
      <dgm:spPr>
        <a:prstGeom prst="ellipse">
          <a:avLst/>
        </a:prstGeom>
      </dgm:spPr>
      <dgm:t>
        <a:bodyPr/>
        <a:lstStyle/>
        <a:p>
          <a:endParaRPr lang="en-US"/>
        </a:p>
      </dgm:t>
    </dgm:pt>
    <dgm:pt modelId="{9736CAE6-0160-46ED-BC35-C2F51FD8CC65}" type="parTrans" cxnId="{F25C4737-AD0F-41B1-8160-F64C0296FFD0}">
      <dgm:prSet/>
      <dgm:spPr/>
      <dgm:t>
        <a:bodyPr/>
        <a:lstStyle/>
        <a:p>
          <a:endParaRPr lang="en-US"/>
        </a:p>
      </dgm:t>
    </dgm:pt>
    <dgm:pt modelId="{5569250C-6DBD-40E7-A62C-DD984078B78B}" type="sibTrans" cxnId="{F25C4737-AD0F-41B1-8160-F64C0296FFD0}">
      <dgm:prSet/>
      <dgm:spPr/>
      <dgm:t>
        <a:bodyPr/>
        <a:lstStyle/>
        <a:p>
          <a:endParaRPr lang="en-US"/>
        </a:p>
      </dgm:t>
    </dgm:pt>
    <dgm:pt modelId="{35D30C62-2FB8-4979-ABAB-84B81050380C}">
      <dgm:prSet custT="1"/>
      <dgm:spPr>
        <a:solidFill>
          <a:srgbClr val="FF0000"/>
        </a:solidFill>
      </dgm:spPr>
      <dgm:t>
        <a:bodyPr/>
        <a:lstStyle/>
        <a:p>
          <a:r>
            <a:rPr lang="en-US" sz="2000" b="1" dirty="0" smtClean="0">
              <a:latin typeface="Arial" panose="020B0604020202020204" pitchFamily="34" charset="0"/>
              <a:cs typeface="Arial" panose="020B0604020202020204" pitchFamily="34" charset="0"/>
            </a:rPr>
            <a:t>Reporting</a:t>
          </a:r>
          <a:endParaRPr lang="en-US" sz="2000" dirty="0">
            <a:solidFill>
              <a:srgbClr val="FF0000"/>
            </a:solidFill>
            <a:latin typeface="Arial" panose="020B0604020202020204" pitchFamily="34" charset="0"/>
            <a:cs typeface="Arial" panose="020B0604020202020204" pitchFamily="34" charset="0"/>
          </a:endParaRPr>
        </a:p>
      </dgm:t>
    </dgm:pt>
    <dgm:pt modelId="{4D905987-BE8D-428F-B124-D2669EC6138C}" type="parTrans" cxnId="{D8A33D2B-7D0A-46AD-9F75-7ED911BE1D4C}">
      <dgm:prSet/>
      <dgm:spPr/>
      <dgm:t>
        <a:bodyPr/>
        <a:lstStyle/>
        <a:p>
          <a:endParaRPr lang="en-US"/>
        </a:p>
      </dgm:t>
    </dgm:pt>
    <dgm:pt modelId="{64EB5B34-9788-40D8-BEC3-233715048830}" type="sibTrans" cxnId="{D8A33D2B-7D0A-46AD-9F75-7ED911BE1D4C}">
      <dgm:prSet/>
      <dgm:spPr/>
      <dgm:t>
        <a:bodyPr/>
        <a:lstStyle/>
        <a:p>
          <a:endParaRPr lang="en-US"/>
        </a:p>
      </dgm:t>
    </dgm:pt>
    <dgm:pt modelId="{1BE81A23-5FE0-4584-ACC4-5629FBFAA856}" type="pres">
      <dgm:prSet presAssocID="{6814F647-6B97-4E24-B265-71DC3F726441}" presName="Name0" presStyleCnt="0">
        <dgm:presLayoutVars>
          <dgm:chMax val="1"/>
          <dgm:chPref val="1"/>
          <dgm:dir/>
          <dgm:animOne val="branch"/>
          <dgm:animLvl val="lvl"/>
        </dgm:presLayoutVars>
      </dgm:prSet>
      <dgm:spPr/>
      <dgm:t>
        <a:bodyPr/>
        <a:lstStyle/>
        <a:p>
          <a:endParaRPr lang="en-US"/>
        </a:p>
      </dgm:t>
    </dgm:pt>
    <dgm:pt modelId="{81B65D2F-80C2-4E79-B7DE-30FAD0A38F82}" type="pres">
      <dgm:prSet presAssocID="{598DE8D5-79F6-40B8-AD02-AA555683C210}" presName="singleCycle" presStyleCnt="0"/>
      <dgm:spPr/>
    </dgm:pt>
    <dgm:pt modelId="{84D88BA7-1F43-4B34-B8AD-E262F88EEA48}" type="pres">
      <dgm:prSet presAssocID="{598DE8D5-79F6-40B8-AD02-AA555683C210}" presName="singleCenter" presStyleLbl="node1" presStyleIdx="0" presStyleCnt="5" custScaleX="220338" custScaleY="165557" custLinFactNeighborX="-395" custLinFactNeighborY="1283">
        <dgm:presLayoutVars>
          <dgm:chMax val="7"/>
          <dgm:chPref val="7"/>
        </dgm:presLayoutVars>
      </dgm:prSet>
      <dgm:spPr/>
      <dgm:t>
        <a:bodyPr/>
        <a:lstStyle/>
        <a:p>
          <a:endParaRPr lang="en-US"/>
        </a:p>
      </dgm:t>
    </dgm:pt>
    <dgm:pt modelId="{7901E158-9EA9-4170-A91F-DBD5692A6E59}" type="pres">
      <dgm:prSet presAssocID="{4D905987-BE8D-428F-B124-D2669EC6138C}" presName="Name56" presStyleLbl="parChTrans1D2" presStyleIdx="0" presStyleCnt="4"/>
      <dgm:spPr/>
      <dgm:t>
        <a:bodyPr/>
        <a:lstStyle/>
        <a:p>
          <a:endParaRPr lang="en-US"/>
        </a:p>
      </dgm:t>
    </dgm:pt>
    <dgm:pt modelId="{9CAA3B01-CB40-486D-92D5-E911C6B1DB7E}" type="pres">
      <dgm:prSet presAssocID="{35D30C62-2FB8-4979-ABAB-84B81050380C}" presName="text0" presStyleLbl="node1" presStyleIdx="1" presStyleCnt="5" custScaleX="357042" custScaleY="167008" custRadScaleRad="168025" custRadScaleInc="142213">
        <dgm:presLayoutVars>
          <dgm:bulletEnabled val="1"/>
        </dgm:presLayoutVars>
      </dgm:prSet>
      <dgm:spPr>
        <a:prstGeom prst="ellipse">
          <a:avLst/>
        </a:prstGeom>
      </dgm:spPr>
      <dgm:t>
        <a:bodyPr/>
        <a:lstStyle/>
        <a:p>
          <a:endParaRPr lang="en-US"/>
        </a:p>
      </dgm:t>
    </dgm:pt>
    <dgm:pt modelId="{A19DE0A8-F8DE-45CD-B3A6-0D123840DFA8}" type="pres">
      <dgm:prSet presAssocID="{7593D580-63D8-4030-A56C-14B142859627}" presName="Name56" presStyleLbl="parChTrans1D2" presStyleIdx="1" presStyleCnt="4"/>
      <dgm:spPr/>
      <dgm:t>
        <a:bodyPr/>
        <a:lstStyle/>
        <a:p>
          <a:endParaRPr lang="en-US"/>
        </a:p>
      </dgm:t>
    </dgm:pt>
    <dgm:pt modelId="{8F2B5F38-8973-4AD0-8E51-B9BC04572C37}" type="pres">
      <dgm:prSet presAssocID="{FEC690E2-8573-4595-BC35-A59FFE645BFB}" presName="text0" presStyleLbl="node1" presStyleIdx="2" presStyleCnt="5" custScaleX="365440" custScaleY="186608" custRadScaleRad="166899" custRadScaleInc="65044">
        <dgm:presLayoutVars>
          <dgm:bulletEnabled val="1"/>
        </dgm:presLayoutVars>
      </dgm:prSet>
      <dgm:spPr>
        <a:prstGeom prst="ellipse">
          <a:avLst/>
        </a:prstGeom>
      </dgm:spPr>
      <dgm:t>
        <a:bodyPr/>
        <a:lstStyle/>
        <a:p>
          <a:endParaRPr lang="en-US"/>
        </a:p>
      </dgm:t>
    </dgm:pt>
    <dgm:pt modelId="{B90A8DC4-9737-4D4C-8F9B-3ACA5BE20445}" type="pres">
      <dgm:prSet presAssocID="{87149D21-2C62-452C-94D9-16402401C2E2}" presName="Name56" presStyleLbl="parChTrans1D2" presStyleIdx="2" presStyleCnt="4"/>
      <dgm:spPr/>
      <dgm:t>
        <a:bodyPr/>
        <a:lstStyle/>
        <a:p>
          <a:endParaRPr lang="en-US"/>
        </a:p>
      </dgm:t>
    </dgm:pt>
    <dgm:pt modelId="{D8462828-5521-4A65-A487-0357F5C826F3}" type="pres">
      <dgm:prSet presAssocID="{055645AE-48BC-4857-B412-C656C33DD609}" presName="text0" presStyleLbl="node1" presStyleIdx="3" presStyleCnt="5" custScaleX="318315" custScaleY="185656" custRadScaleRad="159241" custRadScaleInc="133130">
        <dgm:presLayoutVars>
          <dgm:bulletEnabled val="1"/>
        </dgm:presLayoutVars>
      </dgm:prSet>
      <dgm:spPr>
        <a:prstGeom prst="ellipse">
          <a:avLst/>
        </a:prstGeom>
      </dgm:spPr>
      <dgm:t>
        <a:bodyPr/>
        <a:lstStyle/>
        <a:p>
          <a:endParaRPr lang="en-US"/>
        </a:p>
      </dgm:t>
    </dgm:pt>
    <dgm:pt modelId="{AAC857F2-942A-4D69-B24B-37F43C58EAD9}" type="pres">
      <dgm:prSet presAssocID="{2D8BAB81-F5C7-4AB3-83C7-2F6B4BD1C8A5}" presName="Name56" presStyleLbl="parChTrans1D2" presStyleIdx="3" presStyleCnt="4"/>
      <dgm:spPr/>
      <dgm:t>
        <a:bodyPr/>
        <a:lstStyle/>
        <a:p>
          <a:endParaRPr lang="en-US"/>
        </a:p>
      </dgm:t>
    </dgm:pt>
    <dgm:pt modelId="{D588896B-84C6-49FC-91BC-FE57019427F7}" type="pres">
      <dgm:prSet presAssocID="{90D5B698-A0C9-430E-9F11-280478D9CD0D}" presName="text0" presStyleLbl="node1" presStyleIdx="4" presStyleCnt="5" custScaleX="354958" custScaleY="187291" custRadScaleRad="160222" custRadScaleInc="62666">
        <dgm:presLayoutVars>
          <dgm:bulletEnabled val="1"/>
        </dgm:presLayoutVars>
      </dgm:prSet>
      <dgm:spPr>
        <a:prstGeom prst="ellipse">
          <a:avLst/>
        </a:prstGeom>
      </dgm:spPr>
      <dgm:t>
        <a:bodyPr/>
        <a:lstStyle/>
        <a:p>
          <a:endParaRPr lang="en-US"/>
        </a:p>
      </dgm:t>
    </dgm:pt>
  </dgm:ptLst>
  <dgm:cxnLst>
    <dgm:cxn modelId="{D8A33D2B-7D0A-46AD-9F75-7ED911BE1D4C}" srcId="{598DE8D5-79F6-40B8-AD02-AA555683C210}" destId="{35D30C62-2FB8-4979-ABAB-84B81050380C}" srcOrd="0" destOrd="0" parTransId="{4D905987-BE8D-428F-B124-D2669EC6138C}" sibTransId="{64EB5B34-9788-40D8-BEC3-233715048830}"/>
    <dgm:cxn modelId="{ACD1F180-FF5E-48AE-954C-D70D9C5661DF}" type="presOf" srcId="{598DE8D5-79F6-40B8-AD02-AA555683C210}" destId="{84D88BA7-1F43-4B34-B8AD-E262F88EEA48}" srcOrd="0" destOrd="0" presId="urn:microsoft.com/office/officeart/2008/layout/RadialCluster"/>
    <dgm:cxn modelId="{038DAB9D-1FA9-4ACB-A01E-6AA696D0B74B}" type="presOf" srcId="{2D8BAB81-F5C7-4AB3-83C7-2F6B4BD1C8A5}" destId="{AAC857F2-942A-4D69-B24B-37F43C58EAD9}" srcOrd="0" destOrd="0" presId="urn:microsoft.com/office/officeart/2008/layout/RadialCluster"/>
    <dgm:cxn modelId="{62ABB962-FFAA-4B0D-90EF-A0AC9F732781}" srcId="{6814F647-6B97-4E24-B265-71DC3F726441}" destId="{598DE8D5-79F6-40B8-AD02-AA555683C210}" srcOrd="0" destOrd="0" parTransId="{BD1A2538-1158-4C72-B2DD-49555B3A9259}" sibTransId="{06E1042A-14AD-4B11-B725-FF327BE0A820}"/>
    <dgm:cxn modelId="{BFF83FCF-965B-4FAF-A7D9-50F31B366BD5}" type="presOf" srcId="{87149D21-2C62-452C-94D9-16402401C2E2}" destId="{B90A8DC4-9737-4D4C-8F9B-3ACA5BE20445}" srcOrd="0" destOrd="0" presId="urn:microsoft.com/office/officeart/2008/layout/RadialCluster"/>
    <dgm:cxn modelId="{19CD19B5-44D0-4005-B8CD-6C625C277C24}" type="presOf" srcId="{6814F647-6B97-4E24-B265-71DC3F726441}" destId="{1BE81A23-5FE0-4584-ACC4-5629FBFAA856}" srcOrd="0" destOrd="0" presId="urn:microsoft.com/office/officeart/2008/layout/RadialCluster"/>
    <dgm:cxn modelId="{6DFDF877-259D-42E0-8906-FE49B5EFED5D}" type="presOf" srcId="{7593D580-63D8-4030-A56C-14B142859627}" destId="{A19DE0A8-F8DE-45CD-B3A6-0D123840DFA8}" srcOrd="0" destOrd="0" presId="urn:microsoft.com/office/officeart/2008/layout/RadialCluster"/>
    <dgm:cxn modelId="{F25C4737-AD0F-41B1-8160-F64C0296FFD0}" srcId="{6814F647-6B97-4E24-B265-71DC3F726441}" destId="{44B766F1-1AB8-4348-84B7-9F29EA49FCA3}" srcOrd="1" destOrd="0" parTransId="{9736CAE6-0160-46ED-BC35-C2F51FD8CC65}" sibTransId="{5569250C-6DBD-40E7-A62C-DD984078B78B}"/>
    <dgm:cxn modelId="{6236A261-97F4-400A-A89F-52BB85728EFE}" srcId="{598DE8D5-79F6-40B8-AD02-AA555683C210}" destId="{055645AE-48BC-4857-B412-C656C33DD609}" srcOrd="2" destOrd="0" parTransId="{87149D21-2C62-452C-94D9-16402401C2E2}" sibTransId="{583DFE4B-420F-4295-BC84-1B4ADB4F8756}"/>
    <dgm:cxn modelId="{D29772D2-6CC2-479A-952D-84F0157DB1E5}" srcId="{598DE8D5-79F6-40B8-AD02-AA555683C210}" destId="{FEC690E2-8573-4595-BC35-A59FFE645BFB}" srcOrd="1" destOrd="0" parTransId="{7593D580-63D8-4030-A56C-14B142859627}" sibTransId="{6A356827-4DD7-4C8B-9D13-D720ADE9CB3A}"/>
    <dgm:cxn modelId="{374614E6-8222-40E9-A27D-1A2E0C6FDE5E}" srcId="{598DE8D5-79F6-40B8-AD02-AA555683C210}" destId="{90D5B698-A0C9-430E-9F11-280478D9CD0D}" srcOrd="3" destOrd="0" parTransId="{2D8BAB81-F5C7-4AB3-83C7-2F6B4BD1C8A5}" sibTransId="{57B911FD-894B-41C1-B7B1-59ADA692B9F6}"/>
    <dgm:cxn modelId="{6135B73D-35B3-4C89-A2D5-CBD7D5DC2642}" type="presOf" srcId="{35D30C62-2FB8-4979-ABAB-84B81050380C}" destId="{9CAA3B01-CB40-486D-92D5-E911C6B1DB7E}" srcOrd="0" destOrd="0" presId="urn:microsoft.com/office/officeart/2008/layout/RadialCluster"/>
    <dgm:cxn modelId="{AAE13021-46DA-4B72-9FC5-DDD35B1040ED}" type="presOf" srcId="{055645AE-48BC-4857-B412-C656C33DD609}" destId="{D8462828-5521-4A65-A487-0357F5C826F3}" srcOrd="0" destOrd="0" presId="urn:microsoft.com/office/officeart/2008/layout/RadialCluster"/>
    <dgm:cxn modelId="{7F59D054-9A57-4A09-97C1-1813BCBC688C}" type="presOf" srcId="{90D5B698-A0C9-430E-9F11-280478D9CD0D}" destId="{D588896B-84C6-49FC-91BC-FE57019427F7}" srcOrd="0" destOrd="0" presId="urn:microsoft.com/office/officeart/2008/layout/RadialCluster"/>
    <dgm:cxn modelId="{F345F155-1FFC-4090-9986-82394629BC2B}" type="presOf" srcId="{4D905987-BE8D-428F-B124-D2669EC6138C}" destId="{7901E158-9EA9-4170-A91F-DBD5692A6E59}" srcOrd="0" destOrd="0" presId="urn:microsoft.com/office/officeart/2008/layout/RadialCluster"/>
    <dgm:cxn modelId="{59DC5EEA-9154-485A-BE4C-1DD209110841}" type="presOf" srcId="{FEC690E2-8573-4595-BC35-A59FFE645BFB}" destId="{8F2B5F38-8973-4AD0-8E51-B9BC04572C37}" srcOrd="0" destOrd="0" presId="urn:microsoft.com/office/officeart/2008/layout/RadialCluster"/>
    <dgm:cxn modelId="{40CA45A1-0F84-47BF-ACAC-08B1B7C4B58D}" type="presParOf" srcId="{1BE81A23-5FE0-4584-ACC4-5629FBFAA856}" destId="{81B65D2F-80C2-4E79-B7DE-30FAD0A38F82}" srcOrd="0" destOrd="0" presId="urn:microsoft.com/office/officeart/2008/layout/RadialCluster"/>
    <dgm:cxn modelId="{6DB72C30-107D-4800-9893-ED4999C0158C}" type="presParOf" srcId="{81B65D2F-80C2-4E79-B7DE-30FAD0A38F82}" destId="{84D88BA7-1F43-4B34-B8AD-E262F88EEA48}" srcOrd="0" destOrd="0" presId="urn:microsoft.com/office/officeart/2008/layout/RadialCluster"/>
    <dgm:cxn modelId="{04D36009-086F-4C1D-8D29-C4BF60D6E34B}" type="presParOf" srcId="{81B65D2F-80C2-4E79-B7DE-30FAD0A38F82}" destId="{7901E158-9EA9-4170-A91F-DBD5692A6E59}" srcOrd="1" destOrd="0" presId="urn:microsoft.com/office/officeart/2008/layout/RadialCluster"/>
    <dgm:cxn modelId="{E0331797-6CB9-4B6B-BD03-274A7A373924}" type="presParOf" srcId="{81B65D2F-80C2-4E79-B7DE-30FAD0A38F82}" destId="{9CAA3B01-CB40-486D-92D5-E911C6B1DB7E}" srcOrd="2" destOrd="0" presId="urn:microsoft.com/office/officeart/2008/layout/RadialCluster"/>
    <dgm:cxn modelId="{C2FCA16F-BE33-42C2-8BBF-49741DC5AED3}" type="presParOf" srcId="{81B65D2F-80C2-4E79-B7DE-30FAD0A38F82}" destId="{A19DE0A8-F8DE-45CD-B3A6-0D123840DFA8}" srcOrd="3" destOrd="0" presId="urn:microsoft.com/office/officeart/2008/layout/RadialCluster"/>
    <dgm:cxn modelId="{C3F046CB-36C5-4113-A0AE-3302840099C4}" type="presParOf" srcId="{81B65D2F-80C2-4E79-B7DE-30FAD0A38F82}" destId="{8F2B5F38-8973-4AD0-8E51-B9BC04572C37}" srcOrd="4" destOrd="0" presId="urn:microsoft.com/office/officeart/2008/layout/RadialCluster"/>
    <dgm:cxn modelId="{A951D6E9-F407-4C6E-8B30-B1428156A269}" type="presParOf" srcId="{81B65D2F-80C2-4E79-B7DE-30FAD0A38F82}" destId="{B90A8DC4-9737-4D4C-8F9B-3ACA5BE20445}" srcOrd="5" destOrd="0" presId="urn:microsoft.com/office/officeart/2008/layout/RadialCluster"/>
    <dgm:cxn modelId="{D7DDA1D1-E265-4443-8E84-B4730007753B}" type="presParOf" srcId="{81B65D2F-80C2-4E79-B7DE-30FAD0A38F82}" destId="{D8462828-5521-4A65-A487-0357F5C826F3}" srcOrd="6" destOrd="0" presId="urn:microsoft.com/office/officeart/2008/layout/RadialCluster"/>
    <dgm:cxn modelId="{6C45AC79-D9B4-4510-9B4C-A42014503E9D}" type="presParOf" srcId="{81B65D2F-80C2-4E79-B7DE-30FAD0A38F82}" destId="{AAC857F2-942A-4D69-B24B-37F43C58EAD9}" srcOrd="7" destOrd="0" presId="urn:microsoft.com/office/officeart/2008/layout/RadialCluster"/>
    <dgm:cxn modelId="{C10B9CB8-5555-456D-9B42-443DA6037B6F}" type="presParOf" srcId="{81B65D2F-80C2-4E79-B7DE-30FAD0A38F82}" destId="{D588896B-84C6-49FC-91BC-FE57019427F7}" srcOrd="8"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14588A-2D8A-1F4A-BE8D-865547B5EACB}" type="datetimeFigureOut">
              <a:rPr lang="en-US" smtClean="0"/>
              <a:t>5/28/2020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50F93-73D2-9145-B5D5-291E2EEAD0FE}" type="slidenum">
              <a:rPr lang="en-US" smtClean="0"/>
              <a:t>‹#›</a:t>
            </a:fld>
            <a:endParaRPr lang="en-US"/>
          </a:p>
        </p:txBody>
      </p:sp>
    </p:spTree>
    <p:extLst>
      <p:ext uri="{BB962C8B-B14F-4D97-AF65-F5344CB8AC3E}">
        <p14:creationId xmlns:p14="http://schemas.microsoft.com/office/powerpoint/2010/main" val="74063110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stopitnow.org/node/1738"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www.stopitnow.org/node/1740"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youtu.be/ZBeGsN1ZK4g"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900" b="1" dirty="0" smtClean="0"/>
              <a:t>Trainer’s notes/Suggested language:</a:t>
            </a:r>
          </a:p>
          <a:p>
            <a:r>
              <a:rPr lang="en-US" sz="900" dirty="0" smtClean="0"/>
              <a:t>This workshop has been developed and adapted by Stop It Now!, a national child sex abuse organization. </a:t>
            </a:r>
          </a:p>
          <a:p>
            <a:r>
              <a:rPr lang="en-US" sz="900" dirty="0" smtClean="0"/>
              <a:t>Everyone here should’ve first taken: Circles of Safety: Understanding Healthy Sexuality Education as Sexual Abuse Prevention. In that workshop, you might have heard that Now! was founded by a woman who was sexually abused by her father, and as an adult she wanted to know how sex abuse can be prevented. We also shared the “Upstream Story” to help illustrate what prevention could look like and as a reminder: (</a:t>
            </a:r>
            <a:r>
              <a:rPr lang="en-US" sz="900" i="1" dirty="0" smtClean="0"/>
              <a:t>trainer may choose to again read this story or skip and start with introducing today’s workshop as moving from upstream to a bit more of a downstream look at prevention)</a:t>
            </a:r>
          </a:p>
          <a:p>
            <a:endParaRPr lang="en-US" sz="900" dirty="0" smtClean="0"/>
          </a:p>
          <a:p>
            <a:r>
              <a:rPr lang="en-US" sz="900" i="1" dirty="0" smtClean="0"/>
              <a:t>"Imagine a village with a large river with a high waterfall. At the bottom of this waterfall hundreds of people are working frantically trying to save those who have fallen into the river and have fallen down the waterfall, many of them drowning. As the people along the shore are trying to rescue as many as possible one individual looks up and sees a seemingly never-ending stream of people falling down the waterfall and begins to run upstream. One of other rescuers hollers, "Where are you going? There are so many people that need help here." To which the man replied, "I'm going upstream to find out why so many people are falling into the river.” He, with a few volunteers, travels upstream to find that a bridge has been washed away. He makes a plan to fix the bridge, goes back down to the village – grabs supplies and again, with some volunteers – goes back upstream and repairs the waterfall bridge. People stop falling into the waterfall and drowning.”</a:t>
            </a:r>
          </a:p>
          <a:p>
            <a:endParaRPr lang="en-US" sz="900" dirty="0" smtClean="0"/>
          </a:p>
          <a:p>
            <a:r>
              <a:rPr lang="en-US" sz="900" dirty="0" smtClean="0"/>
              <a:t>This is what prevention is about – finding the cause of the problem. We still help those who have fallen in, and maybe some more will fall in – slip or fall – but we’re providing a safe structure to try and keep as many people safe as possible. </a:t>
            </a:r>
          </a:p>
          <a:p>
            <a:endParaRPr lang="en-US" sz="900" dirty="0" smtClean="0"/>
          </a:p>
          <a:p>
            <a:r>
              <a:rPr lang="en-US" sz="900" dirty="0" smtClean="0"/>
              <a:t>We’re going downstream today. While we’re now moving from healthy sexuality to warning signs, this is still traveling upstream to protect folks from harm.</a:t>
            </a:r>
          </a:p>
          <a:p>
            <a:endParaRPr lang="en-US" sz="900" b="1" dirty="0" smtClean="0"/>
          </a:p>
          <a:p>
            <a:pPr marL="167964" indent="-167964">
              <a:buFont typeface="Wingdings" panose="05000000000000000000" pitchFamily="2" charset="2"/>
              <a:buChar char="Ø"/>
            </a:pPr>
            <a:r>
              <a:rPr lang="en-US" sz="900" b="1" dirty="0" smtClean="0"/>
              <a:t>Handout Pre-Survey: </a:t>
            </a:r>
            <a:r>
              <a:rPr lang="en-US" sz="900" i="1" dirty="0" smtClean="0"/>
              <a:t>(refer to survey instructions)</a:t>
            </a:r>
            <a:r>
              <a:rPr lang="en-US" sz="900" b="1" dirty="0" smtClean="0"/>
              <a:t> </a:t>
            </a:r>
            <a:r>
              <a:rPr lang="en-US" sz="900" dirty="0" smtClean="0"/>
              <a:t>Stop It Now! Has asked us to have all participants complete a pre and post survey. Your responses will be kept confidential. Stop It Now! Is gathering information on how effective this training is and may include it in formal research. You will have the option to opt out of having your responses included.</a:t>
            </a:r>
          </a:p>
          <a:p>
            <a:pPr>
              <a:lnSpc>
                <a:spcPct val="100000"/>
              </a:lnSpc>
            </a:pPr>
            <a:endParaRPr lang="en-US" sz="900" dirty="0"/>
          </a:p>
        </p:txBody>
      </p:sp>
      <p:sp>
        <p:nvSpPr>
          <p:cNvPr id="4" name="Slide Number Placeholder 3"/>
          <p:cNvSpPr>
            <a:spLocks noGrp="1"/>
          </p:cNvSpPr>
          <p:nvPr>
            <p:ph type="sldNum" sz="quarter" idx="10"/>
          </p:nvPr>
        </p:nvSpPr>
        <p:spPr/>
        <p:txBody>
          <a:bodyPr/>
          <a:lstStyle/>
          <a:p>
            <a:fld id="{40750F93-73D2-9145-B5D5-291E2EEAD0FE}" type="slidenum">
              <a:rPr lang="en-US" smtClean="0"/>
              <a:t>1</a:t>
            </a:fld>
            <a:endParaRPr lang="en-US"/>
          </a:p>
        </p:txBody>
      </p:sp>
    </p:spTree>
    <p:extLst>
      <p:ext uri="{BB962C8B-B14F-4D97-AF65-F5344CB8AC3E}">
        <p14:creationId xmlns:p14="http://schemas.microsoft.com/office/powerpoint/2010/main" val="2090408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000" b="1" dirty="0" smtClean="0"/>
              <a:t>Trainer’s notes/Suggested language:</a:t>
            </a:r>
          </a:p>
          <a:p>
            <a:pPr lvl="0" eaLnBrk="1" hangingPunct="1"/>
            <a:r>
              <a:rPr lang="en-US" sz="1000" dirty="0" smtClean="0"/>
              <a:t>Let’s look now at warning signs that might indicate that a child is being harmed.</a:t>
            </a:r>
          </a:p>
          <a:p>
            <a:pPr lvl="0" eaLnBrk="1" hangingPunct="1"/>
            <a:endParaRPr lang="en-US" sz="1000" dirty="0" smtClean="0">
              <a:latin typeface="Tahoma" pitchFamily="34" charset="0"/>
            </a:endParaRPr>
          </a:p>
          <a:p>
            <a:pPr indent="-53" defTabSz="895703">
              <a:defRPr/>
            </a:pPr>
            <a:r>
              <a:rPr lang="en-US" sz="1000" dirty="0" smtClean="0">
                <a:latin typeface="Tahoma" pitchFamily="34" charset="0"/>
              </a:rPr>
              <a:t>It’s important to note that </a:t>
            </a:r>
            <a:r>
              <a:rPr lang="en-US" sz="1000" dirty="0" smtClean="0"/>
              <a:t>children will show very similar distress behaviors, regardless of what is distressing them. This includes demonstrating sexualized behaviors, when there is no sexual related stressor. Sexual behaviors, especially for younger children, are like any other behaviors – kids perhaps have some incidents of wetting themselves because maybe they’re nervous about their parents divorce; they may seem clingy and try to touch other children’s private parts because they’re worried about a parent in the hospital. </a:t>
            </a:r>
          </a:p>
          <a:p>
            <a:pPr indent="-53" defTabSz="895703">
              <a:defRPr/>
            </a:pPr>
            <a:endParaRPr lang="en-US" sz="1000" dirty="0" smtClean="0"/>
          </a:p>
          <a:p>
            <a:pPr marL="279887" indent="-279940" defTabSz="895703">
              <a:buFont typeface="Wingdings" panose="05000000000000000000" pitchFamily="2" charset="2"/>
              <a:buChar char="Ø"/>
              <a:defRPr/>
            </a:pPr>
            <a:r>
              <a:rPr lang="en-US" sz="1000" b="1" dirty="0" smtClean="0"/>
              <a:t>Read</a:t>
            </a:r>
            <a:r>
              <a:rPr lang="en-US" sz="1000" dirty="0" smtClean="0"/>
              <a:t> through the bullets of Possible Abuse, expanding as appropriate, using following supportive points:</a:t>
            </a:r>
          </a:p>
          <a:p>
            <a:pPr marL="712353" lvl="1" indent="-279940" defTabSz="895703">
              <a:buFont typeface="Arial" panose="020B0604020202020204" pitchFamily="34" charset="0"/>
              <a:buChar char="•"/>
              <a:defRPr/>
            </a:pPr>
            <a:r>
              <a:rPr lang="en-US" sz="1000" dirty="0" smtClean="0"/>
              <a:t>Routines such as sleeping – either more than usual or having difficulties, eating, activity level, hygiene – again, either super focused on hygiene or letting it slip</a:t>
            </a:r>
          </a:p>
          <a:p>
            <a:pPr marL="712353" lvl="1" indent="-279940" defTabSz="895703">
              <a:buFont typeface="Arial" panose="020B0604020202020204" pitchFamily="34" charset="0"/>
              <a:buChar char="•"/>
              <a:defRPr/>
            </a:pPr>
            <a:r>
              <a:rPr lang="en-US" sz="1000" dirty="0" smtClean="0"/>
              <a:t>Regressive behaviors such as thumb sucking, incontinence, bed wetting</a:t>
            </a:r>
          </a:p>
          <a:p>
            <a:pPr marL="712353" lvl="1" indent="-279940" defTabSz="895703">
              <a:buFont typeface="Arial" panose="020B0604020202020204" pitchFamily="34" charset="0"/>
              <a:buChar char="•"/>
              <a:defRPr/>
            </a:pPr>
            <a:r>
              <a:rPr lang="en-US" sz="1000" dirty="0" smtClean="0"/>
              <a:t>Increased fear of situations, clingy</a:t>
            </a:r>
          </a:p>
          <a:p>
            <a:pPr marL="712353" lvl="1" indent="-279940" defTabSz="895703">
              <a:buFont typeface="Arial" panose="020B0604020202020204" pitchFamily="34" charset="0"/>
              <a:buChar char="•"/>
              <a:defRPr/>
            </a:pPr>
            <a:r>
              <a:rPr lang="en-US" sz="1000" dirty="0" smtClean="0"/>
              <a:t>Risky behaviors can include drug and alcohol use, fast driving – not using seat belt, etc., extreme sports</a:t>
            </a:r>
          </a:p>
          <a:p>
            <a:pPr marL="712353" lvl="1" indent="-279940" defTabSz="895703">
              <a:buFont typeface="Arial" panose="020B0604020202020204" pitchFamily="34" charset="0"/>
              <a:buChar char="•"/>
              <a:defRPr/>
            </a:pPr>
            <a:r>
              <a:rPr lang="en-US" sz="1000" dirty="0" smtClean="0"/>
              <a:t>Clues could be pictures, poems, music/media with abuse themes</a:t>
            </a:r>
          </a:p>
          <a:p>
            <a:pPr marL="447851" lvl="1" defTabSz="895703">
              <a:defRPr/>
            </a:pPr>
            <a:endParaRPr lang="en-US" sz="1000" dirty="0" smtClean="0"/>
          </a:p>
          <a:p>
            <a:pPr marL="0" lvl="1" indent="-171362">
              <a:buFont typeface="Wingdings" panose="05000000000000000000" pitchFamily="2" charset="2"/>
              <a:buChar char="Ø"/>
            </a:pPr>
            <a:r>
              <a:rPr lang="en-US" sz="1000" b="1" dirty="0" smtClean="0"/>
              <a:t>Ask: </a:t>
            </a:r>
            <a:r>
              <a:rPr lang="en-US" sz="1000" dirty="0" smtClean="0"/>
              <a:t>In addition to a child responding to their own sexual abuse, why else might children be exhibiting sexual behaviors that may be concerning or problematic? (</a:t>
            </a:r>
            <a:r>
              <a:rPr lang="en-US" sz="1000" i="1" dirty="0" smtClean="0"/>
              <a:t>Answers to include</a:t>
            </a:r>
            <a:r>
              <a:rPr lang="en-US" sz="1000" dirty="0" smtClean="0"/>
              <a:t>:)</a:t>
            </a:r>
          </a:p>
          <a:p>
            <a:pPr marL="619146" lvl="1" indent="-171295">
              <a:buFont typeface="Arial" panose="020B0604020202020204" pitchFamily="34" charset="0"/>
              <a:buChar char="•"/>
            </a:pPr>
            <a:r>
              <a:rPr lang="en-US" sz="1000" dirty="0" smtClean="0"/>
              <a:t>Lack of information about the body, sexuality – i.e. many folks don’t feel that children with disabilities need sex ed.  </a:t>
            </a:r>
          </a:p>
          <a:p>
            <a:pPr marL="619146" lvl="1" indent="-171295">
              <a:buFont typeface="Arial" panose="020B0604020202020204" pitchFamily="34" charset="0"/>
              <a:buChar char="•"/>
            </a:pPr>
            <a:r>
              <a:rPr lang="en-US" sz="1000" dirty="0" smtClean="0"/>
              <a:t>Reacting to what’s being heard in the bus, on the school ground, etc.</a:t>
            </a:r>
          </a:p>
          <a:p>
            <a:pPr marL="619146" lvl="1" indent="-171295">
              <a:buFont typeface="Arial" panose="020B0604020202020204" pitchFamily="34" charset="0"/>
              <a:buChar char="•"/>
            </a:pPr>
            <a:r>
              <a:rPr lang="en-US" sz="1000" dirty="0" smtClean="0"/>
              <a:t>Sexual inappropriate behaviors sign of other stressor in child’s life – divorce, moving, grief, anxiety, impulse control difficulties</a:t>
            </a:r>
          </a:p>
          <a:p>
            <a:pPr marL="619146" lvl="1" indent="-171295">
              <a:buFont typeface="Arial" panose="020B0604020202020204" pitchFamily="34" charset="0"/>
              <a:buChar char="•"/>
            </a:pPr>
            <a:r>
              <a:rPr lang="en-US" sz="1000" dirty="0" smtClean="0"/>
              <a:t>Exposure to adult materials (unintentionally) </a:t>
            </a:r>
          </a:p>
          <a:p>
            <a:pPr marL="619146" lvl="1" indent="-171295">
              <a:buFont typeface="Arial" panose="020B0604020202020204" pitchFamily="34" charset="0"/>
              <a:buChar char="•"/>
            </a:pPr>
            <a:r>
              <a:rPr lang="en-US" sz="1000" dirty="0" smtClean="0"/>
              <a:t>Media overall – video games, </a:t>
            </a:r>
            <a:r>
              <a:rPr lang="en-US" sz="1000" dirty="0" err="1" smtClean="0"/>
              <a:t>tv</a:t>
            </a:r>
            <a:r>
              <a:rPr lang="en-US" sz="1000" dirty="0" smtClean="0"/>
              <a:t> programming, magazine covers, etc. </a:t>
            </a:r>
          </a:p>
          <a:p>
            <a:pPr marL="619146" lvl="1" indent="-171295">
              <a:buFont typeface="Arial" panose="020B0604020202020204" pitchFamily="34" charset="0"/>
              <a:buChar char="•"/>
            </a:pPr>
            <a:r>
              <a:rPr lang="en-US" sz="1000" dirty="0" smtClean="0"/>
              <a:t>What else?</a:t>
            </a:r>
          </a:p>
          <a:p>
            <a:pPr marL="447851" lvl="1" defTabSz="895703">
              <a:defRPr/>
            </a:pPr>
            <a:endParaRPr lang="en-US" sz="1000" dirty="0" smtClean="0">
              <a:latin typeface="Tahoma" pitchFamily="34" charset="0"/>
            </a:endParaRPr>
          </a:p>
          <a:p>
            <a:pPr indent="-53" defTabSz="895703">
              <a:defRPr/>
            </a:pPr>
            <a:r>
              <a:rPr lang="en-US" sz="1000" dirty="0" smtClean="0">
                <a:latin typeface="Tahoma" pitchFamily="34" charset="0"/>
              </a:rPr>
              <a:t>Under Possible Abuse, we have “sexualized behavior”. (last bullet). Let’s look now these sexualized and high risk behaviors, taking into consideration that now these sexualized behaviors are having an impact on other children and can be a risk to other children’s safety </a:t>
            </a:r>
          </a:p>
          <a:p>
            <a:endParaRPr lang="en-US" sz="1000" b="1" dirty="0" smtClean="0"/>
          </a:p>
          <a:p>
            <a:pPr marL="167964" lvl="1" indent="-167964" defTabSz="895703">
              <a:buFont typeface="Wingdings" panose="05000000000000000000" pitchFamily="2" charset="2"/>
              <a:buChar char="Ø"/>
              <a:defRPr/>
            </a:pPr>
            <a:r>
              <a:rPr lang="en-US" sz="1000" b="1" dirty="0" smtClean="0"/>
              <a:t>Handout:   </a:t>
            </a:r>
            <a:r>
              <a:rPr lang="en-US" sz="1000" dirty="0" smtClean="0"/>
              <a:t>Tip Sheet: Warning Signs in Children of Possible Abuse</a:t>
            </a:r>
            <a:endParaRPr lang="en-US" sz="1000" b="1" dirty="0" smtClean="0"/>
          </a:p>
          <a:p>
            <a:pPr marL="167945" lvl="2" indent="-167945" defTabSz="895703">
              <a:buFont typeface="Wingdings" panose="05000000000000000000" pitchFamily="2" charset="2"/>
              <a:buChar char="Ø"/>
              <a:defRPr/>
            </a:pPr>
            <a:endParaRPr lang="en-US" sz="1000" dirty="0"/>
          </a:p>
        </p:txBody>
      </p:sp>
      <p:sp>
        <p:nvSpPr>
          <p:cNvPr id="4" name="Slide Number Placeholder 3"/>
          <p:cNvSpPr>
            <a:spLocks noGrp="1"/>
          </p:cNvSpPr>
          <p:nvPr>
            <p:ph type="sldNum" sz="quarter" idx="5"/>
          </p:nvPr>
        </p:nvSpPr>
        <p:spPr/>
        <p:txBody>
          <a:bodyPr/>
          <a:lstStyle/>
          <a:p>
            <a:fld id="{5B59D254-A56F-A64E-8A4D-A1B97E0DCDFC}" type="slidenum">
              <a:rPr lang="en-US" smtClean="0"/>
              <a:t>10</a:t>
            </a:fld>
            <a:endParaRPr lang="en-US"/>
          </a:p>
        </p:txBody>
      </p:sp>
    </p:spTree>
    <p:extLst>
      <p:ext uri="{BB962C8B-B14F-4D97-AF65-F5344CB8AC3E}">
        <p14:creationId xmlns:p14="http://schemas.microsoft.com/office/powerpoint/2010/main" val="2703938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000" b="1" kern="1200" dirty="0" smtClean="0">
                <a:solidFill>
                  <a:schemeClr val="tx1"/>
                </a:solidFill>
                <a:latin typeface="+mn-lt"/>
                <a:ea typeface="+mn-ea"/>
                <a:cs typeface="+mn-cs"/>
              </a:rPr>
              <a:t>Trainer’s notes/Suggested language:</a:t>
            </a:r>
          </a:p>
          <a:p>
            <a:pPr lvl="0" eaLnBrk="1" hangingPunct="1"/>
            <a:r>
              <a:rPr lang="en-US" sz="1000" kern="1200" dirty="0" smtClean="0">
                <a:solidFill>
                  <a:schemeClr val="tx1"/>
                </a:solidFill>
                <a:latin typeface="+mn-lt"/>
                <a:ea typeface="+mn-ea"/>
                <a:cs typeface="+mn-cs"/>
              </a:rPr>
              <a:t>Let’s talk now about these warning signs in children that may indicate that he or she could harm another child.  In many ways, they’re not so different from the previous warning signs.  Any child who is experiencing any type of distress, can actually be at risk for causing other children harm – through anger outbursts, bullying, etc. But also children can struggle in other ways that may increase the risk of child to child inappropriate or harmful sexual behaviors.</a:t>
            </a:r>
          </a:p>
          <a:p>
            <a:pPr lvl="0" eaLnBrk="1" hangingPunct="1"/>
            <a:endParaRPr lang="en-US" sz="1000" kern="1200" dirty="0" smtClean="0">
              <a:solidFill>
                <a:schemeClr val="tx1"/>
              </a:solidFill>
              <a:latin typeface="+mn-lt"/>
              <a:ea typeface="+mn-ea"/>
              <a:cs typeface="+mn-cs"/>
            </a:endParaRPr>
          </a:p>
          <a:p>
            <a:pPr lvl="0" eaLnBrk="1" hangingPunct="1"/>
            <a:r>
              <a:rPr lang="en-US" sz="1000" kern="1200" dirty="0" smtClean="0">
                <a:solidFill>
                  <a:schemeClr val="tx1"/>
                </a:solidFill>
                <a:latin typeface="+mn-lt"/>
                <a:ea typeface="+mn-ea"/>
                <a:cs typeface="+mn-cs"/>
              </a:rPr>
              <a:t>On the left, descriptions of these signs, with more specific behaviors on your right.</a:t>
            </a:r>
          </a:p>
          <a:p>
            <a:pPr eaLnBrk="1" hangingPunct="1"/>
            <a:endParaRPr lang="en-US" sz="1000" kern="1200" dirty="0" smtClean="0">
              <a:solidFill>
                <a:schemeClr val="tx1"/>
              </a:solidFill>
              <a:latin typeface="+mn-lt"/>
              <a:ea typeface="+mn-ea"/>
              <a:cs typeface="+mn-cs"/>
            </a:endParaRPr>
          </a:p>
          <a:p>
            <a:pPr marL="167945" indent="-167945" defTabSz="895703">
              <a:buFont typeface="Wingdings" panose="05000000000000000000" pitchFamily="2" charset="2"/>
              <a:buChar char="Ø"/>
              <a:defRPr/>
            </a:pPr>
            <a:r>
              <a:rPr lang="en-US" sz="1000" b="1" kern="1200" dirty="0" smtClean="0">
                <a:solidFill>
                  <a:schemeClr val="tx1"/>
                </a:solidFill>
                <a:latin typeface="+mn-lt"/>
                <a:ea typeface="+mn-ea"/>
                <a:cs typeface="+mn-cs"/>
              </a:rPr>
              <a:t>Review the Tip Sheet: </a:t>
            </a:r>
            <a:r>
              <a:rPr lang="en-US" sz="1000" kern="1200" dirty="0" smtClean="0">
                <a:solidFill>
                  <a:schemeClr val="tx1"/>
                </a:solidFill>
                <a:latin typeface="+mn-lt"/>
                <a:ea typeface="+mn-ea"/>
                <a:cs typeface="+mn-cs"/>
              </a:rPr>
              <a:t>Signs That a Child or Youth May Be At Risk to Harm Another Child with the following notes:</a:t>
            </a:r>
          </a:p>
          <a:p>
            <a:pPr marL="600356" lvl="1" indent="-167945">
              <a:buFont typeface="Arial" panose="020B0604020202020204" pitchFamily="34" charset="0"/>
              <a:buChar char="•"/>
            </a:pPr>
            <a:r>
              <a:rPr lang="en-US" sz="1000" kern="1200" dirty="0" smtClean="0">
                <a:solidFill>
                  <a:schemeClr val="tx1"/>
                </a:solidFill>
                <a:latin typeface="+mn-lt"/>
                <a:ea typeface="+mn-ea"/>
                <a:cs typeface="+mn-cs"/>
              </a:rPr>
              <a:t>Confused about social rules and interactions – this may be a child who misreads social situations, seems awkward with same aged peers. Perhaps this child struggles with learning public vs. private rules, and may act impulsively to get need met, even if not appropriate. May seem overly “touchy” – perhaps with just one of two others.</a:t>
            </a:r>
          </a:p>
          <a:p>
            <a:pPr marL="600356" lvl="1" indent="-167945">
              <a:buFont typeface="Arial" panose="020B0604020202020204" pitchFamily="34" charset="0"/>
              <a:buChar char="•"/>
            </a:pPr>
            <a:r>
              <a:rPr lang="en-US" sz="1000" kern="1200" dirty="0" smtClean="0">
                <a:solidFill>
                  <a:schemeClr val="tx1"/>
                </a:solidFill>
                <a:latin typeface="+mn-lt"/>
                <a:ea typeface="+mn-ea"/>
                <a:cs typeface="+mn-cs"/>
              </a:rPr>
              <a:t>Anxious, depressed or seeming to need help – children who have not been offered healing resources and support if they’ve experienced trauma are very well at risk for engaging in behaviors that are often inappropriate, immature or even harmful to others. These children may even seem to create opportunities where sexual issues have to be brought up</a:t>
            </a:r>
          </a:p>
          <a:p>
            <a:pPr marL="600356" lvl="1" indent="-167945">
              <a:buFont typeface="Arial" panose="020B0604020202020204" pitchFamily="34" charset="0"/>
              <a:buChar char="•"/>
            </a:pPr>
            <a:r>
              <a:rPr lang="en-US" sz="1000" kern="1200" dirty="0" smtClean="0">
                <a:solidFill>
                  <a:schemeClr val="tx1"/>
                </a:solidFill>
                <a:latin typeface="+mn-lt"/>
                <a:ea typeface="+mn-ea"/>
                <a:cs typeface="+mn-cs"/>
              </a:rPr>
              <a:t>Impulsively sexual or aggressive - Uses violence with sexual overtones</a:t>
            </a:r>
          </a:p>
          <a:p>
            <a:pPr marL="615795" lvl="1" indent="-167945">
              <a:buFont typeface="Arial" panose="020B0604020202020204" pitchFamily="34" charset="0"/>
              <a:buChar char="•"/>
            </a:pPr>
            <a:endParaRPr lang="en-US" sz="1000" kern="1200" dirty="0" smtClean="0">
              <a:solidFill>
                <a:schemeClr val="tx1"/>
              </a:solidFill>
              <a:latin typeface="+mn-lt"/>
              <a:ea typeface="+mn-ea"/>
              <a:cs typeface="+mn-cs"/>
            </a:endParaRPr>
          </a:p>
          <a:p>
            <a:pPr marL="162175" lvl="2" indent="-162175" defTabSz="895809">
              <a:buFont typeface="Wingdings" panose="05000000000000000000" pitchFamily="2" charset="2"/>
              <a:buChar char="Ø"/>
              <a:defRPr/>
            </a:pPr>
            <a:r>
              <a:rPr lang="en-US" sz="1000" b="1" dirty="0" smtClean="0"/>
              <a:t>Handout:   </a:t>
            </a:r>
            <a:r>
              <a:rPr lang="en-US" sz="1000" dirty="0" smtClean="0"/>
              <a:t>Tip Sheet: </a:t>
            </a:r>
            <a:r>
              <a:rPr lang="en-US" sz="1000" dirty="0" smtClean="0">
                <a:latin typeface="Tahoma" pitchFamily="34" charset="0"/>
              </a:rPr>
              <a:t>Signs That a Child or Youth May Be At Risk to Harm Another Chil</a:t>
            </a:r>
            <a:r>
              <a:rPr lang="en-US" sz="1000" dirty="0" smtClean="0"/>
              <a:t>d	</a:t>
            </a:r>
          </a:p>
          <a:p>
            <a:pPr eaLnBrk="1" hangingPunct="1"/>
            <a:endParaRPr lang="en-US" dirty="0">
              <a:latin typeface="Tahoma" pitchFamily="34" charset="0"/>
            </a:endParaRPr>
          </a:p>
        </p:txBody>
      </p:sp>
      <p:sp>
        <p:nvSpPr>
          <p:cNvPr id="4" name="Slide Number Placeholder 3"/>
          <p:cNvSpPr>
            <a:spLocks noGrp="1"/>
          </p:cNvSpPr>
          <p:nvPr>
            <p:ph type="sldNum" sz="quarter" idx="5"/>
          </p:nvPr>
        </p:nvSpPr>
        <p:spPr/>
        <p:txBody>
          <a:bodyPr/>
          <a:lstStyle/>
          <a:p>
            <a:fld id="{5B59D254-A56F-A64E-8A4D-A1B97E0DCDFC}" type="slidenum">
              <a:rPr lang="en-US" smtClean="0"/>
              <a:t>11</a:t>
            </a:fld>
            <a:endParaRPr lang="en-US"/>
          </a:p>
        </p:txBody>
      </p:sp>
    </p:spTree>
    <p:extLst>
      <p:ext uri="{BB962C8B-B14F-4D97-AF65-F5344CB8AC3E}">
        <p14:creationId xmlns:p14="http://schemas.microsoft.com/office/powerpoint/2010/main" val="569081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2588" y="685800"/>
            <a:ext cx="6094412" cy="3429000"/>
          </a:xfrm>
          <a:ln/>
        </p:spPr>
      </p:sp>
      <p:sp>
        <p:nvSpPr>
          <p:cNvPr id="849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p>
            <a:r>
              <a:rPr lang="en-US" b="1" dirty="0"/>
              <a:t>Trainer’s notes/Suggested language:</a:t>
            </a:r>
          </a:p>
          <a:p>
            <a:pPr lvl="0"/>
            <a:r>
              <a:rPr lang="en-US" dirty="0"/>
              <a:t>When there are warning signs – absolutely work together as a team. We are still focused, even when there are warning signs, on supporting healthy sexuality development.  But we will find ourselves in positions where we are speaking directly to kids outside of a clinical setting about their behaviors – so as a parent or a professional in a youth serving setting, these communication tips are to help conversations about sexual problems become more productive. I know you’ve probably been told these before, probably practice them – but always good to review. </a:t>
            </a:r>
          </a:p>
          <a:p>
            <a:pPr lvl="0"/>
            <a:endParaRPr lang="en-US" dirty="0"/>
          </a:p>
          <a:p>
            <a:pPr lvl="0"/>
            <a:r>
              <a:rPr lang="en-US" dirty="0"/>
              <a:t>We may be frustrated or even angry with a child’s sexual behaviors, but it’s important to talk with this child or youth about their behaviors calmly and supportively. We want them to know that we are on their side, and that our goal is for them to have healthy safe relationships. We want to be specific about their behaviors – not labeling them as bad kids of course, but also trying to not label their intent.  Saying, “only perverts do this, so stop being a pervert” gives them a label, and remember – we have to look at kids behaviors through different lens, not just through our adult eyes. </a:t>
            </a:r>
          </a:p>
          <a:p>
            <a:pPr lvl="0"/>
            <a:endParaRPr lang="en-US" dirty="0"/>
          </a:p>
          <a:p>
            <a:pPr lvl="0"/>
            <a:r>
              <a:rPr lang="en-US" dirty="0"/>
              <a:t>So, we remind them of safety rules, we reassure them that their own safety is of the utmost importance to us and that we’re there to help them. </a:t>
            </a:r>
          </a:p>
          <a:p>
            <a:endParaRPr lang="en-US" b="1" dirty="0"/>
          </a:p>
          <a:p>
            <a:pPr marL="167964" indent="-167964">
              <a:buFont typeface="Wingdings" panose="05000000000000000000" pitchFamily="2" charset="2"/>
              <a:buChar char="Ø"/>
            </a:pPr>
            <a:r>
              <a:rPr lang="en-US" b="1" dirty="0"/>
              <a:t>Activity:  </a:t>
            </a:r>
            <a:r>
              <a:rPr lang="en-US" dirty="0"/>
              <a:t>In pairs </a:t>
            </a:r>
          </a:p>
          <a:p>
            <a:pPr marL="594640" lvl="1" indent="-162175">
              <a:buFont typeface="Arial" panose="020B0604020202020204" pitchFamily="34" charset="0"/>
              <a:buChar char="•"/>
            </a:pPr>
            <a:r>
              <a:rPr lang="en-US" b="1" dirty="0"/>
              <a:t>Instructions</a:t>
            </a:r>
            <a:r>
              <a:rPr lang="en-US" dirty="0"/>
              <a:t>: Time to brag! When did you feel successful talking with a youth about their own sexual problem behaviors. This may seem like a reach…sometimes it feels that we can’t just tell kids why what they’re doing is a problem, dangerous, risky. But please think of low-level warning signs…and your response as a caring adult in that child’s life. How did you talk to them about what healthy and appropriate behaviors look like and how to help them shift their own behaviors. What works for you? What tips do you have for others?</a:t>
            </a:r>
          </a:p>
          <a:p>
            <a:pPr marL="162175" indent="-162175">
              <a:buFont typeface="Arial" panose="020B0604020202020204" pitchFamily="34" charset="0"/>
              <a:buChar char="•"/>
            </a:pPr>
            <a:r>
              <a:rPr lang="en-US" b="1" dirty="0"/>
              <a:t>Debrief</a:t>
            </a:r>
            <a:r>
              <a:rPr lang="en-US" dirty="0"/>
              <a:t>: Anyone want to share?</a:t>
            </a:r>
          </a:p>
        </p:txBody>
      </p:sp>
      <p:sp>
        <p:nvSpPr>
          <p:cNvPr id="849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566" indent="-285603" eaLnBrk="0" hangingPunct="0">
              <a:defRPr sz="2400">
                <a:solidFill>
                  <a:schemeClr val="tx1"/>
                </a:solidFill>
                <a:latin typeface="Tahoma" pitchFamily="34" charset="0"/>
              </a:defRPr>
            </a:lvl2pPr>
            <a:lvl3pPr marL="1142410" indent="-228482" eaLnBrk="0" hangingPunct="0">
              <a:defRPr sz="2400">
                <a:solidFill>
                  <a:schemeClr val="tx1"/>
                </a:solidFill>
                <a:latin typeface="Tahoma" pitchFamily="34" charset="0"/>
              </a:defRPr>
            </a:lvl3pPr>
            <a:lvl4pPr marL="1599375" indent="-228482" eaLnBrk="0" hangingPunct="0">
              <a:defRPr sz="2400">
                <a:solidFill>
                  <a:schemeClr val="tx1"/>
                </a:solidFill>
                <a:latin typeface="Tahoma" pitchFamily="34" charset="0"/>
              </a:defRPr>
            </a:lvl4pPr>
            <a:lvl5pPr marL="2056338" indent="-228482" eaLnBrk="0" hangingPunct="0">
              <a:defRPr sz="2400">
                <a:solidFill>
                  <a:schemeClr val="tx1"/>
                </a:solidFill>
                <a:latin typeface="Tahoma" pitchFamily="34" charset="0"/>
              </a:defRPr>
            </a:lvl5pPr>
            <a:lvl6pPr marL="2513303" indent="-228482" algn="ctr" eaLnBrk="0" fontAlgn="base" hangingPunct="0">
              <a:spcBef>
                <a:spcPct val="0"/>
              </a:spcBef>
              <a:spcAft>
                <a:spcPct val="0"/>
              </a:spcAft>
              <a:defRPr sz="2400">
                <a:solidFill>
                  <a:schemeClr val="tx1"/>
                </a:solidFill>
                <a:latin typeface="Tahoma" pitchFamily="34" charset="0"/>
              </a:defRPr>
            </a:lvl6pPr>
            <a:lvl7pPr marL="2970267" indent="-228482" algn="ctr" eaLnBrk="0" fontAlgn="base" hangingPunct="0">
              <a:spcBef>
                <a:spcPct val="0"/>
              </a:spcBef>
              <a:spcAft>
                <a:spcPct val="0"/>
              </a:spcAft>
              <a:defRPr sz="2400">
                <a:solidFill>
                  <a:schemeClr val="tx1"/>
                </a:solidFill>
                <a:latin typeface="Tahoma" pitchFamily="34" charset="0"/>
              </a:defRPr>
            </a:lvl7pPr>
            <a:lvl8pPr marL="3427231" indent="-228482" algn="ctr" eaLnBrk="0" fontAlgn="base" hangingPunct="0">
              <a:spcBef>
                <a:spcPct val="0"/>
              </a:spcBef>
              <a:spcAft>
                <a:spcPct val="0"/>
              </a:spcAft>
              <a:defRPr sz="2400">
                <a:solidFill>
                  <a:schemeClr val="tx1"/>
                </a:solidFill>
                <a:latin typeface="Tahoma" pitchFamily="34" charset="0"/>
              </a:defRPr>
            </a:lvl8pPr>
            <a:lvl9pPr marL="3884193" indent="-228482" algn="ctr" eaLnBrk="0" fontAlgn="base" hangingPunct="0">
              <a:spcBef>
                <a:spcPct val="0"/>
              </a:spcBef>
              <a:spcAft>
                <a:spcPct val="0"/>
              </a:spcAft>
              <a:defRPr sz="2400">
                <a:solidFill>
                  <a:schemeClr val="tx1"/>
                </a:solidFill>
                <a:latin typeface="Tahoma" pitchFamily="34" charset="0"/>
              </a:defRPr>
            </a:lvl9pPr>
          </a:lstStyle>
          <a:p>
            <a:pPr eaLnBrk="1" hangingPunct="1"/>
            <a:fld id="{2F6E26C7-2155-4F0B-B556-C99B186F2699}" type="slidenum">
              <a:rPr lang="en-US" sz="1100">
                <a:solidFill>
                  <a:prstClr val="black"/>
                </a:solidFill>
              </a:rPr>
              <a:pPr eaLnBrk="1" hangingPunct="1"/>
              <a:t>12</a:t>
            </a:fld>
            <a:endParaRPr lang="en-US" sz="1100">
              <a:solidFill>
                <a:prstClr val="black"/>
              </a:solidFill>
            </a:endParaRPr>
          </a:p>
        </p:txBody>
      </p:sp>
      <p:sp>
        <p:nvSpPr>
          <p:cNvPr id="2" name="Date Placeholder 1"/>
          <p:cNvSpPr>
            <a:spLocks noGrp="1"/>
          </p:cNvSpPr>
          <p:nvPr>
            <p:ph type="dt" idx="10"/>
          </p:nvPr>
        </p:nvSpPr>
        <p:spPr/>
        <p:txBody>
          <a:bodyPr/>
          <a:lstStyle/>
          <a:p>
            <a:pPr>
              <a:defRPr/>
            </a:pPr>
            <a:endParaRPr lang="en-US"/>
          </a:p>
        </p:txBody>
      </p:sp>
      <p:sp>
        <p:nvSpPr>
          <p:cNvPr id="3" name="Header Placeholder 2"/>
          <p:cNvSpPr>
            <a:spLocks noGrp="1"/>
          </p:cNvSpPr>
          <p:nvPr>
            <p:ph type="hdr" sz="quarter" idx="11"/>
          </p:nvPr>
        </p:nvSpPr>
        <p:spPr/>
        <p:txBody>
          <a:bodyPr/>
          <a:lstStyle/>
          <a:p>
            <a:pPr>
              <a:defRPr/>
            </a:pP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70000" lnSpcReduction="20000"/>
          </a:bodyPr>
          <a:lstStyle/>
          <a:p>
            <a:r>
              <a:rPr lang="en-US" sz="1000" b="1" dirty="0" smtClean="0"/>
              <a:t>Trainer’s notes/Suggested language:</a:t>
            </a:r>
            <a:endParaRPr lang="en-US" sz="1000" dirty="0" smtClean="0"/>
          </a:p>
          <a:p>
            <a:pPr lvl="0"/>
            <a:r>
              <a:rPr lang="en-US" sz="1000" dirty="0" smtClean="0"/>
              <a:t>When “yellow” warning signs are observed (and we are talking more about the early to middle warning signs and where you’re just not sure yet, we want to protect and respond. We want these warning signs to serve as a layer of protection. Through paying attention to them and responding to them, we are potentially preventing harm from happening…or from happening again. </a:t>
            </a:r>
          </a:p>
          <a:p>
            <a:pPr lvl="1"/>
            <a:endParaRPr lang="en-US" sz="1000" dirty="0" smtClean="0"/>
          </a:p>
          <a:p>
            <a:pPr lvl="0"/>
            <a:r>
              <a:rPr lang="en-US" sz="1000" dirty="0" smtClean="0"/>
              <a:t>So, when you have identified a situation with warning signs:</a:t>
            </a:r>
          </a:p>
          <a:p>
            <a:pPr marL="600356" lvl="1" indent="-167945">
              <a:buFont typeface="Arial" panose="020B0604020202020204" pitchFamily="34" charset="0"/>
              <a:buChar char="•"/>
            </a:pPr>
            <a:r>
              <a:rPr lang="en-US" sz="1000" b="1" dirty="0" smtClean="0"/>
              <a:t>Trust yourself </a:t>
            </a:r>
            <a:r>
              <a:rPr lang="en-US" sz="1000" dirty="0" smtClean="0"/>
              <a:t>– trust what your gut, your instinct is telling you.</a:t>
            </a:r>
          </a:p>
          <a:p>
            <a:pPr marL="600356" lvl="1" indent="-167945">
              <a:buFont typeface="Arial" panose="020B0604020202020204" pitchFamily="34" charset="0"/>
              <a:buChar char="•"/>
            </a:pPr>
            <a:r>
              <a:rPr lang="en-US" sz="1000" b="1" dirty="0" smtClean="0"/>
              <a:t>Have supports </a:t>
            </a:r>
            <a:r>
              <a:rPr lang="en-US" sz="1000" dirty="0" smtClean="0"/>
              <a:t>– find an ally, talk it over with a case manager, clinician, colleague, a trusted friend and mentor. It helps to prepare you to take next steps or process the ones you've taken.  Again, sexual abuse and harm thrives when people are ashamed to bring it up. By sharing your concerns with a trusted ally, you are helping to build a protective response. One of the most important things we can do to keep kids safe is to learn how to speak up when we have concerns.  Too often, adults do nothing when they’re worried because they don’t know what to do.  Remember conversations don’t have to be confrontations.  They can be an important opportunity to share your concerns, ask additional questions, and make suggestions for keeping kids safe.  </a:t>
            </a:r>
          </a:p>
          <a:p>
            <a:pPr marL="600356" lvl="1" indent="-167945">
              <a:buFont typeface="Arial" panose="020B0604020202020204" pitchFamily="34" charset="0"/>
              <a:buChar char="•"/>
            </a:pPr>
            <a:r>
              <a:rPr lang="en-US" sz="1000" b="1" dirty="0" smtClean="0"/>
              <a:t>Look over the family safety plan, treatment plans and other response/protection tools </a:t>
            </a:r>
            <a:r>
              <a:rPr lang="en-US" sz="1000" dirty="0" smtClean="0"/>
              <a:t>–What do they say? Use these as a guides so that your responses become more consistent, routine and you become more confident in what to do.</a:t>
            </a:r>
          </a:p>
          <a:p>
            <a:pPr marL="600356" lvl="1" indent="-167945">
              <a:buFont typeface="Arial" panose="020B0604020202020204" pitchFamily="34" charset="0"/>
              <a:buChar char="•"/>
            </a:pPr>
            <a:r>
              <a:rPr lang="en-US" sz="1000" b="1" dirty="0" smtClean="0"/>
              <a:t>Make sure you do act </a:t>
            </a:r>
            <a:r>
              <a:rPr lang="en-US" sz="1000" dirty="0" smtClean="0"/>
              <a:t>– speak up, tell others, document, talk to the child, re-establish your safety plan, add new rules, seek out professional help – </a:t>
            </a:r>
          </a:p>
          <a:p>
            <a:pPr marL="600356" lvl="1" indent="-167945">
              <a:buFont typeface="Arial" panose="020B0604020202020204" pitchFamily="34" charset="0"/>
              <a:buChar char="•"/>
            </a:pPr>
            <a:r>
              <a:rPr lang="en-US" sz="1000" dirty="0" smtClean="0"/>
              <a:t>And </a:t>
            </a:r>
            <a:r>
              <a:rPr lang="en-US" sz="1000" b="1" dirty="0" smtClean="0"/>
              <a:t>follow up </a:t>
            </a:r>
            <a:r>
              <a:rPr lang="en-US" sz="1000" dirty="0" smtClean="0"/>
              <a:t>– what happened, what needs to happen</a:t>
            </a:r>
          </a:p>
          <a:p>
            <a:pPr marL="167945" indent="-167945">
              <a:buFont typeface="Arial" panose="020B0604020202020204" pitchFamily="34" charset="0"/>
              <a:buChar char="•"/>
            </a:pPr>
            <a:endParaRPr lang="en-US" sz="1000" dirty="0" smtClean="0"/>
          </a:p>
          <a:p>
            <a:r>
              <a:rPr lang="en-US" sz="1000" dirty="0" smtClean="0"/>
              <a:t>So back to our two little boys caught with their pants down – let’s take the scenario where one of them has been told before about playing with his clothes on, yet continues to be found with other children in some state of undress.  And two other children have told you that “Brad” made them go into the closet with him. </a:t>
            </a:r>
          </a:p>
          <a:p>
            <a:pPr marL="167891" indent="-167945">
              <a:buFont typeface="Arial" panose="020B0604020202020204" pitchFamily="34" charset="0"/>
              <a:buChar char="•"/>
            </a:pPr>
            <a:endParaRPr lang="en-US" sz="1000" dirty="0" smtClean="0"/>
          </a:p>
          <a:p>
            <a:pPr marL="167838" indent="-167945">
              <a:buFont typeface="Wingdings" panose="05000000000000000000" pitchFamily="2" charset="2"/>
              <a:buChar char="Ø"/>
            </a:pPr>
            <a:r>
              <a:rPr lang="en-US" sz="1000" b="1" dirty="0" smtClean="0"/>
              <a:t>ASK</a:t>
            </a:r>
            <a:r>
              <a:rPr lang="en-US" sz="1000" dirty="0" smtClean="0"/>
              <a:t> – What would you do? (</a:t>
            </a:r>
            <a:r>
              <a:rPr lang="en-US" sz="1000" i="1" dirty="0" smtClean="0"/>
              <a:t>Allow response time</a:t>
            </a:r>
            <a:r>
              <a:rPr lang="en-US" sz="1000" dirty="0" smtClean="0"/>
              <a:t>)</a:t>
            </a:r>
          </a:p>
          <a:p>
            <a:pPr indent="-159"/>
            <a:r>
              <a:rPr lang="en-US" sz="1000" dirty="0" smtClean="0"/>
              <a:t>Add to what’s said, making sure the following is included:</a:t>
            </a:r>
          </a:p>
          <a:p>
            <a:pPr marL="615710" lvl="1" indent="-167964">
              <a:buFont typeface="Arial" panose="020B0604020202020204" pitchFamily="34" charset="0"/>
              <a:buChar char="•"/>
            </a:pPr>
            <a:r>
              <a:rPr lang="en-US" sz="1000" dirty="0" smtClean="0"/>
              <a:t>We check in with others about the behavior</a:t>
            </a:r>
          </a:p>
          <a:p>
            <a:pPr marL="615690" lvl="1" indent="-167945">
              <a:buFont typeface="Arial" panose="020B0604020202020204" pitchFamily="34" charset="0"/>
              <a:buChar char="•"/>
            </a:pPr>
            <a:r>
              <a:rPr lang="en-US" sz="1000" dirty="0" smtClean="0"/>
              <a:t>We affirm that the safety rules include rules about clothing and play, and review our own rules about supervision of children.</a:t>
            </a:r>
          </a:p>
          <a:p>
            <a:pPr marL="615690" lvl="1" indent="-167945">
              <a:buFont typeface="Arial" panose="020B0604020202020204" pitchFamily="34" charset="0"/>
              <a:buChar char="•"/>
            </a:pPr>
            <a:r>
              <a:rPr lang="en-US" sz="1000" dirty="0" smtClean="0"/>
              <a:t>We strengthen our own safety plan regarding supervision of this particular little boy, recognizing that at this time he may need to be with an adult at all times</a:t>
            </a:r>
          </a:p>
          <a:p>
            <a:pPr marL="615690" lvl="1" indent="-167945">
              <a:buFont typeface="Arial" panose="020B0604020202020204" pitchFamily="34" charset="0"/>
              <a:buChar char="•"/>
            </a:pPr>
            <a:r>
              <a:rPr lang="en-US" sz="1000" dirty="0" smtClean="0"/>
              <a:t>What else?</a:t>
            </a:r>
          </a:p>
          <a:p>
            <a:r>
              <a:rPr lang="en-US" sz="1000" b="1" dirty="0" smtClean="0"/>
              <a:t>What do we say to the little boy? </a:t>
            </a:r>
          </a:p>
          <a:p>
            <a:pPr marL="615637" lvl="1" indent="-167945">
              <a:buFont typeface="Arial" panose="020B0604020202020204" pitchFamily="34" charset="0"/>
              <a:buChar char="•"/>
            </a:pPr>
            <a:r>
              <a:rPr lang="en-US" sz="1000" dirty="0" smtClean="0"/>
              <a:t>Suggested script: I am concerned that you’re having problems following our rules about keeping our clothes on and are trying to make other children go into the closet with you. I’m responsible to help you and all the children here feel and stay safe. I want to help you follow the rules so can you tell me why you are so interested in taking your clothes off with the other kids? Do you have any questions I can help with? I’m going to let your parent/guardian/therapist know that you and I talked about this so that she/he can help you too. To help you stay safe, I want to buddy up with you so that where I go,  you go and wherever you go, I go.</a:t>
            </a:r>
            <a:endParaRPr lang="en-US" sz="1000" dirty="0"/>
          </a:p>
        </p:txBody>
      </p:sp>
      <p:sp>
        <p:nvSpPr>
          <p:cNvPr id="4" name="Slide Number Placeholder 3"/>
          <p:cNvSpPr>
            <a:spLocks noGrp="1"/>
          </p:cNvSpPr>
          <p:nvPr>
            <p:ph type="sldNum" sz="quarter" idx="10"/>
          </p:nvPr>
        </p:nvSpPr>
        <p:spPr/>
        <p:txBody>
          <a:bodyPr/>
          <a:lstStyle/>
          <a:p>
            <a:pPr>
              <a:defRPr/>
            </a:pPr>
            <a:fld id="{C97A2340-D6FD-4D94-8E64-33CDB3722F0E}" type="slidenum">
              <a:rPr lang="en-US" smtClean="0">
                <a:solidFill>
                  <a:prstClr val="black"/>
                </a:solidFill>
              </a:rPr>
              <a:pPr>
                <a:defRPr/>
              </a:pPr>
              <a:t>13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dirty="0" smtClean="0"/>
              <a:t>Trainer’s notes/Suggested language:</a:t>
            </a:r>
            <a:endParaRPr lang="en-US" sz="1200" dirty="0" smtClean="0"/>
          </a:p>
          <a:p>
            <a:pPr lvl="0" eaLnBrk="1" hangingPunct="1">
              <a:spcBef>
                <a:spcPct val="0"/>
              </a:spcBef>
            </a:pPr>
            <a:r>
              <a:rPr lang="en-US" altLang="en-US" sz="1200" dirty="0" smtClean="0"/>
              <a:t>Moving to the Red Prevention Level.  If you are in a youth serving environment that cares for children who have experienced trauma, this may be where you “live” with the kids you care for.  You know what to do when there is a problem. That doesn’t mean you (or any of us) have the answers but we know the process of response. </a:t>
            </a:r>
          </a:p>
          <a:p>
            <a:pPr lvl="0" eaLnBrk="1" hangingPunct="1">
              <a:spcBef>
                <a:spcPct val="0"/>
              </a:spcBef>
            </a:pPr>
            <a:endParaRPr lang="en-US" altLang="en-US" sz="1200" dirty="0" smtClean="0"/>
          </a:p>
          <a:p>
            <a:pPr lvl="0" eaLnBrk="1" hangingPunct="1">
              <a:spcBef>
                <a:spcPct val="0"/>
              </a:spcBef>
            </a:pPr>
            <a:r>
              <a:rPr lang="en-US" altLang="en-US" sz="1200" dirty="0" smtClean="0"/>
              <a:t>Some of you have maybe never worked with children who have been abused or has not sexually harmed another child. In this arena, children already touched by abuse will of course need even more clarity, support and understanding. </a:t>
            </a:r>
          </a:p>
          <a:p>
            <a:pPr lvl="0" eaLnBrk="1" hangingPunct="1">
              <a:spcBef>
                <a:spcPct val="0"/>
              </a:spcBef>
            </a:pPr>
            <a:endParaRPr lang="en-US" altLang="en-US" sz="1200" dirty="0" smtClean="0"/>
          </a:p>
          <a:p>
            <a:pPr lvl="0" eaLnBrk="1" hangingPunct="1">
              <a:spcBef>
                <a:spcPct val="0"/>
              </a:spcBef>
            </a:pPr>
            <a:r>
              <a:rPr lang="en-US" altLang="en-US" sz="1200" dirty="0" smtClean="0"/>
              <a:t>Our focus in this training is not primarily on these children, as we want to focus on the prevention of any harm from happening in the first place. But when we do know about the warning signs of abuse and how to respond to children “post-harm”, we may very well be helping both this child’s recovery and healing process, but also we can prevent further abuse from happening since children who have been abused, often are more vulnerable for future abusive experiences. </a:t>
            </a:r>
          </a:p>
        </p:txBody>
      </p:sp>
      <p:sp>
        <p:nvSpPr>
          <p:cNvPr id="4" name="Slide Number Placeholder 3"/>
          <p:cNvSpPr>
            <a:spLocks noGrp="1"/>
          </p:cNvSpPr>
          <p:nvPr>
            <p:ph type="sldNum" sz="quarter" idx="5"/>
          </p:nvPr>
        </p:nvSpPr>
        <p:spPr/>
        <p:txBody>
          <a:bodyPr/>
          <a:lstStyle/>
          <a:p>
            <a:fld id="{5B59D254-A56F-A64E-8A4D-A1B97E0DCDFC}" type="slidenum">
              <a:rPr lang="en-US" smtClean="0"/>
              <a:t>14</a:t>
            </a:fld>
            <a:endParaRPr lang="en-US"/>
          </a:p>
        </p:txBody>
      </p:sp>
    </p:spTree>
    <p:extLst>
      <p:ext uri="{BB962C8B-B14F-4D97-AF65-F5344CB8AC3E}">
        <p14:creationId xmlns:p14="http://schemas.microsoft.com/office/powerpoint/2010/main" val="755057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dirty="0" smtClean="0"/>
              <a:t>Trainer’s notes/Suggested language:</a:t>
            </a:r>
          </a:p>
          <a:p>
            <a:pPr lvl="0"/>
            <a:r>
              <a:rPr lang="en-US" sz="1200" dirty="0" smtClean="0"/>
              <a:t>These are the indicators that a child is sexually harming another child. We respond in this prevention level with intensive safety planning and with a system response – working with our teams, perhaps working with legal services, definitely working with clinical and behavioral specialists. We remain trauma informed, as these children are still children requiring gentle, nurturing, supportive, caring, helpful – and protective responses. We won’t specifically address responses here as these are specialized treatment strategies, and are covered in other trainings. But to be clear we know what the indicators are.</a:t>
            </a:r>
          </a:p>
          <a:p>
            <a:pPr lvl="0"/>
            <a:endParaRPr lang="en-US" sz="1200" dirty="0" smtClean="0"/>
          </a:p>
          <a:p>
            <a:pPr marL="167964" indent="-167964">
              <a:buFont typeface="Wingdings" panose="05000000000000000000" pitchFamily="2" charset="2"/>
              <a:buChar char="Ø"/>
            </a:pPr>
            <a:r>
              <a:rPr lang="en-US" sz="1200" b="1" dirty="0" smtClean="0"/>
              <a:t>Review</a:t>
            </a:r>
            <a:r>
              <a:rPr lang="en-US" sz="1200" dirty="0" smtClean="0"/>
              <a:t> slide’s bullets, discuss as needed based on participants comments/questions</a:t>
            </a:r>
            <a:endParaRPr lang="en-US" sz="1200" dirty="0"/>
          </a:p>
        </p:txBody>
      </p:sp>
      <p:sp>
        <p:nvSpPr>
          <p:cNvPr id="4" name="Slide Number Placeholder 3"/>
          <p:cNvSpPr>
            <a:spLocks noGrp="1"/>
          </p:cNvSpPr>
          <p:nvPr>
            <p:ph type="sldNum" sz="quarter" idx="5"/>
          </p:nvPr>
        </p:nvSpPr>
        <p:spPr/>
        <p:txBody>
          <a:bodyPr/>
          <a:lstStyle/>
          <a:p>
            <a:fld id="{5B59D254-A56F-A64E-8A4D-A1B97E0DCDFC}" type="slidenum">
              <a:rPr lang="en-US" smtClean="0"/>
              <a:t>15</a:t>
            </a:fld>
            <a:endParaRPr lang="en-US"/>
          </a:p>
        </p:txBody>
      </p:sp>
    </p:spTree>
    <p:extLst>
      <p:ext uri="{BB962C8B-B14F-4D97-AF65-F5344CB8AC3E}">
        <p14:creationId xmlns:p14="http://schemas.microsoft.com/office/powerpoint/2010/main" val="2703938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895809">
              <a:defRPr/>
            </a:pPr>
            <a:r>
              <a:rPr lang="en-US" sz="1000" b="1" dirty="0"/>
              <a:t>Trainer’s notes/Suggested language:</a:t>
            </a:r>
          </a:p>
          <a:p>
            <a:pPr defTabSz="895809">
              <a:defRPr/>
            </a:pPr>
            <a:r>
              <a:rPr lang="en-US" sz="1000" dirty="0">
                <a:latin typeface="Tahoma" pitchFamily="34" charset="0"/>
              </a:rPr>
              <a:t>When we are talking with a child who broke safety rules, harmed another child, we want to remember to include these talking points.  Just like in all other conversations, we want to focus on the behavior and not the intent and we still want that child to feel worthwhile. Kids are really at risk for self-harm when the discovery of their own abuse of another is found out. We have an obligation to help this child as well</a:t>
            </a:r>
            <a:r>
              <a:rPr lang="en-US" sz="1000" dirty="0" smtClean="0">
                <a:latin typeface="Tahoma" pitchFamily="34" charset="0"/>
              </a:rPr>
              <a:t>.</a:t>
            </a:r>
            <a:endParaRPr lang="en-US" sz="1000" dirty="0">
              <a:latin typeface="Tahoma" pitchFamily="34" charset="0"/>
            </a:endParaRPr>
          </a:p>
        </p:txBody>
      </p:sp>
      <p:sp>
        <p:nvSpPr>
          <p:cNvPr id="4" name="Slide Number Placeholder 3"/>
          <p:cNvSpPr>
            <a:spLocks noGrp="1"/>
          </p:cNvSpPr>
          <p:nvPr>
            <p:ph type="sldNum" sz="quarter" idx="10"/>
          </p:nvPr>
        </p:nvSpPr>
        <p:spPr/>
        <p:txBody>
          <a:bodyPr/>
          <a:lstStyle/>
          <a:p>
            <a:pPr>
              <a:defRPr/>
            </a:pPr>
            <a:fld id="{C97A2340-D6FD-4D94-8E64-33CDB3722F0E}" type="slidenum">
              <a:rPr lang="en-US" smtClean="0"/>
              <a:pPr>
                <a:defRPr/>
              </a:pPr>
              <a:t>16</a:t>
            </a:fld>
            <a:endParaRPr lang="en-US"/>
          </a:p>
        </p:txBody>
      </p:sp>
      <p:sp>
        <p:nvSpPr>
          <p:cNvPr id="5" name="Date Placeholder 4"/>
          <p:cNvSpPr>
            <a:spLocks noGrp="1"/>
          </p:cNvSpPr>
          <p:nvPr>
            <p:ph type="dt" idx="11"/>
          </p:nvPr>
        </p:nvSpPr>
        <p:spPr/>
        <p:txBody>
          <a:bodyPr/>
          <a:lstStyle/>
          <a:p>
            <a:pPr>
              <a:defRPr/>
            </a:pPr>
            <a:endParaRPr lang="en-US"/>
          </a:p>
        </p:txBody>
      </p:sp>
      <p:sp>
        <p:nvSpPr>
          <p:cNvPr id="6" name="Header Placeholder 5"/>
          <p:cNvSpPr>
            <a:spLocks noGrp="1"/>
          </p:cNvSpPr>
          <p:nvPr>
            <p:ph type="hdr" sz="quarter" idx="12"/>
          </p:nvPr>
        </p:nvSpPr>
        <p:spPr/>
        <p:txBody>
          <a:bodyPr/>
          <a:lstStyle/>
          <a:p>
            <a:pPr>
              <a:defRPr/>
            </a:pPr>
            <a:endParaRPr lang="en-US"/>
          </a:p>
        </p:txBody>
      </p:sp>
    </p:spTree>
    <p:extLst>
      <p:ext uri="{BB962C8B-B14F-4D97-AF65-F5344CB8AC3E}">
        <p14:creationId xmlns:p14="http://schemas.microsoft.com/office/powerpoint/2010/main" val="3759833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000" b="1" dirty="0" smtClean="0"/>
              <a:t>Trainer’s notes/Suggested language:</a:t>
            </a:r>
          </a:p>
          <a:p>
            <a:r>
              <a:rPr lang="en-US" sz="1000" dirty="0" smtClean="0"/>
              <a:t>Red is also when children are in the process of being victimized, abused. Children aren’t typically very direct when they try to tell about abuse. “Dad, my new counselor molested/sexually abused me in the lake today and I didn’t like it. Can we talk at dinner?”</a:t>
            </a:r>
          </a:p>
          <a:p>
            <a:pPr lvl="0"/>
            <a:endParaRPr lang="en-US" sz="1000" dirty="0" smtClean="0"/>
          </a:p>
          <a:p>
            <a:pPr lvl="0"/>
            <a:r>
              <a:rPr lang="en-US" sz="1000" dirty="0" smtClean="0"/>
              <a:t>Alternatively, children try to tell through behavior, affect, and indirect statements. Though adults might not listen closely to children, children do acutely listen and observe adults. They assess whether they will be believed, whether the adult can handle the information or will crumble etc. And children sometimes try to tell at the most “inopportune times.” i.e., when you have the flu, are trying to get dinner on the table, in the car – on the way to an appointment.</a:t>
            </a:r>
          </a:p>
          <a:p>
            <a:pPr lvl="1"/>
            <a:endParaRPr lang="en-US" sz="1000" dirty="0" smtClean="0"/>
          </a:p>
          <a:p>
            <a:pPr lvl="0"/>
            <a:r>
              <a:rPr lang="en-US" sz="1000" dirty="0" smtClean="0"/>
              <a:t>Some disclosures are on purpose. The child seeks you out to tell you about being hurt.  But others may be accidents, “when I’m at my mom’s house, her boyfriend jumped in the shower with me to help me wash the parts of my body I can’t reach”.  </a:t>
            </a:r>
          </a:p>
          <a:p>
            <a:pPr lvl="1"/>
            <a:endParaRPr lang="en-US" sz="1000" dirty="0" smtClean="0"/>
          </a:p>
          <a:p>
            <a:pPr lvl="0"/>
            <a:r>
              <a:rPr lang="en-US" sz="1000" dirty="0" smtClean="0"/>
              <a:t>And then there are the cases when the evidence – an STD in a young child for example, brings the abuse to light. </a:t>
            </a:r>
            <a:endParaRPr lang="en-US" sz="1000" dirty="0"/>
          </a:p>
        </p:txBody>
      </p:sp>
      <p:sp>
        <p:nvSpPr>
          <p:cNvPr id="4" name="Slide Number Placeholder 3"/>
          <p:cNvSpPr>
            <a:spLocks noGrp="1"/>
          </p:cNvSpPr>
          <p:nvPr>
            <p:ph type="sldNum" sz="quarter" idx="5"/>
          </p:nvPr>
        </p:nvSpPr>
        <p:spPr/>
        <p:txBody>
          <a:bodyPr/>
          <a:lstStyle/>
          <a:p>
            <a:fld id="{5B59D254-A56F-A64E-8A4D-A1B97E0DCDFC}" type="slidenum">
              <a:rPr lang="en-US" smtClean="0"/>
              <a:t>17</a:t>
            </a:fld>
            <a:endParaRPr lang="en-US"/>
          </a:p>
        </p:txBody>
      </p:sp>
    </p:spTree>
    <p:extLst>
      <p:ext uri="{BB962C8B-B14F-4D97-AF65-F5344CB8AC3E}">
        <p14:creationId xmlns:p14="http://schemas.microsoft.com/office/powerpoint/2010/main" val="2703938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normAutofit/>
          </a:bodyPr>
          <a:lstStyle/>
          <a:p>
            <a:r>
              <a:rPr lang="en-US" sz="1000" b="1" dirty="0" smtClean="0"/>
              <a:t>Trainer’s notes/Suggested language:</a:t>
            </a:r>
          </a:p>
          <a:p>
            <a:pPr lvl="0"/>
            <a:r>
              <a:rPr lang="en-US" sz="1000" dirty="0" smtClean="0"/>
              <a:t>So what if you are in the position of hearing a child’s disclosure….</a:t>
            </a:r>
          </a:p>
          <a:p>
            <a:pPr lvl="0"/>
            <a:endParaRPr lang="en-US" sz="1000" dirty="0" smtClean="0"/>
          </a:p>
          <a:p>
            <a:pPr lvl="0"/>
            <a:r>
              <a:rPr lang="en-US" sz="1000" dirty="0" smtClean="0"/>
              <a:t>First - children </a:t>
            </a:r>
            <a:r>
              <a:rPr lang="en-US" sz="1000" i="1" dirty="0" smtClean="0"/>
              <a:t>do </a:t>
            </a:r>
            <a:r>
              <a:rPr lang="en-US" sz="1000" dirty="0" smtClean="0"/>
              <a:t>tell and the need for adults to listen. While most children don’t tell about abuse while it’s happening, many children do try to repeatedly tell. Because adults do not have information about CSA, they often don’t know what children may be trying to say. </a:t>
            </a:r>
          </a:p>
          <a:p>
            <a:pPr lvl="0"/>
            <a:endParaRPr lang="en-US" sz="1000" dirty="0" smtClean="0"/>
          </a:p>
          <a:p>
            <a:pPr lvl="0"/>
            <a:r>
              <a:rPr lang="en-US" sz="1000" dirty="0" smtClean="0"/>
              <a:t>From the moment a child “tells”, healing can begin. So it is critical that we feel comfortable responding to a child who has courageously disclosed their abuse or whose abuse has been discovered. These children may be terrified. These steps can help begin setting into motion a loving, caring healing process: </a:t>
            </a:r>
          </a:p>
          <a:p>
            <a:pPr marL="600430" lvl="1" indent="-167964">
              <a:buFont typeface="Arial" panose="020B0604020202020204" pitchFamily="34" charset="0"/>
              <a:buChar char="•"/>
            </a:pPr>
            <a:r>
              <a:rPr lang="en-US" sz="1000" dirty="0" smtClean="0"/>
              <a:t>Stay calm</a:t>
            </a:r>
          </a:p>
          <a:p>
            <a:pPr marL="603753" lvl="1" indent="-171340">
              <a:buFont typeface="Arial" panose="020B0604020202020204" pitchFamily="34" charset="0"/>
              <a:buChar char="•"/>
            </a:pPr>
            <a:r>
              <a:rPr lang="en-US" sz="1000" dirty="0" smtClean="0"/>
              <a:t>Believe them</a:t>
            </a:r>
          </a:p>
          <a:p>
            <a:pPr marL="603753" lvl="1" indent="-171340">
              <a:buFont typeface="Arial" panose="020B0604020202020204" pitchFamily="34" charset="0"/>
              <a:buChar char="•"/>
            </a:pPr>
            <a:r>
              <a:rPr lang="en-US" sz="1000" dirty="0" smtClean="0"/>
              <a:t>Re-establish safety</a:t>
            </a:r>
          </a:p>
          <a:p>
            <a:pPr marL="603753" lvl="1" indent="-171340">
              <a:buFont typeface="Arial" panose="020B0604020202020204" pitchFamily="34" charset="0"/>
              <a:buChar char="•"/>
            </a:pPr>
            <a:r>
              <a:rPr lang="en-US" sz="1000" dirty="0" smtClean="0"/>
              <a:t>Reassure them they are not to blame</a:t>
            </a:r>
          </a:p>
          <a:p>
            <a:pPr marL="603753" lvl="1" indent="-171340">
              <a:buFont typeface="Arial" panose="020B0604020202020204" pitchFamily="34" charset="0"/>
              <a:buChar char="•"/>
            </a:pPr>
            <a:r>
              <a:rPr lang="en-US" sz="1000" dirty="0" smtClean="0"/>
              <a:t>Reassure them that they did the right thing by telling</a:t>
            </a:r>
          </a:p>
          <a:p>
            <a:pPr marL="603753" lvl="1" indent="-171340">
              <a:buFont typeface="Arial" panose="020B0604020202020204" pitchFamily="34" charset="0"/>
              <a:buChar char="•"/>
            </a:pPr>
            <a:r>
              <a:rPr lang="en-US" sz="1000" dirty="0" smtClean="0"/>
              <a:t>Seek out help</a:t>
            </a:r>
          </a:p>
          <a:p>
            <a:pPr marL="603753" lvl="1" indent="-171340">
              <a:buFont typeface="Arial" panose="020B0604020202020204" pitchFamily="34" charset="0"/>
              <a:buChar char="•"/>
            </a:pPr>
            <a:r>
              <a:rPr lang="en-US" sz="1000" dirty="0" smtClean="0"/>
              <a:t>Express your own reaction (rage, guilt, etc.) to appropriate people</a:t>
            </a:r>
          </a:p>
          <a:p>
            <a:pPr marL="171287" indent="-171340">
              <a:buFont typeface="Arial" panose="020B0604020202020204" pitchFamily="34" charset="0"/>
              <a:buChar char="•"/>
            </a:pPr>
            <a:endParaRPr lang="en-US" sz="1000" dirty="0" smtClean="0"/>
          </a:p>
          <a:p>
            <a:r>
              <a:rPr lang="en-US" sz="1000" dirty="0" smtClean="0"/>
              <a:t>What children need is going to be different than what you as an adult needs. Adults may need to be angry, get revenge, seek legal consequences. Children may just need to know that you care for them.</a:t>
            </a:r>
          </a:p>
        </p:txBody>
      </p:sp>
      <p:sp>
        <p:nvSpPr>
          <p:cNvPr id="4" name="Slide Number Placeholder 3"/>
          <p:cNvSpPr>
            <a:spLocks noGrp="1"/>
          </p:cNvSpPr>
          <p:nvPr>
            <p:ph type="sldNum" sz="quarter" idx="10"/>
          </p:nvPr>
        </p:nvSpPr>
        <p:spPr/>
        <p:txBody>
          <a:bodyPr/>
          <a:lstStyle/>
          <a:p>
            <a:pPr>
              <a:defRPr/>
            </a:pPr>
            <a:fld id="{C97A2340-D6FD-4D94-8E64-33CDB3722F0E}" type="slidenum">
              <a:rPr lang="en-US" smtClean="0">
                <a:solidFill>
                  <a:prstClr val="black"/>
                </a:solidFill>
              </a:rPr>
              <a:pPr>
                <a:defRPr/>
              </a:pPr>
              <a:t>18</a:t>
            </a:fld>
            <a:endParaRPr lang="en-US">
              <a:solidFill>
                <a:prstClr val="black"/>
              </a:solidFill>
            </a:endParaRPr>
          </a:p>
        </p:txBody>
      </p:sp>
      <p:sp>
        <p:nvSpPr>
          <p:cNvPr id="5" name="Date Placeholder 4"/>
          <p:cNvSpPr>
            <a:spLocks noGrp="1"/>
          </p:cNvSpPr>
          <p:nvPr>
            <p:ph type="dt" idx="11"/>
          </p:nvPr>
        </p:nvSpPr>
        <p:spPr/>
        <p:txBody>
          <a:bodyPr/>
          <a:lstStyle/>
          <a:p>
            <a:pPr>
              <a:defRPr/>
            </a:pPr>
            <a:endParaRPr lang="en-US"/>
          </a:p>
        </p:txBody>
      </p:sp>
    </p:spTree>
    <p:extLst>
      <p:ext uri="{BB962C8B-B14F-4D97-AF65-F5344CB8AC3E}">
        <p14:creationId xmlns:p14="http://schemas.microsoft.com/office/powerpoint/2010/main" val="2378525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62500" lnSpcReduction="20000"/>
          </a:bodyPr>
          <a:lstStyle/>
          <a:p>
            <a:r>
              <a:rPr lang="en-US" sz="1000" b="1" dirty="0" smtClean="0"/>
              <a:t>Trainer’s notes/Suggested language: </a:t>
            </a:r>
          </a:p>
          <a:p>
            <a:r>
              <a:rPr lang="en-US" sz="1000" dirty="0" smtClean="0"/>
              <a:t>Your programs have policies about responding to disclosures and evidence of abuse, whether between children and other children, or an adult and a child. This response model is in support and addition to those steps:</a:t>
            </a:r>
          </a:p>
          <a:p>
            <a:pPr marL="600356" lvl="1" indent="-167945">
              <a:buFont typeface="Arial" panose="020B0604020202020204" pitchFamily="34" charset="0"/>
              <a:buChar char="•"/>
            </a:pPr>
            <a:r>
              <a:rPr lang="en-US" sz="1000" dirty="0" smtClean="0"/>
              <a:t>As we think about </a:t>
            </a:r>
            <a:r>
              <a:rPr lang="en-US" sz="1000" b="1" dirty="0" smtClean="0"/>
              <a:t>safety</a:t>
            </a:r>
            <a:r>
              <a:rPr lang="en-US" sz="1000" dirty="0" smtClean="0"/>
              <a:t>, we may think about assessment – can a child be in your program safely, what type of supervision does this child need, what do other children need to stay safe?</a:t>
            </a:r>
          </a:p>
          <a:p>
            <a:pPr marL="600356" lvl="1" indent="-167945">
              <a:buFont typeface="Arial" panose="020B0604020202020204" pitchFamily="34" charset="0"/>
              <a:buChar char="•"/>
            </a:pPr>
            <a:r>
              <a:rPr lang="en-US" sz="1000" dirty="0" smtClean="0"/>
              <a:t>We’re including </a:t>
            </a:r>
            <a:r>
              <a:rPr lang="en-US" sz="1000" b="1" dirty="0" smtClean="0"/>
              <a:t>Relationship</a:t>
            </a:r>
            <a:r>
              <a:rPr lang="en-US" sz="1000" dirty="0" smtClean="0"/>
              <a:t> here as a response to really emphasize that how we respond to this child will help determine this child’s own interpretation of what’s happening.  We just talked about this and certainly this is true in the green and yellow prevention levels as well, but when a child has disclosed that harm has happened to them or we’ve discovered that a child  has been harmed or is harming another, our initial reaction can help this child feel safe and that the adults still care about her or him, and are going to help. We’re going to talk specifically about when a child discloses in a moment, but this is also about responding in the moment when you find a child in (or attempting) a mature sexual act with another child. Responding to this child, so that this child understands that his or her behavior is not ok but that they are still special, lovable, valuable is crucial. It’s a balance between setting the strong limit, enforcing rules and setting up a situation so that the child is more likely to feel supported and can then receive the help he or she needs.</a:t>
            </a:r>
          </a:p>
          <a:p>
            <a:pPr marL="600356" lvl="1" indent="-167945">
              <a:buFont typeface="Arial" panose="020B0604020202020204" pitchFamily="34" charset="0"/>
              <a:buChar char="•"/>
            </a:pPr>
            <a:r>
              <a:rPr lang="en-US" sz="1000" b="1" dirty="0" smtClean="0"/>
              <a:t>Professional Help </a:t>
            </a:r>
            <a:r>
              <a:rPr lang="en-US" sz="1000" dirty="0" smtClean="0"/>
              <a:t>– who else needs to be pulled in, a counselor, a physician – perhaps an early </a:t>
            </a:r>
            <a:r>
              <a:rPr lang="en-US" sz="1000" dirty="0" err="1" smtClean="0"/>
              <a:t>ed</a:t>
            </a:r>
            <a:r>
              <a:rPr lang="en-US" sz="1000" dirty="0" smtClean="0"/>
              <a:t> specialist</a:t>
            </a:r>
          </a:p>
          <a:p>
            <a:pPr marL="600356" lvl="1" indent="-167945">
              <a:buFont typeface="Arial" panose="020B0604020202020204" pitchFamily="34" charset="0"/>
              <a:buChar char="•"/>
            </a:pPr>
            <a:r>
              <a:rPr lang="en-US" sz="1000" dirty="0" smtClean="0"/>
              <a:t>And  </a:t>
            </a:r>
            <a:r>
              <a:rPr lang="en-US" sz="1000" b="1" dirty="0" smtClean="0"/>
              <a:t>Reporting</a:t>
            </a:r>
            <a:r>
              <a:rPr lang="en-US" sz="1000" dirty="0" smtClean="0"/>
              <a:t> – we want to notify the appropriate authorities whenever there has been an incident involving a child and sexual abuse or sexual harmful behaviors. Whenever you have questions – that’s when you work with your team and policies. You don’t need to know for sure. </a:t>
            </a:r>
          </a:p>
          <a:p>
            <a:pPr indent="-54"/>
            <a:endParaRPr lang="en-US" sz="1000" dirty="0" smtClean="0"/>
          </a:p>
          <a:p>
            <a:pPr indent="-54"/>
            <a:r>
              <a:rPr lang="en-US" sz="1000" dirty="0" smtClean="0"/>
              <a:t>Always report when:</a:t>
            </a:r>
          </a:p>
          <a:p>
            <a:pPr marL="615742" lvl="1" indent="-167945">
              <a:buFont typeface="Arial" panose="020B0604020202020204" pitchFamily="34" charset="0"/>
              <a:buChar char="•"/>
            </a:pPr>
            <a:r>
              <a:rPr lang="en-US" sz="1000" dirty="0" smtClean="0"/>
              <a:t>A child and/or adult shows numerous and consistent warning signs of abuse or being at risk to abuse</a:t>
            </a:r>
          </a:p>
          <a:p>
            <a:pPr marL="615742" lvl="1" indent="-167945">
              <a:buFont typeface="Arial" panose="020B0604020202020204" pitchFamily="34" charset="0"/>
              <a:buChar char="•"/>
            </a:pPr>
            <a:r>
              <a:rPr lang="en-US" sz="1000" dirty="0" smtClean="0"/>
              <a:t>A child has stated that he or she is being abused by an adult</a:t>
            </a:r>
          </a:p>
          <a:p>
            <a:pPr marL="615742" lvl="1" indent="-167945">
              <a:buFont typeface="Arial" panose="020B0604020202020204" pitchFamily="34" charset="0"/>
              <a:buChar char="•"/>
            </a:pPr>
            <a:r>
              <a:rPr lang="en-US" sz="1000" dirty="0" smtClean="0"/>
              <a:t>A child has stated that another child has been engaging in sexually harmful behaviors with him or her</a:t>
            </a:r>
          </a:p>
          <a:p>
            <a:pPr marL="615742" lvl="1" indent="-167945">
              <a:buFont typeface="Arial" panose="020B0604020202020204" pitchFamily="34" charset="0"/>
              <a:buChar char="•"/>
            </a:pPr>
            <a:r>
              <a:rPr lang="en-US" sz="1000" dirty="0" smtClean="0"/>
              <a:t>A child states that he or she has sexually harmed another child</a:t>
            </a:r>
          </a:p>
          <a:p>
            <a:pPr marL="615742" lvl="1" indent="-167945">
              <a:buFont typeface="Arial" panose="020B0604020202020204" pitchFamily="34" charset="0"/>
              <a:buChar char="•"/>
            </a:pPr>
            <a:r>
              <a:rPr lang="en-US" sz="1000" dirty="0" smtClean="0"/>
              <a:t>An adult has stated that he or she has sexually abused a child</a:t>
            </a:r>
          </a:p>
          <a:p>
            <a:pPr marL="615742" lvl="1" indent="-167945">
              <a:buFont typeface="Arial" panose="020B0604020202020204" pitchFamily="34" charset="0"/>
              <a:buChar char="•"/>
            </a:pPr>
            <a:r>
              <a:rPr lang="en-US" sz="1000" dirty="0" smtClean="0"/>
              <a:t>An individual has become aware of child pornography online </a:t>
            </a:r>
          </a:p>
          <a:p>
            <a:pPr marL="615742" lvl="1" indent="-167945">
              <a:buFont typeface="Arial" panose="020B0604020202020204" pitchFamily="34" charset="0"/>
              <a:buChar char="•"/>
            </a:pPr>
            <a:r>
              <a:rPr lang="en-US" sz="1000" dirty="0" smtClean="0"/>
              <a:t>An adult is aware of another adult or child who is viewing online child sexual abuse material</a:t>
            </a:r>
          </a:p>
          <a:p>
            <a:endParaRPr lang="en-US" sz="1000" dirty="0" smtClean="0"/>
          </a:p>
          <a:p>
            <a:r>
              <a:rPr lang="en-US" sz="1000" dirty="0" smtClean="0"/>
              <a:t>So back to our two little boys caught with their pants down – let’s take the scenario where one of them has been told before about playing with his clothes on, yet continues to be found with other children in some state of undress.  And two other children have told you that “Brad” made them go into the closet with him. </a:t>
            </a:r>
          </a:p>
          <a:p>
            <a:pPr marL="167838" indent="-167945">
              <a:buFont typeface="Wingdings" panose="05000000000000000000" pitchFamily="2" charset="2"/>
              <a:buChar char="Ø"/>
            </a:pPr>
            <a:r>
              <a:rPr lang="en-US" sz="1000" b="1" dirty="0" smtClean="0"/>
              <a:t>ASK</a:t>
            </a:r>
            <a:r>
              <a:rPr lang="en-US" sz="1000" dirty="0" smtClean="0"/>
              <a:t> – What would you do? What are the actions you would take? In this response model, think about how it can help you know what steps to take. (</a:t>
            </a:r>
            <a:r>
              <a:rPr lang="en-US" sz="1000" i="1" dirty="0" smtClean="0"/>
              <a:t>Allow response time, making sure the following is included)</a:t>
            </a:r>
            <a:r>
              <a:rPr lang="en-US" sz="1000" dirty="0" smtClean="0"/>
              <a:t>:</a:t>
            </a:r>
          </a:p>
          <a:p>
            <a:pPr marL="615710" lvl="1" indent="-167964">
              <a:buFont typeface="Arial" panose="020B0604020202020204" pitchFamily="34" charset="0"/>
              <a:buChar char="•"/>
            </a:pPr>
            <a:r>
              <a:rPr lang="en-US" sz="1000" dirty="0" smtClean="0"/>
              <a:t>We check in with others about the behavior</a:t>
            </a:r>
          </a:p>
          <a:p>
            <a:pPr marL="615690" lvl="1" indent="-167945">
              <a:buFont typeface="Arial" panose="020B0604020202020204" pitchFamily="34" charset="0"/>
              <a:buChar char="•"/>
            </a:pPr>
            <a:r>
              <a:rPr lang="en-US" sz="1000" dirty="0" smtClean="0"/>
              <a:t>We affirm that the safety rules include rules about clothing and play, and review our own rules about supervision of children.</a:t>
            </a:r>
          </a:p>
          <a:p>
            <a:pPr marL="615690" lvl="1" indent="-167945">
              <a:buFont typeface="Arial" panose="020B0604020202020204" pitchFamily="34" charset="0"/>
              <a:buChar char="•"/>
            </a:pPr>
            <a:r>
              <a:rPr lang="en-US" sz="1000" dirty="0" smtClean="0"/>
              <a:t>We strengthen our own safety plan regarding supervision of this particular little boy, recognizing that at this time he may need to be with an adult at all times</a:t>
            </a:r>
          </a:p>
          <a:p>
            <a:pPr marL="615690" lvl="1" indent="-167945">
              <a:buFont typeface="Arial" panose="020B0604020202020204" pitchFamily="34" charset="0"/>
              <a:buChar char="•"/>
            </a:pPr>
            <a:r>
              <a:rPr lang="en-US" sz="1000" dirty="0" smtClean="0"/>
              <a:t>What else?</a:t>
            </a:r>
            <a:endParaRPr lang="en-US" sz="1000" dirty="0"/>
          </a:p>
        </p:txBody>
      </p:sp>
      <p:sp>
        <p:nvSpPr>
          <p:cNvPr id="4" name="Slide Number Placeholder 3"/>
          <p:cNvSpPr>
            <a:spLocks noGrp="1"/>
          </p:cNvSpPr>
          <p:nvPr>
            <p:ph type="sldNum" sz="quarter" idx="10"/>
          </p:nvPr>
        </p:nvSpPr>
        <p:spPr/>
        <p:txBody>
          <a:bodyPr/>
          <a:lstStyle/>
          <a:p>
            <a:fld id="{87BD343E-47E8-456C-9D85-0B854225FD33}" type="slidenum">
              <a:rPr lang="en-US" smtClean="0"/>
              <a:t>19</a:t>
            </a:fld>
            <a:endParaRPr lang="en-US"/>
          </a:p>
        </p:txBody>
      </p:sp>
    </p:spTree>
    <p:extLst>
      <p:ext uri="{BB962C8B-B14F-4D97-AF65-F5344CB8AC3E}">
        <p14:creationId xmlns:p14="http://schemas.microsoft.com/office/powerpoint/2010/main" val="1982110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lnSpc>
                <a:spcPct val="100000"/>
              </a:lnSpc>
            </a:pPr>
            <a:r>
              <a:rPr lang="en-US" sz="1000" b="1" dirty="0"/>
              <a:t>Trainer’s notes/Suggested language:</a:t>
            </a:r>
          </a:p>
          <a:p>
            <a:r>
              <a:rPr lang="en-US" sz="1000" dirty="0"/>
              <a:t>Here’s what we plan to get out of this workshop. These objectives are steps that we need to take to develop our skills in keeping children safe. We will do a quick review of some of the main concepts from the first workshop, Circles of Safety: Understanding Healthy Sexuality Education as Sexual Abuse Prevention and then will get into information about the importance of understanding and responding to warning signs as a prevention tool.</a:t>
            </a:r>
          </a:p>
          <a:p>
            <a:pPr marL="167964" indent="-167964">
              <a:buFont typeface="Wingdings" panose="05000000000000000000" pitchFamily="2" charset="2"/>
              <a:buChar char="Ø"/>
            </a:pPr>
            <a:r>
              <a:rPr lang="en-US" sz="1000" b="1" dirty="0"/>
              <a:t>Review</a:t>
            </a:r>
            <a:r>
              <a:rPr lang="en-US" sz="1000" dirty="0"/>
              <a:t> objectives</a:t>
            </a:r>
          </a:p>
        </p:txBody>
      </p:sp>
      <p:sp>
        <p:nvSpPr>
          <p:cNvPr id="4" name="Slide Number Placeholder 3"/>
          <p:cNvSpPr>
            <a:spLocks noGrp="1"/>
          </p:cNvSpPr>
          <p:nvPr>
            <p:ph type="sldNum" sz="quarter" idx="10"/>
          </p:nvPr>
        </p:nvSpPr>
        <p:spPr/>
        <p:txBody>
          <a:bodyPr/>
          <a:lstStyle/>
          <a:p>
            <a:pPr>
              <a:defRPr/>
            </a:pPr>
            <a:fld id="{C97A2340-D6FD-4D94-8E64-33CDB3722F0E}" type="slidenum">
              <a:rPr lang="en-US" smtClean="0"/>
              <a:pPr>
                <a:defRPr/>
              </a:pPr>
              <a:t>2</a:t>
            </a:fld>
            <a:endParaRPr lang="en-US"/>
          </a:p>
        </p:txBody>
      </p:sp>
      <p:sp>
        <p:nvSpPr>
          <p:cNvPr id="5" name="Date Placeholder 4"/>
          <p:cNvSpPr>
            <a:spLocks noGrp="1"/>
          </p:cNvSpPr>
          <p:nvPr>
            <p:ph type="dt" idx="11"/>
          </p:nvPr>
        </p:nvSpPr>
        <p:spPr/>
        <p:txBody>
          <a:bodyPr/>
          <a:lstStyle/>
          <a:p>
            <a:pPr>
              <a:defRPr/>
            </a:pPr>
            <a:endParaRPr lang="en-US"/>
          </a:p>
        </p:txBody>
      </p:sp>
      <p:sp>
        <p:nvSpPr>
          <p:cNvPr id="6" name="Header Placeholder 5"/>
          <p:cNvSpPr>
            <a:spLocks noGrp="1"/>
          </p:cNvSpPr>
          <p:nvPr>
            <p:ph type="hdr" sz="quarter" idx="12"/>
          </p:nvPr>
        </p:nvSpPr>
        <p:spPr/>
        <p:txBody>
          <a:bodyPr/>
          <a:lstStyle/>
          <a:p>
            <a:pPr>
              <a:defRPr/>
            </a:pPr>
            <a:endParaRPr lang="en-US"/>
          </a:p>
        </p:txBody>
      </p:sp>
    </p:spTree>
    <p:extLst>
      <p:ext uri="{BB962C8B-B14F-4D97-AF65-F5344CB8AC3E}">
        <p14:creationId xmlns:p14="http://schemas.microsoft.com/office/powerpoint/2010/main" val="2848022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895798">
              <a:defRPr/>
            </a:pPr>
            <a:r>
              <a:rPr lang="en-US" b="1" dirty="0" smtClean="0"/>
              <a:t>Trainer’s notes/Suggested language:</a:t>
            </a:r>
          </a:p>
          <a:p>
            <a:pPr marL="167962" indent="-167962" defTabSz="895798">
              <a:buFont typeface="Wingdings" panose="05000000000000000000" pitchFamily="2" charset="2"/>
              <a:buChar char="Ø"/>
              <a:defRPr/>
            </a:pPr>
            <a:r>
              <a:rPr lang="en-US" b="1" dirty="0" smtClean="0"/>
              <a:t>Activity: </a:t>
            </a:r>
            <a:r>
              <a:rPr lang="en-US" i="1" dirty="0" smtClean="0"/>
              <a:t>could be done with large group, or in small groups/pairs</a:t>
            </a:r>
          </a:p>
          <a:p>
            <a:pPr marL="594640" lvl="1" indent="-162175" defTabSz="895798">
              <a:buFont typeface="Arial" panose="020B0604020202020204" pitchFamily="34" charset="0"/>
              <a:buChar char="•"/>
              <a:defRPr/>
            </a:pPr>
            <a:r>
              <a:rPr lang="en-US" b="1" u="none" dirty="0" smtClean="0"/>
              <a:t>Instructions</a:t>
            </a:r>
            <a:r>
              <a:rPr lang="en-US" dirty="0" smtClean="0"/>
              <a:t>: As a wrap up on children’s sexual behaviors, I’m going to read a shortlist of children's behaviors (or </a:t>
            </a:r>
            <a:r>
              <a:rPr lang="en-US" i="1" dirty="0" smtClean="0"/>
              <a:t>hand out slips with each of the behaviors below</a:t>
            </a:r>
            <a:r>
              <a:rPr lang="en-US" dirty="0" smtClean="0"/>
              <a:t>). Identify the prevention level (Red, Yellow, or Green) indicated by the behavior. They are purposely very brief descriptions of a single behavior. Based on this little information, what is your first guess at the prevention level? </a:t>
            </a:r>
          </a:p>
          <a:p>
            <a:pPr marL="615861" lvl="1" indent="-167962">
              <a:buFont typeface="Arial" panose="020B0604020202020204" pitchFamily="34" charset="0"/>
              <a:buChar char="•"/>
            </a:pPr>
            <a:r>
              <a:rPr lang="en-US" dirty="0" smtClean="0"/>
              <a:t>List of behaviors to read from:</a:t>
            </a:r>
          </a:p>
          <a:p>
            <a:pPr marL="1063759" lvl="2" indent="-167962">
              <a:buFont typeface="Arial" panose="020B0604020202020204" pitchFamily="34" charset="0"/>
              <a:buChar char="•"/>
            </a:pPr>
            <a:r>
              <a:rPr lang="en-US" dirty="0" smtClean="0"/>
              <a:t>4  year old boy is found masturbating in the bathroom (green)</a:t>
            </a:r>
          </a:p>
          <a:p>
            <a:pPr marL="1063759" lvl="2" indent="-167962">
              <a:buFont typeface="Arial" panose="020B0604020202020204" pitchFamily="34" charset="0"/>
              <a:buChar char="•"/>
            </a:pPr>
            <a:r>
              <a:rPr lang="en-US" dirty="0" smtClean="0"/>
              <a:t>8 year old girl told a 5 year old boy that she wants him put his mouth on her vagina (yellow)</a:t>
            </a:r>
          </a:p>
          <a:p>
            <a:pPr marL="1063759" lvl="2" indent="-167962">
              <a:buFont typeface="Arial" panose="020B0604020202020204" pitchFamily="34" charset="0"/>
              <a:buChar char="•"/>
            </a:pPr>
            <a:r>
              <a:rPr lang="en-US" dirty="0" smtClean="0"/>
              <a:t>12 year old boy asked 11 year old girl to get naked for $5 (yellow)</a:t>
            </a:r>
          </a:p>
          <a:p>
            <a:pPr marL="1063759" lvl="2" indent="-167962">
              <a:buFont typeface="Arial" panose="020B0604020202020204" pitchFamily="34" charset="0"/>
              <a:buChar char="•"/>
            </a:pPr>
            <a:r>
              <a:rPr lang="en-US" dirty="0" smtClean="0"/>
              <a:t>Two 9 year old girls are found naked in the bathroom together (green)</a:t>
            </a:r>
          </a:p>
          <a:p>
            <a:pPr marL="1063759" lvl="2" indent="-167962">
              <a:buFont typeface="Arial" panose="020B0604020202020204" pitchFamily="34" charset="0"/>
              <a:buChar char="•"/>
            </a:pPr>
            <a:r>
              <a:rPr lang="en-US" dirty="0" smtClean="0"/>
              <a:t>14 year old boy showed a 7 year old girl pornography pictures online (red)</a:t>
            </a:r>
          </a:p>
          <a:p>
            <a:pPr marL="1063759" lvl="2" indent="-167962">
              <a:buFont typeface="Arial" panose="020B0604020202020204" pitchFamily="34" charset="0"/>
              <a:buChar char="•"/>
            </a:pPr>
            <a:r>
              <a:rPr lang="en-US" dirty="0" smtClean="0"/>
              <a:t>15 year old girl tells 6 year old that she has a 24 year old boyfriend and they’ve had sex (red)</a:t>
            </a:r>
          </a:p>
          <a:p>
            <a:r>
              <a:rPr lang="en-US" dirty="0" smtClean="0"/>
              <a:t>(</a:t>
            </a:r>
            <a:r>
              <a:rPr lang="en-US" i="1" dirty="0" smtClean="0"/>
              <a:t>note to trainer: you can use your own examples. There is a lot of gray when trying to identify children’s sexual behaviors and this is part of the point. More information, including history on the child’s behaviors and experiences is crucial.)</a:t>
            </a:r>
          </a:p>
          <a:p>
            <a:pPr marL="279936" indent="-279936" defTabSz="895798">
              <a:buFont typeface="Arial" panose="020B0604020202020204" pitchFamily="34" charset="0"/>
              <a:buChar char="•"/>
              <a:defRPr/>
            </a:pPr>
            <a:endParaRPr lang="en-US" dirty="0" smtClean="0"/>
          </a:p>
          <a:p>
            <a:r>
              <a:rPr lang="en-US" dirty="0" smtClean="0"/>
              <a:t>As participants answer, </a:t>
            </a:r>
            <a:r>
              <a:rPr lang="en-US" b="1" dirty="0" smtClean="0"/>
              <a:t>ask</a:t>
            </a:r>
            <a:r>
              <a:rPr lang="en-US" dirty="0" smtClean="0"/>
              <a:t>: What questions do you need answered? What else do you need to know? What would change the prevention level? (refer back to slide 9 to help with questions: </a:t>
            </a:r>
          </a:p>
          <a:p>
            <a:pPr lvl="1">
              <a:buFont typeface="Wingdings" panose="05000000000000000000" pitchFamily="2" charset="2"/>
              <a:buNone/>
            </a:pPr>
            <a:r>
              <a:rPr lang="en-US" dirty="0" smtClean="0"/>
              <a:t>Motivation – Why?</a:t>
            </a:r>
          </a:p>
          <a:p>
            <a:pPr lvl="1">
              <a:buFont typeface="Wingdings" panose="05000000000000000000" pitchFamily="2" charset="2"/>
              <a:buNone/>
            </a:pPr>
            <a:r>
              <a:rPr lang="en-US" dirty="0" smtClean="0"/>
              <a:t>Dynamic   –  Power Differentials, 	Repetitious, Spontaneity</a:t>
            </a:r>
          </a:p>
          <a:p>
            <a:pPr lvl="1">
              <a:buFont typeface="Wingdings" panose="05000000000000000000" pitchFamily="2" charset="2"/>
              <a:buNone/>
            </a:pPr>
            <a:r>
              <a:rPr lang="en-US" dirty="0" smtClean="0"/>
              <a:t>Activity     –  How mature/adult-like?</a:t>
            </a:r>
          </a:p>
          <a:p>
            <a:pPr lvl="1">
              <a:buFont typeface="Wingdings" panose="05000000000000000000" pitchFamily="2" charset="2"/>
              <a:buNone/>
            </a:pPr>
            <a:r>
              <a:rPr lang="en-US" dirty="0" smtClean="0"/>
              <a:t>Affect       –  When “caught”</a:t>
            </a:r>
          </a:p>
          <a:p>
            <a:endParaRPr lang="en-US" dirty="0" smtClean="0"/>
          </a:p>
          <a:p>
            <a:pPr marL="162175" indent="-162175">
              <a:buFont typeface="Arial" panose="020B0604020202020204" pitchFamily="34" charset="0"/>
              <a:buChar char="•"/>
            </a:pPr>
            <a:r>
              <a:rPr lang="en-US" b="1" u="none" dirty="0" smtClean="0"/>
              <a:t>Debrief</a:t>
            </a:r>
            <a:r>
              <a:rPr lang="en-US" dirty="0" smtClean="0"/>
              <a:t>: Ask each group to share their prevention level and discuss their process.</a:t>
            </a:r>
          </a:p>
        </p:txBody>
      </p:sp>
      <p:sp>
        <p:nvSpPr>
          <p:cNvPr id="4" name="Slide Number Placeholder 3"/>
          <p:cNvSpPr>
            <a:spLocks noGrp="1"/>
          </p:cNvSpPr>
          <p:nvPr>
            <p:ph type="sldNum" sz="quarter" idx="5"/>
          </p:nvPr>
        </p:nvSpPr>
        <p:spPr/>
        <p:txBody>
          <a:bodyPr/>
          <a:lstStyle/>
          <a:p>
            <a:fld id="{5B59D254-A56F-A64E-8A4D-A1B97E0DCDFC}" type="slidenum">
              <a:rPr lang="en-US" smtClean="0"/>
              <a:t>20</a:t>
            </a:fld>
            <a:endParaRPr lang="en-US"/>
          </a:p>
        </p:txBody>
      </p:sp>
    </p:spTree>
    <p:extLst>
      <p:ext uri="{BB962C8B-B14F-4D97-AF65-F5344CB8AC3E}">
        <p14:creationId xmlns:p14="http://schemas.microsoft.com/office/powerpoint/2010/main" val="755057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809">
              <a:defRPr/>
            </a:pPr>
            <a:r>
              <a:rPr lang="en-US" b="1" dirty="0" smtClean="0"/>
              <a:t>Trainer’s notes/Suggested language:</a:t>
            </a:r>
          </a:p>
          <a:p>
            <a:pPr defTabSz="895809">
              <a:defRPr/>
            </a:pPr>
            <a:r>
              <a:rPr lang="en-US" dirty="0" smtClean="0"/>
              <a:t>Let’s return now to the overall scope of abuse…and learn about the adults who could be a risk to children’s safety and how to respond to that.</a:t>
            </a:r>
            <a:endParaRPr lang="en-US" b="0" dirty="0"/>
          </a:p>
        </p:txBody>
      </p:sp>
      <p:sp>
        <p:nvSpPr>
          <p:cNvPr id="4" name="Slide Number Placeholder 3"/>
          <p:cNvSpPr>
            <a:spLocks noGrp="1"/>
          </p:cNvSpPr>
          <p:nvPr>
            <p:ph type="sldNum" sz="quarter" idx="10"/>
          </p:nvPr>
        </p:nvSpPr>
        <p:spPr/>
        <p:txBody>
          <a:bodyPr/>
          <a:lstStyle/>
          <a:p>
            <a:fld id="{40750F93-73D2-9145-B5D5-291E2EEAD0FE}" type="slidenum">
              <a:rPr lang="en-US" smtClean="0"/>
              <a:t>21</a:t>
            </a:fld>
            <a:endParaRPr lang="en-US"/>
          </a:p>
        </p:txBody>
      </p:sp>
    </p:spTree>
    <p:extLst>
      <p:ext uri="{BB962C8B-B14F-4D97-AF65-F5344CB8AC3E}">
        <p14:creationId xmlns:p14="http://schemas.microsoft.com/office/powerpoint/2010/main" val="897226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a:prstGeom prst="rect">
            <a:avLst/>
          </a:prstGeom>
        </p:spPr>
      </p:sp>
      <p:sp>
        <p:nvSpPr>
          <p:cNvPr id="3" name="Notes Placeholder 2"/>
          <p:cNvSpPr>
            <a:spLocks noGrp="1"/>
          </p:cNvSpPr>
          <p:nvPr>
            <p:ph type="body" idx="1"/>
          </p:nvPr>
        </p:nvSpPr>
        <p:spPr/>
        <p:txBody>
          <a:bodyPr>
            <a:normAutofit fontScale="40000" lnSpcReduction="20000"/>
          </a:bodyPr>
          <a:lstStyle/>
          <a:p>
            <a:pPr lvl="0">
              <a:buFont typeface="Arial" pitchFamily="34" charset="0"/>
              <a:buNone/>
            </a:pPr>
            <a:r>
              <a:rPr lang="en-US" sz="1000" b="1" dirty="0" smtClean="0"/>
              <a:t>Trainer’s notes/Suggested language:</a:t>
            </a:r>
          </a:p>
          <a:p>
            <a:pPr lvl="0">
              <a:buFont typeface="Arial" pitchFamily="34" charset="0"/>
              <a:buNone/>
            </a:pPr>
            <a:r>
              <a:rPr lang="en-US" sz="1000" b="0" i="1" dirty="0" smtClean="0"/>
              <a:t>two</a:t>
            </a:r>
            <a:r>
              <a:rPr lang="en-US" sz="1000" b="0" i="1" baseline="0" dirty="0" smtClean="0"/>
              <a:t> headers – “fears” and “beliefs” – there on slide, click (2x) to fill in bullets under each</a:t>
            </a:r>
            <a:endParaRPr lang="en-US" sz="1000" b="0" i="1" dirty="0" smtClean="0"/>
          </a:p>
          <a:p>
            <a:pPr lvl="0">
              <a:buFont typeface="Arial" pitchFamily="34" charset="0"/>
              <a:buNone/>
            </a:pPr>
            <a:r>
              <a:rPr lang="en-US" dirty="0" smtClean="0"/>
              <a:t>(content heavy, break up as appropriate)</a:t>
            </a:r>
          </a:p>
          <a:p>
            <a:pPr lvl="0">
              <a:buFont typeface="Arial" pitchFamily="34" charset="0"/>
              <a:buNone/>
            </a:pPr>
            <a:endParaRPr lang="en-US" b="1" dirty="0" smtClean="0"/>
          </a:p>
          <a:p>
            <a:pPr lvl="0">
              <a:buFont typeface="Arial" pitchFamily="34" charset="0"/>
              <a:buNone/>
            </a:pPr>
            <a:r>
              <a:rPr lang="en-US" dirty="0" smtClean="0"/>
              <a:t>We’re going to transition into talking about adult’s behaviors but first let’s begin to set a stage that will help us prepare to speak up when we are concerned about adult’s behaviors. We heard early (and probably already knew) that in 90% of abuse cases, the person abusing the child is known to the child and family. In fact, when Stop It Now! began, our founder went into prisons and talked to adults incarcerated for sexual abuse. They said that there were plenty of warning signs that a child was at risk but no one spoke up. These adults said that there were opportunities for other adults to call them out, so to speak, on their behaviors – but no one did. </a:t>
            </a:r>
          </a:p>
          <a:p>
            <a:pPr lvl="0">
              <a:buFont typeface="Arial" pitchFamily="34" charset="0"/>
              <a:buNone/>
            </a:pPr>
            <a:endParaRPr lang="en-US" dirty="0" smtClean="0"/>
          </a:p>
          <a:p>
            <a:pPr marL="162155" indent="-162155">
              <a:buFont typeface="Wingdings" panose="05000000000000000000" pitchFamily="2" charset="2"/>
              <a:buChar char="Ø"/>
            </a:pPr>
            <a:r>
              <a:rPr lang="en-US" b="1" dirty="0" smtClean="0"/>
              <a:t>Ask</a:t>
            </a:r>
            <a:r>
              <a:rPr lang="en-US" dirty="0" smtClean="0"/>
              <a:t> : Why is it hard for people to speak up about warning signs that an adult may showing warning signs – warning signs that a child could be at risk? What are the barriers, what gets in the way? Why don’t we want to say to someone…I think Bill/Betty isn’t “acting right” around kids? There are fears and there are beliefs that can act as barriers to having these difficult conversations. </a:t>
            </a:r>
          </a:p>
          <a:p>
            <a:pPr defTabSz="864824"/>
            <a:r>
              <a:rPr lang="en-US" dirty="0" smtClean="0"/>
              <a:t>      What do the fears sound like? What might people say that indicates a fear? (Trainer writes answers on board/flip chart and use notes below to expand discussion): – </a:t>
            </a:r>
            <a:r>
              <a:rPr lang="en-US" b="1" dirty="0" smtClean="0"/>
              <a:t>click</a:t>
            </a:r>
            <a:r>
              <a:rPr lang="en-US" dirty="0" smtClean="0"/>
              <a:t> twice to slide in “fears and beliefs” answers</a:t>
            </a:r>
          </a:p>
          <a:p>
            <a:pPr marL="594566" lvl="1" indent="-162155">
              <a:buFont typeface="Arial" pitchFamily="34" charset="0"/>
              <a:buChar char="•"/>
            </a:pPr>
            <a:r>
              <a:rPr lang="en-US" dirty="0" smtClean="0"/>
              <a:t>How do I put my concerns into words?  </a:t>
            </a:r>
          </a:p>
          <a:p>
            <a:pPr marL="594566" lvl="1" indent="-162155">
              <a:buFont typeface="Arial" pitchFamily="34" charset="0"/>
              <a:buChar char="•"/>
            </a:pPr>
            <a:r>
              <a:rPr lang="en-US" dirty="0" smtClean="0"/>
              <a:t>Maybe it’s just me.  I’m probably just misinterpreting the situation</a:t>
            </a:r>
          </a:p>
          <a:p>
            <a:pPr marL="594566" lvl="1" indent="-162155">
              <a:buFont typeface="Arial" pitchFamily="34" charset="0"/>
              <a:buChar char="•"/>
            </a:pPr>
            <a:r>
              <a:rPr lang="en-US" dirty="0" smtClean="0"/>
              <a:t>But, they’re such a nice family. </a:t>
            </a:r>
          </a:p>
          <a:p>
            <a:pPr marL="594566" lvl="1" indent="-162155">
              <a:buFont typeface="Arial" pitchFamily="34" charset="0"/>
              <a:buChar char="•"/>
            </a:pPr>
            <a:r>
              <a:rPr lang="en-US" dirty="0" smtClean="0"/>
              <a:t>Talking about it will just make things worse.</a:t>
            </a:r>
          </a:p>
          <a:p>
            <a:pPr marL="594566" lvl="1" indent="-162155">
              <a:buFont typeface="Arial" pitchFamily="34" charset="0"/>
              <a:buChar char="•"/>
            </a:pPr>
            <a:r>
              <a:rPr lang="en-US" dirty="0" smtClean="0"/>
              <a:t>I’m too embarrassed to even bring this up.</a:t>
            </a:r>
          </a:p>
          <a:p>
            <a:pPr marL="594566" lvl="1" indent="-162155">
              <a:buFont typeface="Arial" pitchFamily="34" charset="0"/>
              <a:buChar char="•"/>
            </a:pPr>
            <a:r>
              <a:rPr lang="en-US" dirty="0" smtClean="0"/>
              <a:t>We don’t know what to say…</a:t>
            </a:r>
          </a:p>
          <a:p>
            <a:pPr marL="594566" lvl="1" indent="-162155">
              <a:buFont typeface="Arial" pitchFamily="34" charset="0"/>
              <a:buChar char="•"/>
            </a:pPr>
            <a:r>
              <a:rPr lang="en-US" dirty="0" smtClean="0"/>
              <a:t>We’re worried that we’re wrong, we’re overreacting, etc.</a:t>
            </a:r>
          </a:p>
          <a:p>
            <a:pPr marL="594566" lvl="1" indent="-162155">
              <a:buFont typeface="Arial" pitchFamily="34" charset="0"/>
              <a:buChar char="•"/>
            </a:pPr>
            <a:r>
              <a:rPr lang="en-US" dirty="0" smtClean="0"/>
              <a:t>We don’t want to offend our friend or family member.</a:t>
            </a:r>
          </a:p>
          <a:p>
            <a:pPr marL="594566" lvl="1" indent="-162155">
              <a:buFont typeface="Arial" pitchFamily="34" charset="0"/>
              <a:buChar char="•"/>
            </a:pPr>
            <a:r>
              <a:rPr lang="en-US" dirty="0" smtClean="0"/>
              <a:t>We think “it couldn’t really be”</a:t>
            </a:r>
          </a:p>
          <a:p>
            <a:pPr marL="594566" lvl="1" indent="-162155">
              <a:buFont typeface="Arial" pitchFamily="34" charset="0"/>
              <a:buChar char="•"/>
            </a:pPr>
            <a:r>
              <a:rPr lang="en-US" dirty="0" smtClean="0"/>
              <a:t>We’re worried that we can make things worse.</a:t>
            </a:r>
          </a:p>
          <a:p>
            <a:pPr lvl="0">
              <a:buFont typeface="Arial" pitchFamily="34" charset="0"/>
              <a:buNone/>
            </a:pPr>
            <a:endParaRPr lang="en-US" dirty="0" smtClean="0"/>
          </a:p>
          <a:p>
            <a:pPr marL="162155" indent="-162155">
              <a:buFont typeface="Wingdings" panose="05000000000000000000" pitchFamily="2" charset="2"/>
              <a:buChar char="Ø"/>
            </a:pPr>
            <a:r>
              <a:rPr lang="en-US" b="1" dirty="0" smtClean="0"/>
              <a:t> Ask:  </a:t>
            </a:r>
            <a:r>
              <a:rPr lang="en-US" dirty="0" smtClean="0"/>
              <a:t>How could Shame and guilt be a barrier? What might we hear that indicates shame and guilt is the barrier? </a:t>
            </a:r>
          </a:p>
          <a:p>
            <a:pPr lvl="1">
              <a:buFont typeface="Arial" pitchFamily="34" charset="0"/>
              <a:buNone/>
            </a:pPr>
            <a:r>
              <a:rPr lang="en-US" dirty="0" smtClean="0"/>
              <a:t>Discuss the following, including participants answers and adding what was missed</a:t>
            </a:r>
          </a:p>
          <a:p>
            <a:pPr marL="594566" lvl="1" indent="-162155">
              <a:buFont typeface="Arial" pitchFamily="34" charset="0"/>
              <a:buChar char="•"/>
            </a:pPr>
            <a:r>
              <a:rPr lang="en-US" dirty="0" smtClean="0"/>
              <a:t>How could I not have seen what was going on</a:t>
            </a:r>
          </a:p>
          <a:p>
            <a:pPr marL="594566" lvl="1" indent="-162155">
              <a:buFont typeface="Arial" pitchFamily="34" charset="0"/>
              <a:buChar char="•"/>
            </a:pPr>
            <a:r>
              <a:rPr lang="en-US" dirty="0" smtClean="0"/>
              <a:t>I should’ve done something sooner</a:t>
            </a:r>
          </a:p>
          <a:p>
            <a:pPr marL="594566" lvl="1" indent="-162155">
              <a:buFont typeface="Arial" pitchFamily="34" charset="0"/>
              <a:buChar char="•"/>
            </a:pPr>
            <a:r>
              <a:rPr lang="en-US" dirty="0" smtClean="0"/>
              <a:t>I shouldn’t go outside my family for help</a:t>
            </a:r>
          </a:p>
          <a:p>
            <a:pPr lvl="0">
              <a:buFont typeface="Arial" pitchFamily="34" charset="0"/>
              <a:buNone/>
            </a:pPr>
            <a:endParaRPr lang="en-US" dirty="0" smtClean="0"/>
          </a:p>
          <a:p>
            <a:pPr marL="162155" indent="-162155">
              <a:buFont typeface="Wingdings" panose="05000000000000000000" pitchFamily="2" charset="2"/>
              <a:buChar char="Ø"/>
            </a:pPr>
            <a:r>
              <a:rPr lang="en-US" b="1" dirty="0" smtClean="0">
                <a:solidFill>
                  <a:prstClr val="black"/>
                </a:solidFill>
              </a:rPr>
              <a:t> Ask:  </a:t>
            </a:r>
            <a:r>
              <a:rPr lang="en-US" dirty="0" smtClean="0"/>
              <a:t>What are potential Safety Concerns that could get in the way? Review, including:</a:t>
            </a:r>
          </a:p>
          <a:p>
            <a:pPr marL="594566" lvl="1" indent="-162155">
              <a:buFont typeface="Arial" pitchFamily="34" charset="0"/>
              <a:buChar char="•"/>
            </a:pPr>
            <a:r>
              <a:rPr lang="en-US" dirty="0" smtClean="0"/>
              <a:t>Retaliation</a:t>
            </a:r>
          </a:p>
          <a:p>
            <a:pPr marL="594566" lvl="1" indent="-162155">
              <a:buFont typeface="Arial" pitchFamily="34" charset="0"/>
              <a:buChar char="•"/>
            </a:pPr>
            <a:r>
              <a:rPr lang="en-US" dirty="0" smtClean="0"/>
              <a:t>Non-sexual violence</a:t>
            </a:r>
          </a:p>
          <a:p>
            <a:pPr marL="594566" lvl="1" indent="-162155">
              <a:buFont typeface="Arial" pitchFamily="34" charset="0"/>
              <a:buChar char="•"/>
            </a:pPr>
            <a:r>
              <a:rPr lang="en-US" dirty="0" smtClean="0"/>
              <a:t>Increased child sexual abuse</a:t>
            </a:r>
          </a:p>
          <a:p>
            <a:pPr lvl="0">
              <a:buFont typeface="Arial" pitchFamily="34" charset="0"/>
              <a:buNone/>
            </a:pPr>
            <a:endParaRPr lang="en-US" dirty="0" smtClean="0"/>
          </a:p>
          <a:p>
            <a:pPr marL="162155" indent="-162155">
              <a:buFont typeface="Wingdings" panose="05000000000000000000" pitchFamily="2" charset="2"/>
              <a:buChar char="Ø"/>
            </a:pPr>
            <a:r>
              <a:rPr lang="en-US" b="1" dirty="0" smtClean="0"/>
              <a:t>Ask: </a:t>
            </a:r>
            <a:r>
              <a:rPr lang="en-US" dirty="0" smtClean="0"/>
              <a:t>What about the fear of family disruption, discuss the following:</a:t>
            </a:r>
          </a:p>
          <a:p>
            <a:pPr marL="614989" lvl="1" indent="-162155">
              <a:buFont typeface="Arial" pitchFamily="34" charset="0"/>
              <a:buChar char="•"/>
            </a:pPr>
            <a:r>
              <a:rPr lang="en-US" dirty="0" smtClean="0"/>
              <a:t>System taking children</a:t>
            </a:r>
          </a:p>
          <a:p>
            <a:pPr marL="614989" lvl="1" indent="-162155">
              <a:buFont typeface="Arial" pitchFamily="34" charset="0"/>
              <a:buChar char="•"/>
            </a:pPr>
            <a:r>
              <a:rPr lang="en-US" dirty="0" smtClean="0"/>
              <a:t>Custody/visitation changes</a:t>
            </a:r>
          </a:p>
          <a:p>
            <a:pPr marL="614989" lvl="1" indent="-162155">
              <a:buFont typeface="Arial" pitchFamily="34" charset="0"/>
              <a:buChar char="•"/>
            </a:pPr>
            <a:r>
              <a:rPr lang="en-US" dirty="0" smtClean="0"/>
              <a:t>I won’t be able to foster any longer</a:t>
            </a:r>
          </a:p>
          <a:p>
            <a:pPr marL="614989" lvl="1" indent="-162155">
              <a:buFont typeface="Arial" pitchFamily="34" charset="0"/>
              <a:buChar char="•"/>
            </a:pPr>
            <a:r>
              <a:rPr lang="en-US" dirty="0" smtClean="0"/>
              <a:t>Divorce</a:t>
            </a:r>
          </a:p>
          <a:p>
            <a:pPr marL="614989" lvl="1" indent="-162155">
              <a:buFont typeface="Arial" pitchFamily="34" charset="0"/>
              <a:buChar char="•"/>
            </a:pPr>
            <a:r>
              <a:rPr lang="en-US" dirty="0" smtClean="0"/>
              <a:t>Loss of relationships</a:t>
            </a:r>
          </a:p>
          <a:p>
            <a:pPr marL="614989" lvl="1" indent="-162155">
              <a:buFont typeface="Arial" pitchFamily="34" charset="0"/>
              <a:buChar char="•"/>
            </a:pPr>
            <a:r>
              <a:rPr lang="en-US" dirty="0" smtClean="0"/>
              <a:t>Financial Loss – resulting in loss of housing, job, other</a:t>
            </a:r>
          </a:p>
          <a:p>
            <a:pPr lvl="0">
              <a:buFont typeface="Arial" pitchFamily="34" charset="0"/>
              <a:buNone/>
            </a:pPr>
            <a:endParaRPr lang="en-US" dirty="0" smtClean="0"/>
          </a:p>
          <a:p>
            <a:pPr lvl="0">
              <a:buFont typeface="Arial" pitchFamily="34" charset="0"/>
              <a:buNone/>
            </a:pPr>
            <a:r>
              <a:rPr lang="en-US" dirty="0" smtClean="0"/>
              <a:t>Beliefs. What about those? </a:t>
            </a:r>
          </a:p>
          <a:p>
            <a:pPr lvl="0">
              <a:buFont typeface="Arial" pitchFamily="34" charset="0"/>
              <a:buNone/>
            </a:pPr>
            <a:r>
              <a:rPr lang="en-US" dirty="0" smtClean="0"/>
              <a:t>People often believe that the sexual abuse of a child is impossible in their family and community. They may deny or minimize warnings signs, disclosures and even their own gut feelings. They may believe that they cannot do anything about child sexual abuse. </a:t>
            </a:r>
          </a:p>
          <a:p>
            <a:pPr lvl="0">
              <a:buFont typeface="Arial" pitchFamily="34" charset="0"/>
              <a:buNone/>
            </a:pPr>
            <a:endParaRPr lang="en-US" dirty="0" smtClean="0"/>
          </a:p>
          <a:p>
            <a:pPr lvl="0">
              <a:buFont typeface="Arial" pitchFamily="34" charset="0"/>
              <a:buNone/>
            </a:pPr>
            <a:r>
              <a:rPr lang="en-US" dirty="0" smtClean="0"/>
              <a:t>Beliefs are influenced by stereotypes. They may prevent a concerned adult from taking action because of the difficulty in believing a “good” person can be sexually inappropriate.</a:t>
            </a:r>
          </a:p>
          <a:p>
            <a:pPr lvl="0">
              <a:buFont typeface="Arial" pitchFamily="34" charset="0"/>
              <a:buNone/>
            </a:pPr>
            <a:endParaRPr lang="en-US" dirty="0" smtClean="0"/>
          </a:p>
          <a:p>
            <a:pPr lvl="0">
              <a:buFont typeface="Arial" pitchFamily="34" charset="0"/>
              <a:buNone/>
            </a:pPr>
            <a:r>
              <a:rPr lang="en-US" dirty="0" smtClean="0"/>
              <a:t>Beliefs are also influenced by cultural attitudes and expectations. Acceptable touch may be different in different families, different cultures. </a:t>
            </a:r>
          </a:p>
          <a:p>
            <a:pPr lvl="0">
              <a:buFont typeface="Arial" pitchFamily="34" charset="0"/>
              <a:buNone/>
            </a:pPr>
            <a:endParaRPr lang="en-US" dirty="0" smtClean="0"/>
          </a:p>
          <a:p>
            <a:pPr lvl="0">
              <a:buFont typeface="Arial" pitchFamily="34" charset="0"/>
              <a:buNone/>
            </a:pPr>
            <a:r>
              <a:rPr lang="en-US" dirty="0" smtClean="0"/>
              <a:t>Minimizing – as a way of demonstrating beliefs:</a:t>
            </a:r>
          </a:p>
          <a:p>
            <a:pPr lvl="1">
              <a:buFont typeface="Arial" pitchFamily="34" charset="0"/>
              <a:buNone/>
            </a:pPr>
            <a:r>
              <a:rPr lang="en-US" dirty="0" smtClean="0"/>
              <a:t>• Every family or everyone has problems</a:t>
            </a:r>
          </a:p>
          <a:p>
            <a:pPr lvl="1">
              <a:buFont typeface="Arial" pitchFamily="34" charset="0"/>
              <a:buNone/>
            </a:pPr>
            <a:r>
              <a:rPr lang="en-US" dirty="0" smtClean="0"/>
              <a:t>• They must have asked for it</a:t>
            </a:r>
          </a:p>
          <a:p>
            <a:pPr lvl="1">
              <a:buFont typeface="Arial" pitchFamily="34" charset="0"/>
              <a:buNone/>
            </a:pPr>
            <a:r>
              <a:rPr lang="en-US" dirty="0" smtClean="0"/>
              <a:t>• It only happens when they’re drinking</a:t>
            </a:r>
          </a:p>
          <a:p>
            <a:pPr lvl="1">
              <a:buFont typeface="Arial" pitchFamily="34" charset="0"/>
              <a:buNone/>
            </a:pPr>
            <a:r>
              <a:rPr lang="en-US" dirty="0" smtClean="0"/>
              <a:t>• It’s not that bad</a:t>
            </a:r>
          </a:p>
          <a:p>
            <a:pPr lvl="0">
              <a:buFont typeface="Arial" pitchFamily="34" charset="0"/>
              <a:buNone/>
            </a:pPr>
            <a:endParaRPr lang="en-US" dirty="0" smtClean="0"/>
          </a:p>
          <a:p>
            <a:pPr lvl="0">
              <a:buFont typeface="Arial" pitchFamily="34" charset="0"/>
              <a:buNone/>
            </a:pPr>
            <a:r>
              <a:rPr lang="en-US" dirty="0" smtClean="0"/>
              <a:t>Wrap up: These fears and beliefs get in the way of adults taking actions. – they act as barriers to adults taking actions to protect children. </a:t>
            </a:r>
            <a:endParaRPr lang="en-US" dirty="0"/>
          </a:p>
        </p:txBody>
      </p:sp>
      <p:sp>
        <p:nvSpPr>
          <p:cNvPr id="4" name="Slide Number Placeholder 3"/>
          <p:cNvSpPr>
            <a:spLocks noGrp="1"/>
          </p:cNvSpPr>
          <p:nvPr>
            <p:ph type="sldNum" sz="quarter" idx="10"/>
          </p:nvPr>
        </p:nvSpPr>
        <p:spPr/>
        <p:txBody>
          <a:bodyPr/>
          <a:lstStyle/>
          <a:p>
            <a:fld id="{87BD343E-47E8-456C-9D85-0B854225FD33}"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2120907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nSpc>
                <a:spcPct val="100000"/>
              </a:lnSpc>
            </a:pPr>
            <a:r>
              <a:rPr lang="en-US" sz="2300" b="1" dirty="0" smtClean="0"/>
              <a:t>T</a:t>
            </a:r>
            <a:r>
              <a:rPr lang="en-US" sz="3300" b="1" dirty="0" smtClean="0"/>
              <a:t>rainer’s notes/Suggested language:</a:t>
            </a:r>
          </a:p>
          <a:p>
            <a:pPr lvl="0">
              <a:lnSpc>
                <a:spcPct val="100000"/>
              </a:lnSpc>
            </a:pPr>
            <a:r>
              <a:rPr lang="en-US" sz="3300" dirty="0" smtClean="0"/>
              <a:t>Let’s turn now to look specifically at adult’s behaviors. Just like when we looked at children’s behaviors, this green, yellow, red continuum helps us think about safe and appropriate behaviors also: from safe and appropriate, to the more concerning warning sign behaviors, to finding evidence that an adult has sexually abused a child.  </a:t>
            </a:r>
            <a:endParaRPr lang="en-US" sz="3300" b="1" dirty="0" smtClean="0"/>
          </a:p>
          <a:p>
            <a:pPr lvl="0">
              <a:lnSpc>
                <a:spcPct val="100000"/>
              </a:lnSpc>
            </a:pPr>
            <a:r>
              <a:rPr lang="en-US" sz="3300" dirty="0" smtClean="0"/>
              <a:t>Remember, based on behaviors, we try to identify the prevention level of a situation. When we have a framework to understand behaviors and what they can indicate about their risk, it can help us think about the responses – to reduce the risk and to protect. This prevention level continuum is very similar whether we’re talking about children’s behaviors or adult’s behaviors. We engage at all levels.</a:t>
            </a:r>
          </a:p>
          <a:p>
            <a:pPr>
              <a:lnSpc>
                <a:spcPct val="100000"/>
              </a:lnSpc>
            </a:pPr>
            <a:endParaRPr lang="en-US" sz="3300" b="1" dirty="0" smtClean="0"/>
          </a:p>
          <a:p>
            <a:pPr defTabSz="915432">
              <a:defRPr/>
            </a:pPr>
            <a:r>
              <a:rPr lang="en-US" sz="3300" dirty="0" smtClean="0"/>
              <a:t>So our adult </a:t>
            </a:r>
            <a:r>
              <a:rPr lang="en-US" sz="3300" b="1" u="sng" dirty="0" smtClean="0"/>
              <a:t>“Green” </a:t>
            </a:r>
            <a:r>
              <a:rPr lang="en-US" sz="3300" dirty="0" smtClean="0"/>
              <a:t>behaviors are the healthy involved, loving, nurturing, supportive, educational behaviors that adults engage in with children that are based on helping a child thrive and grow in a healthy, safe and developmentally appropriately manner.  We spent a lot time earlier talking about these in identifying protective tasks but beyond what we do to help a child with his or her own healthy sexual development, there are general green behaviors caregiving adults demonstrate to support children. </a:t>
            </a:r>
          </a:p>
          <a:p>
            <a:pPr defTabSz="915432">
              <a:defRPr/>
            </a:pPr>
            <a:endParaRPr lang="en-US" sz="3300" dirty="0" smtClean="0"/>
          </a:p>
          <a:p>
            <a:pPr marL="167964" indent="-167964" defTabSz="915432">
              <a:buFont typeface="Wingdings" panose="05000000000000000000" pitchFamily="2" charset="2"/>
              <a:buChar char="Ø"/>
              <a:defRPr/>
            </a:pPr>
            <a:r>
              <a:rPr lang="en-US" sz="3300" b="1" dirty="0" smtClean="0"/>
              <a:t>Ask: </a:t>
            </a:r>
            <a:r>
              <a:rPr lang="en-US" sz="3300" dirty="0" smtClean="0"/>
              <a:t>What are other general ways caregiving adults demonstrate care/support. (</a:t>
            </a:r>
            <a:r>
              <a:rPr lang="en-US" sz="3300" i="1" dirty="0" smtClean="0"/>
              <a:t>May need to give an example from below to help folks get started)</a:t>
            </a:r>
          </a:p>
          <a:p>
            <a:pPr marL="625020" lvl="1" indent="-167945" defTabSz="915432">
              <a:buFont typeface="Arial" panose="020B0604020202020204" pitchFamily="34" charset="0"/>
              <a:buChar char="•"/>
              <a:defRPr/>
            </a:pPr>
            <a:r>
              <a:rPr lang="en-US" sz="3300" dirty="0" smtClean="0"/>
              <a:t>Read to them</a:t>
            </a:r>
          </a:p>
          <a:p>
            <a:pPr marL="625020" lvl="1" indent="-167945" defTabSz="915432">
              <a:buFont typeface="Arial" panose="020B0604020202020204" pitchFamily="34" charset="0"/>
              <a:buChar char="•"/>
              <a:defRPr/>
            </a:pPr>
            <a:r>
              <a:rPr lang="en-US" sz="3300" dirty="0" smtClean="0"/>
              <a:t>Teach and model social skills</a:t>
            </a:r>
          </a:p>
          <a:p>
            <a:pPr marL="625020" lvl="1" indent="-167945" defTabSz="915432">
              <a:buFont typeface="Arial" panose="020B0604020202020204" pitchFamily="34" charset="0"/>
              <a:buChar char="•"/>
              <a:defRPr/>
            </a:pPr>
            <a:r>
              <a:rPr lang="en-US" sz="3300" dirty="0" smtClean="0"/>
              <a:t>Listen to them – really listen -  eye contact, no distractions, asking questions</a:t>
            </a:r>
          </a:p>
          <a:p>
            <a:pPr marL="625020" lvl="1" indent="-167945" defTabSz="915432">
              <a:buFont typeface="Arial" panose="020B0604020202020204" pitchFamily="34" charset="0"/>
              <a:buChar char="•"/>
              <a:defRPr/>
            </a:pPr>
            <a:r>
              <a:rPr lang="en-US" sz="3300" dirty="0" smtClean="0"/>
              <a:t>Provide nutritious (and yummy) meals</a:t>
            </a:r>
          </a:p>
          <a:p>
            <a:pPr marL="625020" lvl="1" indent="-167945" defTabSz="915432">
              <a:buFont typeface="Arial" panose="020B0604020202020204" pitchFamily="34" charset="0"/>
              <a:buChar char="•"/>
              <a:defRPr/>
            </a:pPr>
            <a:r>
              <a:rPr lang="en-US" sz="3300" dirty="0" smtClean="0"/>
              <a:t>Clothe them</a:t>
            </a:r>
          </a:p>
          <a:p>
            <a:pPr marL="625020" lvl="1" indent="-167945" defTabSz="915432">
              <a:buFont typeface="Arial" panose="020B0604020202020204" pitchFamily="34" charset="0"/>
              <a:buChar char="•"/>
              <a:defRPr/>
            </a:pPr>
            <a:r>
              <a:rPr lang="en-US" sz="3300" dirty="0" smtClean="0"/>
              <a:t>Teach them how to play an instrument</a:t>
            </a:r>
          </a:p>
          <a:p>
            <a:pPr marL="625020" lvl="1" indent="-167945" defTabSz="915432">
              <a:buFont typeface="Arial" panose="020B0604020202020204" pitchFamily="34" charset="0"/>
              <a:buChar char="•"/>
              <a:defRPr/>
            </a:pPr>
            <a:r>
              <a:rPr lang="en-US" sz="3300" dirty="0" smtClean="0"/>
              <a:t>Praise</a:t>
            </a:r>
          </a:p>
          <a:p>
            <a:pPr marL="625020" lvl="1" indent="-167945" defTabSz="915432">
              <a:buFont typeface="Arial" panose="020B0604020202020204" pitchFamily="34" charset="0"/>
              <a:buChar char="•"/>
              <a:defRPr/>
            </a:pPr>
            <a:r>
              <a:rPr lang="en-US" sz="3300" dirty="0" smtClean="0"/>
              <a:t>High fives</a:t>
            </a:r>
          </a:p>
          <a:p>
            <a:pPr marL="625020" lvl="1" indent="-167945" defTabSz="915432">
              <a:buFont typeface="Arial" panose="020B0604020202020204" pitchFamily="34" charset="0"/>
              <a:buChar char="•"/>
              <a:defRPr/>
            </a:pPr>
            <a:r>
              <a:rPr lang="en-US" sz="3300" dirty="0" smtClean="0"/>
              <a:t>Hugs – child initiated and/or mutual </a:t>
            </a:r>
          </a:p>
          <a:p>
            <a:pPr marL="625020" lvl="1" indent="-167945" defTabSz="915432">
              <a:buFont typeface="Arial" panose="020B0604020202020204" pitchFamily="34" charset="0"/>
              <a:buChar char="•"/>
              <a:defRPr/>
            </a:pPr>
            <a:r>
              <a:rPr lang="en-US" sz="3300" dirty="0" smtClean="0"/>
              <a:t>Others</a:t>
            </a:r>
          </a:p>
          <a:p>
            <a:pPr lvl="1" defTabSz="915432">
              <a:defRPr/>
            </a:pPr>
            <a:endParaRPr lang="en-US" sz="3300" dirty="0" smtClean="0"/>
          </a:p>
          <a:p>
            <a:pPr lvl="0" eaLnBrk="1" hangingPunct="1"/>
            <a:r>
              <a:rPr lang="en-US" sz="3300" dirty="0" smtClean="0"/>
              <a:t>And just like the children’s prevention continuum: </a:t>
            </a:r>
          </a:p>
          <a:p>
            <a:pPr lvl="0" eaLnBrk="1" hangingPunct="1"/>
            <a:r>
              <a:rPr lang="en-US" sz="3300" b="1" u="sng" dirty="0" smtClean="0"/>
              <a:t>“Yellow” </a:t>
            </a:r>
            <a:r>
              <a:rPr lang="en-US" sz="3300" dirty="0" smtClean="0"/>
              <a:t>behaviors in adults  are the behaviors that raise warning signs that someone is struggling with boundaries, rules, and safe behaviors – and could pose a risk to children.  Sometimes we may identify warning signs but that doesn’t mean that an adult is an abuser – rather this could mean that they are setting up a situation for a child that could later put that child at risk. </a:t>
            </a:r>
          </a:p>
          <a:p>
            <a:pPr lvl="0" eaLnBrk="1" hangingPunct="1"/>
            <a:endParaRPr lang="en-US" sz="3300" dirty="0" smtClean="0"/>
          </a:p>
          <a:p>
            <a:pPr lvl="0" eaLnBrk="1" hangingPunct="1"/>
            <a:r>
              <a:rPr lang="en-US" sz="3300" dirty="0" smtClean="0"/>
              <a:t>and</a:t>
            </a:r>
          </a:p>
          <a:p>
            <a:pPr defTabSz="932824">
              <a:defRPr/>
            </a:pPr>
            <a:r>
              <a:rPr lang="en-US" sz="3300" b="1" u="sng" dirty="0" smtClean="0"/>
              <a:t>“Red” </a:t>
            </a:r>
            <a:r>
              <a:rPr lang="en-US" sz="3300" dirty="0" smtClean="0"/>
              <a:t>behaviors—these are the behaviors that are causing sexual harm and are abusive. There is evidence, a disclosure – Abuse is happening. </a:t>
            </a:r>
            <a:r>
              <a:rPr lang="en-US" altLang="en-US" sz="3300" dirty="0" smtClean="0"/>
              <a:t>Red behaviors are always inappropriate.  </a:t>
            </a:r>
            <a:endParaRPr lang="en-US" sz="3300" dirty="0" smtClean="0"/>
          </a:p>
        </p:txBody>
      </p:sp>
      <p:sp>
        <p:nvSpPr>
          <p:cNvPr id="4" name="Slide Number Placeholder 3"/>
          <p:cNvSpPr>
            <a:spLocks noGrp="1"/>
          </p:cNvSpPr>
          <p:nvPr>
            <p:ph type="sldNum" sz="quarter" idx="5"/>
          </p:nvPr>
        </p:nvSpPr>
        <p:spPr/>
        <p:txBody>
          <a:bodyPr/>
          <a:lstStyle/>
          <a:p>
            <a:fld id="{5B59D254-A56F-A64E-8A4D-A1B97E0DCDFC}" type="slidenum">
              <a:rPr lang="en-US" smtClean="0"/>
              <a:t>23</a:t>
            </a:fld>
            <a:endParaRPr lang="en-US"/>
          </a:p>
        </p:txBody>
      </p:sp>
    </p:spTree>
    <p:extLst>
      <p:ext uri="{BB962C8B-B14F-4D97-AF65-F5344CB8AC3E}">
        <p14:creationId xmlns:p14="http://schemas.microsoft.com/office/powerpoint/2010/main" val="31608483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382588" y="685800"/>
            <a:ext cx="6094412"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7500" lnSpcReduction="20000"/>
          </a:bodyPr>
          <a:lstStyle/>
          <a:p>
            <a:pPr>
              <a:lnSpc>
                <a:spcPct val="100000"/>
              </a:lnSpc>
            </a:pPr>
            <a:r>
              <a:rPr lang="en-US" b="1" dirty="0" smtClean="0"/>
              <a:t>Trainer’s notes/Suggested language:</a:t>
            </a:r>
            <a:endParaRPr lang="en-US" b="0" dirty="0" smtClean="0"/>
          </a:p>
          <a:p>
            <a:pPr lvl="0"/>
            <a:r>
              <a:rPr lang="en-US" b="0" dirty="0" smtClean="0"/>
              <a:t>Let’s talk about the barriers of myths and misinformation. First off, Stop</a:t>
            </a:r>
            <a:r>
              <a:rPr lang="en-US" b="0" baseline="0" dirty="0" smtClean="0"/>
              <a:t> It Now! and other experts know that calling adults who are at risk to harm children and even who might have already sexually abused a child a monster isn’t really helpful for prevention. </a:t>
            </a:r>
            <a:endParaRPr lang="en-US" b="0" dirty="0" smtClean="0"/>
          </a:p>
          <a:p>
            <a:endParaRPr lang="en-US" b="0" dirty="0" smtClean="0"/>
          </a:p>
          <a:p>
            <a:pPr marL="167962" indent="-167962">
              <a:buFont typeface="Wingdings" panose="05000000000000000000" pitchFamily="2" charset="2"/>
              <a:buChar char="Ø"/>
            </a:pPr>
            <a:r>
              <a:rPr lang="en-US" b="1" dirty="0" smtClean="0"/>
              <a:t>Ask - </a:t>
            </a:r>
            <a:r>
              <a:rPr lang="en-US" b="0" dirty="0" smtClean="0"/>
              <a:t>Why do you think talking the adults who think about children sexually, may harm children sexually</a:t>
            </a:r>
            <a:r>
              <a:rPr lang="en-US" b="0" baseline="0" dirty="0" smtClean="0"/>
              <a:t> – have harmed children sexually </a:t>
            </a:r>
            <a:r>
              <a:rPr lang="en-US" b="0" dirty="0" smtClean="0"/>
              <a:t> is important?  Why is it</a:t>
            </a:r>
            <a:r>
              <a:rPr lang="en-US" b="0" baseline="0" dirty="0" smtClean="0"/>
              <a:t> important enough for us to bring up?  Why is even caring about the offender important – what we call them - how does this promote prevention? (allow for answers) and review the following:</a:t>
            </a:r>
          </a:p>
          <a:p>
            <a:endParaRPr lang="en-US" b="0" baseline="0" dirty="0" smtClean="0"/>
          </a:p>
          <a:p>
            <a:pPr lvl="0"/>
            <a:r>
              <a:rPr lang="en-US" b="0" baseline="0" dirty="0" smtClean="0"/>
              <a:t>There are two main reasons:</a:t>
            </a:r>
            <a:endParaRPr lang="en-US" b="0" dirty="0" smtClean="0"/>
          </a:p>
          <a:p>
            <a:pPr marL="603844" lvl="1" indent="-171378">
              <a:buFont typeface="Arial" panose="020B0604020202020204" pitchFamily="34" charset="0"/>
              <a:buChar char="•"/>
            </a:pPr>
            <a:r>
              <a:rPr lang="en-US" b="0" dirty="0" smtClean="0"/>
              <a:t> When the word, “monsters” is used – it implies we’re fighting “monsters” puts in a frame that seems really</a:t>
            </a:r>
            <a:r>
              <a:rPr lang="en-US" b="0" baseline="0" dirty="0" smtClean="0"/>
              <a:t> scary, seems impossible – need super warrior strength, etc.</a:t>
            </a:r>
          </a:p>
          <a:p>
            <a:pPr marL="603844" lvl="1" indent="-171378">
              <a:buFont typeface="Arial" panose="020B0604020202020204" pitchFamily="34" charset="0"/>
              <a:buChar char="•"/>
            </a:pPr>
            <a:r>
              <a:rPr lang="en-US" b="0" dirty="0" smtClean="0"/>
              <a:t>If we’re so busy looking for the monster – we miss the</a:t>
            </a:r>
            <a:r>
              <a:rPr lang="en-US" b="0" baseline="0" dirty="0" smtClean="0"/>
              <a:t> subtle behaviors that may make an environment more vulnerable (</a:t>
            </a:r>
            <a:r>
              <a:rPr lang="en-US" b="0" dirty="0" smtClean="0"/>
              <a:t>like an adult talking in mature sexual terms around children)….or even very sophisticated grooming behaviors. A person may not see warning signs in an adult at risk to abuse because that person is “too nice”. </a:t>
            </a:r>
          </a:p>
          <a:p>
            <a:pPr eaLnBrk="1" hangingPunct="1">
              <a:spcBef>
                <a:spcPct val="0"/>
              </a:spcBef>
            </a:pPr>
            <a:endParaRPr lang="en-US" altLang="en-US" b="0" dirty="0" smtClean="0"/>
          </a:p>
          <a:p>
            <a:pPr lvl="0"/>
            <a:r>
              <a:rPr lang="en-US" b="0" dirty="0" smtClean="0"/>
              <a:t>Adults who abuse can be any person can sexually harm or abuse someone. The term “dirty old man” isn’t and never was accurate in describing an adult who’s at risk of harming a child. Most folks know now that someone</a:t>
            </a:r>
            <a:r>
              <a:rPr lang="en-US" b="0" baseline="0" dirty="0" smtClean="0"/>
              <a:t> who abuses children can be: (review below)</a:t>
            </a:r>
            <a:endParaRPr lang="en-US" b="0" dirty="0" smtClean="0"/>
          </a:p>
          <a:p>
            <a:pPr lvl="1"/>
            <a:r>
              <a:rPr lang="en-US" b="0" dirty="0" smtClean="0"/>
              <a:t>• Any Age – As we saw, children and youth can sexually harm another child. Adults of all ages can sexually abuse a child.</a:t>
            </a:r>
          </a:p>
          <a:p>
            <a:pPr lvl="1"/>
            <a:r>
              <a:rPr lang="en-US" b="0" dirty="0" smtClean="0"/>
              <a:t>• All Economic Backgrounds – Let’s include education in this as well. Doesn’t matter if you have loads of</a:t>
            </a:r>
          </a:p>
          <a:p>
            <a:pPr lvl="1" eaLnBrk="1" hangingPunct="1">
              <a:spcBef>
                <a:spcPct val="0"/>
              </a:spcBef>
            </a:pPr>
            <a:r>
              <a:rPr lang="en-US" altLang="en-US" b="0" dirty="0" smtClean="0"/>
              <a:t>money or none at all, whether you work at the Pentagon or you’re a custodian for the local elementary school, whether you have a high school education or multiple doctorates. Sex abuse crosses all economic and educational lines.</a:t>
            </a:r>
          </a:p>
          <a:p>
            <a:pPr lvl="1" eaLnBrk="1" hangingPunct="1">
              <a:spcBef>
                <a:spcPct val="0"/>
              </a:spcBef>
            </a:pPr>
            <a:r>
              <a:rPr lang="en-US" altLang="en-US" b="0" dirty="0" smtClean="0"/>
              <a:t>• Any race or culture – there is no one race or culture that “produces” more adults who sexually abuse children</a:t>
            </a:r>
          </a:p>
          <a:p>
            <a:pPr lvl="1" eaLnBrk="1" hangingPunct="1">
              <a:spcBef>
                <a:spcPct val="0"/>
              </a:spcBef>
            </a:pPr>
            <a:r>
              <a:rPr lang="en-US" altLang="en-US" b="0" dirty="0" smtClean="0"/>
              <a:t>• Any religious belief – Unfortunately, we do find sexual abuse in all faiths – Judaism, Catholicism, Hinduism, Pagans and Atheists – and everyone else. While an abuser’s own story may be somehow connected to their experience with faith and belief, this is in no way “causes” someone to be an adult who sexually abuses children</a:t>
            </a:r>
          </a:p>
          <a:p>
            <a:pPr lvl="1" eaLnBrk="1" hangingPunct="1">
              <a:spcBef>
                <a:spcPct val="0"/>
              </a:spcBef>
            </a:pPr>
            <a:r>
              <a:rPr lang="en-US" altLang="en-US" b="0" dirty="0" smtClean="0"/>
              <a:t>• Any gender or sexual orientation – Likewise, there is no evidence that a person’s sexual orientation “causes” them to become sexually attracted to children. There are plenty of adults who have noted that their primary sexual attraction is to the opposite gender, yet have sexually abused same gendered children. On the Stop It Now! Helpline, we have had questions about whether being abused, “turns someone gay” and what we do know is that growing up gay can increase a child’s overall vulnerability. Folks who are at risk to harm children (and this can even include same-age “bullies”), look for vulnerable children.</a:t>
            </a:r>
          </a:p>
          <a:p>
            <a:pPr lvl="1" eaLnBrk="1" hangingPunct="1">
              <a:spcBef>
                <a:spcPct val="0"/>
              </a:spcBef>
            </a:pPr>
            <a:endParaRPr lang="en-US" altLang="en-US" b="0" dirty="0" smtClean="0"/>
          </a:p>
          <a:p>
            <a:pPr lvl="0" eaLnBrk="1" hangingPunct="1">
              <a:spcBef>
                <a:spcPct val="0"/>
              </a:spcBef>
            </a:pPr>
            <a:r>
              <a:rPr lang="en-US" altLang="en-US" b="0" dirty="0" smtClean="0"/>
              <a:t>There is no such thing as a “typical” offender</a:t>
            </a:r>
          </a:p>
          <a:p>
            <a:pPr lvl="1" eaLnBrk="1" hangingPunct="1">
              <a:spcBef>
                <a:spcPct val="0"/>
              </a:spcBef>
            </a:pPr>
            <a:r>
              <a:rPr lang="en-US" altLang="en-US" b="0" dirty="0" smtClean="0"/>
              <a:t>• Some have a primary sexual attraction to children (e.g. pedophiles)</a:t>
            </a:r>
          </a:p>
          <a:p>
            <a:pPr lvl="1" eaLnBrk="1" hangingPunct="1">
              <a:spcBef>
                <a:spcPct val="0"/>
              </a:spcBef>
            </a:pPr>
            <a:r>
              <a:rPr lang="en-US" altLang="en-US" b="0" dirty="0" smtClean="0"/>
              <a:t>• Some have adult sexual relationships</a:t>
            </a:r>
          </a:p>
          <a:p>
            <a:pPr lvl="1" eaLnBrk="1" hangingPunct="1">
              <a:spcBef>
                <a:spcPct val="0"/>
              </a:spcBef>
            </a:pPr>
            <a:r>
              <a:rPr lang="en-US" altLang="en-US" b="0" dirty="0" smtClean="0"/>
              <a:t>• Some turn to children because of other stressors in their lives</a:t>
            </a:r>
          </a:p>
          <a:p>
            <a:pPr lvl="1" eaLnBrk="1" hangingPunct="1">
              <a:spcBef>
                <a:spcPct val="0"/>
              </a:spcBef>
            </a:pPr>
            <a:r>
              <a:rPr lang="en-US" altLang="en-US" b="0" dirty="0" smtClean="0"/>
              <a:t>• Some have psychiatric disabilities</a:t>
            </a:r>
          </a:p>
          <a:p>
            <a:pPr lvl="1" eaLnBrk="1" hangingPunct="1">
              <a:spcBef>
                <a:spcPct val="0"/>
              </a:spcBef>
            </a:pPr>
            <a:r>
              <a:rPr lang="en-US" altLang="en-US" b="0" dirty="0" smtClean="0"/>
              <a:t>• Some have addiction issues</a:t>
            </a:r>
          </a:p>
          <a:p>
            <a:pPr lvl="1" eaLnBrk="1" hangingPunct="1">
              <a:spcBef>
                <a:spcPct val="0"/>
              </a:spcBef>
            </a:pPr>
            <a:r>
              <a:rPr lang="en-US" altLang="en-US" b="0" dirty="0" smtClean="0"/>
              <a:t>• The reasons can vary.</a:t>
            </a:r>
          </a:p>
          <a:p>
            <a:pPr lvl="1" eaLnBrk="1" hangingPunct="1">
              <a:spcBef>
                <a:spcPct val="0"/>
              </a:spcBef>
            </a:pPr>
            <a:endParaRPr lang="en-US" altLang="en-US" b="0" dirty="0" smtClean="0"/>
          </a:p>
          <a:p>
            <a:pPr lvl="0" eaLnBrk="1" hangingPunct="1">
              <a:spcBef>
                <a:spcPct val="0"/>
              </a:spcBef>
            </a:pPr>
            <a:r>
              <a:rPr lang="en-US" altLang="en-US" b="0" dirty="0" smtClean="0"/>
              <a:t>In fact, pedophile is a diagnostic term – basically used to describe the condition of an adult having primary sexual attractions to children and youth – to minors. Believe it or not, not all pedophiles sexually abuse children. These folks can seek out help to deal with these ideas and fantasies before they ever become actions. The Helpline at Stop It Now! actually hears from people like this. They are asking for help and are holding themselves accountable for children’s safety. We will be talking about how to talk with someone whose behaviors worry you and what’s really important is that it is possible to get someone help before a child is harmed.</a:t>
            </a:r>
          </a:p>
          <a:p>
            <a:pPr lvl="1" eaLnBrk="1" hangingPunct="1">
              <a:spcBef>
                <a:spcPct val="0"/>
              </a:spcBef>
            </a:pPr>
            <a:endParaRPr lang="en-US" altLang="en-US" b="0" dirty="0" smtClean="0"/>
          </a:p>
          <a:p>
            <a:pPr lvl="0" eaLnBrk="1" hangingPunct="1">
              <a:spcBef>
                <a:spcPct val="0"/>
              </a:spcBef>
            </a:pPr>
            <a:r>
              <a:rPr lang="en-US" altLang="en-US" b="0" dirty="0" smtClean="0"/>
              <a:t>We really can’t tell by looking who might sexually abuse children. Instead, we need to be on the lookout for their actions—the behaviors that reflect they potentially have sexual interest in children OR that they have inappropriate boundaries with children. </a:t>
            </a:r>
            <a:r>
              <a:rPr lang="en-US" altLang="en-US" b="1" dirty="0" smtClean="0"/>
              <a:t>If we are thinking that we will recognize the “bad guy”, we are sorely mistaken, and we risk our children’s safety. If we think that only “bad people” abuse, we again are sorely mistaken, and we miss opportunities to prevent abuse and help everyone get the help they need. </a:t>
            </a:r>
            <a:r>
              <a:rPr lang="en-US" altLang="en-US" b="0" dirty="0" smtClean="0"/>
              <a:t>We need to focus on behavior which is visible and NOT intent—which is not visible.</a:t>
            </a:r>
          </a:p>
          <a:p>
            <a:pPr lvl="0" eaLnBrk="1" hangingPunct="1">
              <a:spcBef>
                <a:spcPct val="0"/>
              </a:spcBef>
            </a:pPr>
            <a:endParaRPr lang="en-US" altLang="en-US" b="0" dirty="0" smtClean="0"/>
          </a:p>
          <a:p>
            <a:pPr lvl="0" eaLnBrk="1" hangingPunct="1">
              <a:spcBef>
                <a:spcPct val="0"/>
              </a:spcBef>
            </a:pPr>
            <a:r>
              <a:rPr lang="en-US" altLang="en-US" b="0" dirty="0" smtClean="0"/>
              <a:t>Again, what we do know is that in almost 90% of disclosed cases of sexual abuse, the person abusing was known to the child. And that can mean prevention opportunities</a:t>
            </a: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DFEEEB-FF92-4B71-8612-25454281BC47}" type="slidenum">
              <a:rPr lang="en-US" smtClean="0">
                <a:solidFill>
                  <a:prstClr val="black"/>
                </a:solidFill>
                <a:latin typeface="Tahoma" pitchFamily="34" charset="0"/>
              </a:rPr>
              <a:pPr fontAlgn="base">
                <a:spcBef>
                  <a:spcPct val="0"/>
                </a:spcBef>
                <a:spcAft>
                  <a:spcPct val="0"/>
                </a:spcAft>
                <a:defRPr/>
              </a:pPr>
              <a:t>24</a:t>
            </a:fld>
            <a:endParaRPr lang="en-US" smtClean="0">
              <a:solidFill>
                <a:prstClr val="black"/>
              </a:solidFill>
              <a:latin typeface="Tahoma"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D4B9BD-A6F6-41BF-9939-1D86D16D9D91}" type="slidenum">
              <a:rPr lang="en-US" altLang="en-US"/>
              <a:pPr/>
              <a:t>25</a:t>
            </a:fld>
            <a:endParaRPr lang="en-US" altLang="en-US"/>
          </a:p>
        </p:txBody>
      </p:sp>
      <p:sp>
        <p:nvSpPr>
          <p:cNvPr id="273410" name="Rectangle 2"/>
          <p:cNvSpPr>
            <a:spLocks noGrp="1" noRot="1" noChangeAspect="1" noChangeArrowheads="1" noTextEdit="1"/>
          </p:cNvSpPr>
          <p:nvPr>
            <p:ph type="sldImg"/>
          </p:nvPr>
        </p:nvSpPr>
        <p:spPr>
          <a:xfrm>
            <a:off x="685800" y="1143000"/>
            <a:ext cx="5486400" cy="3086100"/>
          </a:xfrm>
          <a:ln/>
        </p:spPr>
      </p:sp>
      <p:sp>
        <p:nvSpPr>
          <p:cNvPr id="273411" name="Rectangle 3"/>
          <p:cNvSpPr>
            <a:spLocks noGrp="1" noChangeArrowheads="1"/>
          </p:cNvSpPr>
          <p:nvPr>
            <p:ph type="body" idx="1"/>
          </p:nvPr>
        </p:nvSpPr>
        <p:spPr/>
        <p:txBody>
          <a:bodyPr/>
          <a:lstStyle/>
          <a:p>
            <a:pPr>
              <a:lnSpc>
                <a:spcPct val="100000"/>
              </a:lnSpc>
            </a:pPr>
            <a:r>
              <a:rPr lang="en-US" b="1" dirty="0" smtClean="0"/>
              <a:t>Trainer’s notes/Suggested language:</a:t>
            </a:r>
          </a:p>
          <a:p>
            <a:pPr lvl="0"/>
            <a:r>
              <a:rPr lang="en-US" altLang="en-US" dirty="0" smtClean="0"/>
              <a:t>So, what are concerned adults to do? How can they know when there is a risk?</a:t>
            </a:r>
          </a:p>
          <a:p>
            <a:pPr lvl="0"/>
            <a:r>
              <a:rPr lang="en-US" altLang="en-US" dirty="0" smtClean="0"/>
              <a:t>Since really – there is no big decal advertising an adult or youth who is at risk to abuse a child, we look at warning signs.</a:t>
            </a:r>
          </a:p>
          <a:p>
            <a:pPr lvl="0"/>
            <a:endParaRPr lang="en-US" altLang="en-US" dirty="0" smtClean="0"/>
          </a:p>
          <a:p>
            <a:pPr lvl="0"/>
            <a:r>
              <a:rPr lang="en-US" altLang="en-US" dirty="0" smtClean="0"/>
              <a:t>The sexual abuse of a child doesn’t happen all of a sudden.</a:t>
            </a:r>
            <a:br>
              <a:rPr lang="en-US" altLang="en-US" dirty="0" smtClean="0"/>
            </a:br>
            <a:r>
              <a:rPr lang="en-US" altLang="en-US" dirty="0" smtClean="0"/>
              <a:t>Someone who is feeling the urge to act on their sexual feelings towards a child, may unknowingly be sending out signals that they are at risk of abusing for quite a while.  By being able to identify behaviors that could indicate that someone may be losing control, we may have the opportunity to intervene and to get everyone the help they need before harm has taken place.</a:t>
            </a:r>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xfrm>
            <a:off x="685800" y="1143000"/>
            <a:ext cx="5486400" cy="3086100"/>
          </a:xfrm>
          <a:ln/>
        </p:spPr>
      </p:sp>
      <p:sp>
        <p:nvSpPr>
          <p:cNvPr id="132099" name="Notes Placeholder 2"/>
          <p:cNvSpPr>
            <a:spLocks noGrp="1"/>
          </p:cNvSpPr>
          <p:nvPr>
            <p:ph type="body" idx="1"/>
          </p:nvPr>
        </p:nvSpPr>
        <p:spPr>
          <a:noFill/>
        </p:spPr>
        <p:txBody>
          <a:bodyPr>
            <a:noAutofit/>
          </a:bodyPr>
          <a:lstStyle/>
          <a:p>
            <a:pPr>
              <a:lnSpc>
                <a:spcPct val="100000"/>
              </a:lnSpc>
            </a:pPr>
            <a:r>
              <a:rPr lang="en-US" sz="1000" b="1" dirty="0"/>
              <a:t>Trainer’s notes/Suggested language:</a:t>
            </a:r>
          </a:p>
          <a:p>
            <a:pPr lvl="0"/>
            <a:r>
              <a:rPr lang="en-US" sz="1000" dirty="0"/>
              <a:t>To help guide our thinking when we’ve observed a behavior that we question, </a:t>
            </a:r>
          </a:p>
          <a:p>
            <a:pPr lvl="0">
              <a:defRPr/>
            </a:pPr>
            <a:r>
              <a:rPr lang="en-US" sz="1000" dirty="0"/>
              <a:t>Think about:</a:t>
            </a:r>
          </a:p>
          <a:p>
            <a:pPr marL="180555" indent="-171381">
              <a:buFont typeface="Arial" panose="020B0604020202020204" pitchFamily="34" charset="0"/>
              <a:buChar char="•"/>
              <a:defRPr/>
            </a:pPr>
            <a:r>
              <a:rPr lang="en-US" sz="1000" b="1" dirty="0"/>
              <a:t>Whose needs are being met? </a:t>
            </a:r>
            <a:r>
              <a:rPr lang="en-US" sz="1000" dirty="0"/>
              <a:t>– the child’s or the adult’s? Yes, as adults, we do sometimes tell children what to do to meet our needs – “hurry up, so I won’t be late to work” – but in general, what adults do in their interactions with children should focus on a child’s needs. Even telling a child that they can’t play until they clean their room is helping a child in a number of ways – to learn responsibility, to keep a healthy environment, to contribute to household, etc. But when an adult is asking a child to do something that has no benefit to the child, this is important information. </a:t>
            </a:r>
          </a:p>
          <a:p>
            <a:pPr marL="180555" indent="-171381">
              <a:buFont typeface="Arial" panose="020B0604020202020204" pitchFamily="34" charset="0"/>
              <a:buChar char="•"/>
              <a:defRPr/>
            </a:pPr>
            <a:r>
              <a:rPr lang="en-US" sz="1000" b="1" dirty="0"/>
              <a:t>Do behaviors continue after clear limits have been set? </a:t>
            </a:r>
            <a:r>
              <a:rPr lang="en-US" sz="1000" dirty="0"/>
              <a:t>– big question, does it stop once you’ve spoken up? If an adult has been informed about a safety plan, a family rule, a program policy and still continues with the behavior, then this is a warning sign that this adult is increasing a child’s vulnerability.</a:t>
            </a:r>
          </a:p>
          <a:p>
            <a:pPr marL="180555" indent="-171381">
              <a:buFont typeface="Arial" panose="020B0604020202020204" pitchFamily="34" charset="0"/>
              <a:buChar char="•"/>
              <a:defRPr/>
            </a:pPr>
            <a:r>
              <a:rPr lang="en-US" sz="1000" b="1" dirty="0"/>
              <a:t>Is parental authority being undermined?</a:t>
            </a:r>
            <a:r>
              <a:rPr lang="en-US" sz="1000" dirty="0"/>
              <a:t> – not always easy to see, but if the behavior is not something sanctioned by the parent or caregiver in charge, this can signify that an adult is setting up an unhealthy and perhaps unsafe relationship with a child. Little things like – Don’t tell your mom I let you have dessert first – can conflict with a child’s regular rules, with his/her sense of how things are done and besides being confusing, it can become something that is held over a child. Also, this can be a tact to try build “loyalty” with this unsafe adult which will in turn become dangerous and even more confusing for the child later. </a:t>
            </a:r>
          </a:p>
          <a:p>
            <a:pPr marL="180555" indent="-171381">
              <a:buFont typeface="Arial" panose="020B0604020202020204" pitchFamily="34" charset="0"/>
              <a:buChar char="•"/>
              <a:defRPr/>
            </a:pPr>
            <a:r>
              <a:rPr lang="en-US" sz="1000" b="1" dirty="0"/>
              <a:t>Is one child singled out? </a:t>
            </a:r>
            <a:r>
              <a:rPr lang="en-US" sz="1000" dirty="0"/>
              <a:t>– Does this adult treat every child the same way or does the attention seem focused on a single special child. </a:t>
            </a:r>
          </a:p>
          <a:p>
            <a:pPr marL="180555" indent="-171381">
              <a:buFont typeface="Arial" panose="020B0604020202020204" pitchFamily="34" charset="0"/>
              <a:buChar char="•"/>
              <a:defRPr/>
            </a:pPr>
            <a:r>
              <a:rPr lang="en-US" sz="1000" b="1" dirty="0"/>
              <a:t>Can a child say “no”?</a:t>
            </a:r>
            <a:r>
              <a:rPr lang="en-US" sz="1000" dirty="0"/>
              <a:t> – Children need to be able to say no occasionally. If an adult has such control over a child that this child agrees to or even tolerates anything from a specific adult, this could be a risk. If a child says “no, I don’t want to kiss you” and is told that he/she has to always kiss her uncle good bye, this could set up a risky situation.</a:t>
            </a:r>
          </a:p>
          <a:p>
            <a:pPr marL="628460" lvl="1" indent="-171381">
              <a:buFont typeface="Arial" panose="020B0604020202020204" pitchFamily="34" charset="0"/>
              <a:buChar char="•"/>
              <a:defRPr/>
            </a:pPr>
            <a:endParaRPr lang="en-US" sz="1000" dirty="0"/>
          </a:p>
          <a:p>
            <a:pPr marL="9172">
              <a:defRPr/>
            </a:pPr>
            <a:r>
              <a:rPr lang="en-US" sz="1000" dirty="0"/>
              <a:t>Using these questions as a guide can help you determine the prevention level of the observed behavior</a:t>
            </a:r>
          </a:p>
        </p:txBody>
      </p:sp>
      <p:sp>
        <p:nvSpPr>
          <p:cNvPr id="132100" name="Slide Number Placeholder 3"/>
          <p:cNvSpPr>
            <a:spLocks noGrp="1"/>
          </p:cNvSpPr>
          <p:nvPr>
            <p:ph type="sldNum" sz="quarter" idx="5"/>
          </p:nvPr>
        </p:nvSpPr>
        <p:spPr>
          <a:noFill/>
        </p:spPr>
        <p:txBody>
          <a:bodyPr/>
          <a:lstStyle>
            <a:lvl1pPr eaLnBrk="0" hangingPunct="0">
              <a:defRPr sz="2400">
                <a:solidFill>
                  <a:schemeClr val="tx1"/>
                </a:solidFill>
                <a:latin typeface="Tahoma" pitchFamily="34" charset="0"/>
              </a:defRPr>
            </a:lvl1pPr>
            <a:lvl2pPr marL="742364" indent="-285526" eaLnBrk="0" hangingPunct="0">
              <a:defRPr sz="2400">
                <a:solidFill>
                  <a:schemeClr val="tx1"/>
                </a:solidFill>
                <a:latin typeface="Tahoma" pitchFamily="34" charset="0"/>
              </a:defRPr>
            </a:lvl2pPr>
            <a:lvl3pPr marL="1142101" indent="-228421" eaLnBrk="0" hangingPunct="0">
              <a:defRPr sz="2400">
                <a:solidFill>
                  <a:schemeClr val="tx1"/>
                </a:solidFill>
                <a:latin typeface="Tahoma" pitchFamily="34" charset="0"/>
              </a:defRPr>
            </a:lvl3pPr>
            <a:lvl4pPr marL="1598943" indent="-228421" eaLnBrk="0" hangingPunct="0">
              <a:defRPr sz="2400">
                <a:solidFill>
                  <a:schemeClr val="tx1"/>
                </a:solidFill>
                <a:latin typeface="Tahoma" pitchFamily="34" charset="0"/>
              </a:defRPr>
            </a:lvl4pPr>
            <a:lvl5pPr marL="2055779" indent="-228421" eaLnBrk="0" hangingPunct="0">
              <a:defRPr sz="2400">
                <a:solidFill>
                  <a:schemeClr val="tx1"/>
                </a:solidFill>
                <a:latin typeface="Tahoma" pitchFamily="34" charset="0"/>
              </a:defRPr>
            </a:lvl5pPr>
            <a:lvl6pPr marL="2512622" indent="-228421" algn="ctr" eaLnBrk="0" fontAlgn="base" hangingPunct="0">
              <a:spcBef>
                <a:spcPct val="0"/>
              </a:spcBef>
              <a:spcAft>
                <a:spcPct val="0"/>
              </a:spcAft>
              <a:defRPr sz="2400">
                <a:solidFill>
                  <a:schemeClr val="tx1"/>
                </a:solidFill>
                <a:latin typeface="Tahoma" pitchFamily="34" charset="0"/>
              </a:defRPr>
            </a:lvl6pPr>
            <a:lvl7pPr marL="2969465" indent="-228421" algn="ctr" eaLnBrk="0" fontAlgn="base" hangingPunct="0">
              <a:spcBef>
                <a:spcPct val="0"/>
              </a:spcBef>
              <a:spcAft>
                <a:spcPct val="0"/>
              </a:spcAft>
              <a:defRPr sz="2400">
                <a:solidFill>
                  <a:schemeClr val="tx1"/>
                </a:solidFill>
                <a:latin typeface="Tahoma" pitchFamily="34" charset="0"/>
              </a:defRPr>
            </a:lvl7pPr>
            <a:lvl8pPr marL="3426304" indent="-228421" algn="ctr" eaLnBrk="0" fontAlgn="base" hangingPunct="0">
              <a:spcBef>
                <a:spcPct val="0"/>
              </a:spcBef>
              <a:spcAft>
                <a:spcPct val="0"/>
              </a:spcAft>
              <a:defRPr sz="2400">
                <a:solidFill>
                  <a:schemeClr val="tx1"/>
                </a:solidFill>
                <a:latin typeface="Tahoma" pitchFamily="34" charset="0"/>
              </a:defRPr>
            </a:lvl8pPr>
            <a:lvl9pPr marL="3883145" indent="-228421" algn="ctr" eaLnBrk="0" fontAlgn="base" hangingPunct="0">
              <a:spcBef>
                <a:spcPct val="0"/>
              </a:spcBef>
              <a:spcAft>
                <a:spcPct val="0"/>
              </a:spcAft>
              <a:defRPr sz="2400">
                <a:solidFill>
                  <a:schemeClr val="tx1"/>
                </a:solidFill>
                <a:latin typeface="Tahoma" pitchFamily="34" charset="0"/>
              </a:defRPr>
            </a:lvl9pPr>
          </a:lstStyle>
          <a:p>
            <a:pPr eaLnBrk="1" hangingPunct="1"/>
            <a:fld id="{4662EEFE-4D16-4AED-A649-AC6C90E41837}" type="slidenum">
              <a:rPr lang="en-US" sz="1100"/>
              <a:pPr eaLnBrk="1" hangingPunct="1"/>
              <a:t>26</a:t>
            </a:fld>
            <a:endParaRPr lang="en-US" sz="1100"/>
          </a:p>
        </p:txBody>
      </p:sp>
      <p:sp>
        <p:nvSpPr>
          <p:cNvPr id="2" name="Date Placeholder 1"/>
          <p:cNvSpPr>
            <a:spLocks noGrp="1"/>
          </p:cNvSpPr>
          <p:nvPr>
            <p:ph type="dt" idx="10"/>
          </p:nvPr>
        </p:nvSpPr>
        <p:spPr/>
        <p:txBody>
          <a:bodyPr/>
          <a:lstStyle/>
          <a:p>
            <a:pPr>
              <a:defRPr/>
            </a:pPr>
            <a:endParaRPr lang="en-US"/>
          </a:p>
        </p:txBody>
      </p:sp>
      <p:sp>
        <p:nvSpPr>
          <p:cNvPr id="3" name="Header Placeholder 2"/>
          <p:cNvSpPr>
            <a:spLocks noGrp="1"/>
          </p:cNvSpPr>
          <p:nvPr>
            <p:ph type="hdr" sz="quarter" idx="11"/>
          </p:nvPr>
        </p:nvSpPr>
        <p:spPr/>
        <p:txBody>
          <a:bodyPr/>
          <a:lstStyle/>
          <a:p>
            <a:pPr>
              <a:defRPr/>
            </a:pP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895703">
              <a:defRPr/>
            </a:pPr>
            <a:r>
              <a:rPr lang="en-US" sz="1000" b="1" dirty="0" smtClean="0"/>
              <a:t>Trainer’s notes/Suggested language:</a:t>
            </a:r>
          </a:p>
          <a:p>
            <a:pPr lvl="0" eaLnBrk="1" hangingPunct="1">
              <a:defRPr/>
            </a:pPr>
            <a:r>
              <a:rPr lang="en-US" sz="1000" dirty="0" smtClean="0"/>
              <a:t>Let’s look further at these warning signs. To be absolutely clear - someone who shows these yellow warning signs is not necessarily going to sexually abuse children.  As said before, </a:t>
            </a:r>
            <a:r>
              <a:rPr lang="en-US" sz="1000" b="1" dirty="0" smtClean="0"/>
              <a:t>the recommendation is that you focus on visible behaviors and NOT intent.  We can’t see what someone intends.  </a:t>
            </a:r>
            <a:r>
              <a:rPr lang="en-US" sz="1000" dirty="0" smtClean="0"/>
              <a:t>We can only see </a:t>
            </a:r>
            <a:r>
              <a:rPr lang="en-US" sz="1000" u="sng" dirty="0" smtClean="0"/>
              <a:t>signs of behaviors that are associated with an increased risk to be inappropriate or harmful towards children.  </a:t>
            </a:r>
          </a:p>
          <a:p>
            <a:pPr lvl="0" eaLnBrk="1" hangingPunct="1">
              <a:defRPr/>
            </a:pPr>
            <a:endParaRPr lang="en-US" sz="1000" dirty="0" smtClean="0"/>
          </a:p>
          <a:p>
            <a:pPr lvl="0" eaLnBrk="1" hangingPunct="1">
              <a:defRPr/>
            </a:pPr>
            <a:r>
              <a:rPr lang="en-US" sz="1000" dirty="0" smtClean="0"/>
              <a:t>This can be a really tricky concept.  People often think they can’t do anything unless they have “proof” that someone has done something wrong.  We don’t need proof to act protectively, to act within our safety plan and within our policies and procedures. </a:t>
            </a:r>
          </a:p>
          <a:p>
            <a:pPr lvl="1" eaLnBrk="1" hangingPunct="1">
              <a:defRPr/>
            </a:pPr>
            <a:endParaRPr lang="en-US" sz="1000" dirty="0" smtClean="0"/>
          </a:p>
          <a:p>
            <a:pPr marL="171356" indent="-171356">
              <a:buFont typeface="Wingdings" panose="05000000000000000000" pitchFamily="2" charset="2"/>
              <a:buChar char="Ø"/>
            </a:pPr>
            <a:r>
              <a:rPr lang="en-US" sz="1000" b="1" dirty="0" smtClean="0"/>
              <a:t>Review:</a:t>
            </a:r>
          </a:p>
          <a:p>
            <a:pPr eaLnBrk="1" hangingPunct="1"/>
            <a:r>
              <a:rPr lang="en-US" sz="1000" b="1" dirty="0" smtClean="0"/>
              <a:t>Child Focused:</a:t>
            </a:r>
          </a:p>
          <a:p>
            <a:pPr lvl="0"/>
            <a:r>
              <a:rPr lang="en-US" altLang="en-US" sz="1000" dirty="0" smtClean="0"/>
              <a:t>The </a:t>
            </a:r>
            <a:r>
              <a:rPr lang="en-US" altLang="en-US" sz="1000" b="1" dirty="0" smtClean="0"/>
              <a:t>focus on children </a:t>
            </a:r>
            <a:r>
              <a:rPr lang="en-US" altLang="en-US" sz="1000" dirty="0" smtClean="0"/>
              <a:t>really is noticeable. You may think that an engaged adult seems “too good to be true,"  for example, he or she frequently babysits different children for free; takes children on special outings alone; buys children gifts or gives them money for no apparent reason? Too Good To Be True – is a warning sign.</a:t>
            </a:r>
          </a:p>
          <a:p>
            <a:pPr lvl="0"/>
            <a:endParaRPr lang="en-US" altLang="en-US" sz="1000" dirty="0" smtClean="0"/>
          </a:p>
          <a:p>
            <a:pPr lvl="0"/>
            <a:r>
              <a:rPr lang="en-US" altLang="en-US" sz="1000" dirty="0" smtClean="0"/>
              <a:t>Pay attention to adults who show little interest in spending time with other adults, who pushes for time with children, creates situations where he or she is alone with children. Who singles out children for special attention When an adult voices a constant admiration of a child, frequently touches a child, seems to indicate that they understand the child when no one else does – also who ignores rules, policies and even requests from parents, caregivers and other adults regarding interactions with a child. </a:t>
            </a:r>
          </a:p>
          <a:p>
            <a:pPr lvl="1"/>
            <a:endParaRPr lang="en-US" altLang="en-US" sz="1000" dirty="0" smtClean="0"/>
          </a:p>
          <a:p>
            <a:pPr lvl="0"/>
            <a:r>
              <a:rPr lang="en-US" altLang="en-US" sz="1000" dirty="0" smtClean="0"/>
              <a:t>The term grooming is used to describe the process an adult who is a risk to children uses to gain a child’s trust, get close to a child and then abuse them. This can include creating a relationship where the adult is perceived as being a critical person in the child’s life because he or she has created that perception. </a:t>
            </a:r>
          </a:p>
          <a:p>
            <a:pPr lvl="2"/>
            <a:endParaRPr lang="en-US" altLang="en-US" sz="1000" dirty="0" smtClean="0"/>
          </a:p>
          <a:p>
            <a:pPr lvl="0"/>
            <a:r>
              <a:rPr lang="en-US" altLang="en-US" sz="1000" dirty="0" smtClean="0"/>
              <a:t>Additionally, these folks:</a:t>
            </a:r>
          </a:p>
          <a:p>
            <a:pPr marL="610079" lvl="1" indent="-162175">
              <a:buFont typeface="Arial" panose="020B0604020202020204" pitchFamily="34" charset="0"/>
              <a:buChar char="•"/>
            </a:pPr>
            <a:r>
              <a:rPr lang="en-US" altLang="en-US" sz="1000" dirty="0" smtClean="0"/>
              <a:t>Seek 1:1 time with children frequently and consistently</a:t>
            </a:r>
          </a:p>
          <a:p>
            <a:pPr marL="610079" lvl="1" indent="-162175">
              <a:buFont typeface="Arial" panose="020B0604020202020204" pitchFamily="34" charset="0"/>
              <a:buChar char="•"/>
            </a:pPr>
            <a:r>
              <a:rPr lang="en-US" altLang="en-US" sz="1000" dirty="0" smtClean="0"/>
              <a:t>Often has a “special” friend who is a child or youth</a:t>
            </a:r>
          </a:p>
          <a:p>
            <a:pPr marL="610079" lvl="1" indent="-162175">
              <a:buFont typeface="Arial" panose="020B0604020202020204" pitchFamily="34" charset="0"/>
              <a:buChar char="•"/>
            </a:pPr>
            <a:r>
              <a:rPr lang="en-US" altLang="en-US" sz="1000" dirty="0" smtClean="0"/>
              <a:t>Have difficulty with same-age peer (adult) relationships</a:t>
            </a:r>
          </a:p>
          <a:p>
            <a:pPr lvl="1" eaLnBrk="1" hangingPunct="1"/>
            <a:endParaRPr lang="en-US" altLang="en-US" sz="1000" dirty="0" smtClean="0"/>
          </a:p>
          <a:p>
            <a:pPr lvl="0"/>
            <a:r>
              <a:rPr lang="en-US" altLang="en-US" sz="1000" b="1" dirty="0" smtClean="0"/>
              <a:t>Boundaries</a:t>
            </a:r>
          </a:p>
          <a:p>
            <a:pPr defTabSz="914155">
              <a:defRPr/>
            </a:pPr>
            <a:r>
              <a:rPr lang="en-US" sz="1000" dirty="0" smtClean="0"/>
              <a:t>Let’s look more deeply at observing boundaries to determine warning sign behaviors. Boundaries are a tool to keep us all safe. They may be formal boundaries – like rules, for example, the rule – “Children and adults do not take off their clothes to play” is to protect a boundary. </a:t>
            </a:r>
          </a:p>
          <a:p>
            <a:pPr defTabSz="914155">
              <a:defRPr/>
            </a:pPr>
            <a:endParaRPr lang="en-US" sz="1000" dirty="0" smtClean="0"/>
          </a:p>
          <a:p>
            <a:pPr defTabSz="914155">
              <a:defRPr/>
            </a:pPr>
            <a:r>
              <a:rPr lang="en-US" sz="1000" dirty="0" smtClean="0"/>
              <a:t>So, when an adult breaks boundaries or seems to even be vague on them, this could create an unsafe situation for a child. As we stated, breaking boundaries doesn’t mean that an adult is going to sexually abuse a child but it does create a much more vulnerable situation. </a:t>
            </a:r>
          </a:p>
          <a:p>
            <a:pPr defTabSz="914155">
              <a:defRPr/>
            </a:pPr>
            <a:endParaRPr lang="en-US" sz="1000" dirty="0" smtClean="0"/>
          </a:p>
          <a:p>
            <a:pPr defTabSz="914155">
              <a:defRPr/>
            </a:pPr>
            <a:r>
              <a:rPr lang="en-US" sz="1000" dirty="0" smtClean="0"/>
              <a:t>We want to look at an adult’s ability to follow rules, guidelines, policies, codes of conduct. Ignoring or breaking these becomes a boundary issue. Additionally, when someone looks for ways to control behavior, this can raise boundary warning signs. When a child is unable to ever say no, or is discouraged from telling other adults about a relationship, this becomes a vulnerable situation. </a:t>
            </a:r>
            <a:endParaRPr lang="en-US" altLang="en-US" sz="1000" dirty="0" smtClean="0"/>
          </a:p>
          <a:p>
            <a:pPr marL="615869" lvl="1" indent="-167964">
              <a:buFont typeface="Arial" panose="020B0604020202020204" pitchFamily="34" charset="0"/>
              <a:buChar char="•"/>
            </a:pPr>
            <a:r>
              <a:rPr lang="en-US" altLang="en-US" sz="1000" dirty="0" smtClean="0"/>
              <a:t>Doesn’t recognize what is appropriate in relationships with children</a:t>
            </a:r>
          </a:p>
          <a:p>
            <a:pPr marL="615869" lvl="1" indent="-167964">
              <a:buFont typeface="Arial" panose="020B0604020202020204" pitchFamily="34" charset="0"/>
              <a:buChar char="•"/>
            </a:pPr>
            <a:r>
              <a:rPr lang="en-US" altLang="en-US" sz="1000" dirty="0" smtClean="0"/>
              <a:t>Allows children or teens to consistently get away with inappropriate behaviors</a:t>
            </a:r>
          </a:p>
          <a:p>
            <a:pPr marL="615869" lvl="1" indent="-167964">
              <a:buFont typeface="Arial" panose="020B0604020202020204" pitchFamily="34" charset="0"/>
              <a:buChar char="•"/>
            </a:pPr>
            <a:r>
              <a:rPr lang="en-US" altLang="en-US" sz="1000" dirty="0" smtClean="0"/>
              <a:t>Makes excuses for harmful behavior</a:t>
            </a:r>
          </a:p>
          <a:p>
            <a:pPr marL="615869" lvl="1" indent="-167964">
              <a:buFont typeface="Arial" panose="020B0604020202020204" pitchFamily="34" charset="0"/>
              <a:buChar char="•"/>
            </a:pPr>
            <a:r>
              <a:rPr lang="en-US" altLang="en-US" sz="1000" dirty="0" smtClean="0"/>
              <a:t>Encourages silence and secrets in children</a:t>
            </a:r>
          </a:p>
          <a:p>
            <a:pPr marL="615869" lvl="1" indent="-167964">
              <a:buFont typeface="Arial" panose="020B0604020202020204" pitchFamily="34" charset="0"/>
              <a:buChar char="•"/>
            </a:pPr>
            <a:endParaRPr lang="en-US" altLang="en-US" sz="1000" dirty="0" smtClean="0"/>
          </a:p>
          <a:p>
            <a:pPr marL="15439"/>
            <a:r>
              <a:rPr lang="en-US" altLang="en-US" sz="1000" dirty="0" smtClean="0"/>
              <a:t>Here’s an example of an adult’s behaviors that can create a vulnerable situation for a child. Let’s say cousin </a:t>
            </a:r>
            <a:r>
              <a:rPr lang="en-US" altLang="en-US" sz="1000" dirty="0" err="1" smtClean="0"/>
              <a:t>Ralphael</a:t>
            </a:r>
            <a:r>
              <a:rPr lang="en-US" altLang="en-US" sz="1000" dirty="0" smtClean="0"/>
              <a:t> happens to have a “</a:t>
            </a:r>
            <a:r>
              <a:rPr lang="en-US" altLang="en-US" sz="1000" dirty="0" err="1" smtClean="0"/>
              <a:t>potty</a:t>
            </a:r>
            <a:r>
              <a:rPr lang="en-US" altLang="en-US" sz="1000" dirty="0" smtClean="0"/>
              <a:t>” mouth and also shares adult sexual activity with anyone in hearing range. He’s in his 30’s. And we’re going to say for the purpose of this example that actually, he is not interested in sexually abusing children. But he doesn’t control his mouth around children or youth. </a:t>
            </a:r>
          </a:p>
          <a:p>
            <a:pPr marL="177614" indent="-162175">
              <a:buFont typeface="Wingdings" panose="05000000000000000000" pitchFamily="2" charset="2"/>
              <a:buChar char="Ø"/>
            </a:pPr>
            <a:r>
              <a:rPr lang="en-US" altLang="en-US" sz="1000" b="1" dirty="0" smtClean="0"/>
              <a:t>Ask</a:t>
            </a:r>
            <a:r>
              <a:rPr lang="en-US" altLang="en-US" sz="1000" dirty="0" smtClean="0"/>
              <a:t>: Why could this set up a vulnerable situation for children? (allow for answers)</a:t>
            </a:r>
          </a:p>
          <a:p>
            <a:pPr marL="15439"/>
            <a:endParaRPr lang="en-US" altLang="en-US" sz="1000" dirty="0" smtClean="0"/>
          </a:p>
          <a:p>
            <a:pPr marL="15439"/>
            <a:r>
              <a:rPr lang="en-US" altLang="en-US" sz="1000" dirty="0" smtClean="0"/>
              <a:t>He is giving the message to children that it is ok for adults to use language like this around children and to talk about mature sexual activity. So, if there was an adult who was testing out a kid’s vulnerability, their receptiveness to grooming behaviors, the child would not be suspicious or taken aback by this. This could give this potentially harmful adult the message that this kid may be more receptive to abusive behaviors. </a:t>
            </a:r>
          </a:p>
          <a:p>
            <a:pPr marL="15439"/>
            <a:endParaRPr lang="en-US" altLang="en-US" sz="1000" dirty="0" smtClean="0"/>
          </a:p>
          <a:p>
            <a:pPr marL="15439"/>
            <a:r>
              <a:rPr lang="en-US" altLang="en-US" sz="1000" dirty="0" smtClean="0"/>
              <a:t>And again, a good family safety plan, that includes rules about language can be helpful here to help identify a problem area. </a:t>
            </a:r>
          </a:p>
          <a:p>
            <a:pPr marL="619261" lvl="1" indent="-171356">
              <a:buFont typeface="Arial" panose="020B0604020202020204" pitchFamily="34" charset="0"/>
              <a:buChar char="•"/>
            </a:pPr>
            <a:endParaRPr lang="en-US" sz="1000" dirty="0" smtClean="0"/>
          </a:p>
          <a:p>
            <a:pPr lvl="0" eaLnBrk="1" hangingPunct="1"/>
            <a:r>
              <a:rPr lang="en-US" sz="1000" b="1" dirty="0" smtClean="0"/>
              <a:t>Relationships with children:</a:t>
            </a:r>
          </a:p>
          <a:p>
            <a:pPr lvl="0"/>
            <a:r>
              <a:rPr lang="en-US" altLang="en-US" sz="1000" dirty="0" smtClean="0"/>
              <a:t>Have you ever seen an adult turn to a child for emotional or physical comfort by sharing personal or private information or activities, ones that normally shared with adults? Maybe they just don’t seem to get what’s appropriate around children. They do not seem to understand the difference in relationships between adults and children, and those relationships with same aged folks. And they don’t understand that encouraging secrets with children can put them at risk. This can encourage children to believe it is ok to have secrets with adults and if there is an adult with an intention to cause harm, a child may not think twice about keeping the actions of that adult a secret. </a:t>
            </a:r>
          </a:p>
          <a:p>
            <a:pPr lvl="0"/>
            <a:endParaRPr lang="en-US" altLang="en-US" sz="1000" dirty="0" smtClean="0"/>
          </a:p>
          <a:p>
            <a:pPr lvl="0"/>
            <a:r>
              <a:rPr lang="en-US" altLang="en-US" sz="1000" dirty="0" smtClean="0"/>
              <a:t>This category of warning signs includes  secret interactions with teens or children (e.g. games, sharing drugs, alcohol, or sexual material) or spending excessive time to emailing, text messaging or calling children or youth – and even more so, if these forms of communication are not allowed according to program policies. </a:t>
            </a:r>
          </a:p>
          <a:p>
            <a:pPr lvl="0"/>
            <a:endParaRPr lang="en-US" altLang="en-US" sz="1000" dirty="0" smtClean="0"/>
          </a:p>
          <a:p>
            <a:pPr lvl="0"/>
            <a:r>
              <a:rPr lang="en-US" altLang="en-US" sz="1000" dirty="0" smtClean="0"/>
              <a:t>Difficulty in taking responsibility, always blaming someone else or a situation for risky and harmful behaviors is a warning sign. Healthy adults are able to be accountable – they do not put children in dangerous situations. </a:t>
            </a:r>
          </a:p>
          <a:p>
            <a:pPr lvl="1"/>
            <a:endParaRPr lang="en-US" altLang="en-US" sz="1000" dirty="0" smtClean="0"/>
          </a:p>
          <a:p>
            <a:pPr lvl="0"/>
            <a:r>
              <a:rPr lang="en-US" altLang="en-US" sz="1000" dirty="0" smtClean="0"/>
              <a:t>Other behaviors that could be at-risk indicators in adults can include:</a:t>
            </a:r>
            <a:endParaRPr lang="en-US" sz="1000" dirty="0" smtClean="0"/>
          </a:p>
          <a:p>
            <a:pPr marL="619285" lvl="1" indent="-171380">
              <a:buFont typeface="Arial" panose="020B0604020202020204" pitchFamily="34" charset="0"/>
              <a:buChar char="•"/>
            </a:pPr>
            <a:r>
              <a:rPr lang="en-US" sz="1000" dirty="0" smtClean="0"/>
              <a:t>Turning to a child or youth for emotional or physical comfort</a:t>
            </a:r>
          </a:p>
          <a:p>
            <a:pPr marL="619285" lvl="1" indent="-171380">
              <a:buFont typeface="Arial" panose="020B0604020202020204" pitchFamily="34" charset="0"/>
              <a:buChar char="•"/>
            </a:pPr>
            <a:r>
              <a:rPr lang="en-US" sz="1000" dirty="0" smtClean="0"/>
              <a:t>Seeing and treating children and youth as “peers”</a:t>
            </a:r>
          </a:p>
          <a:p>
            <a:pPr marL="619285" lvl="1" indent="-171380">
              <a:buFont typeface="Arial" panose="020B0604020202020204" pitchFamily="34" charset="0"/>
              <a:buChar char="•"/>
            </a:pPr>
            <a:r>
              <a:rPr lang="en-US" sz="1000" dirty="0" smtClean="0"/>
              <a:t>Secret interactions with teens or children or spends excessive time texting, emailing, phoning with youth</a:t>
            </a:r>
          </a:p>
          <a:p>
            <a:pPr marL="619285" lvl="1" indent="-171380">
              <a:buFont typeface="Arial" panose="020B0604020202020204" pitchFamily="34" charset="0"/>
              <a:buChar char="•"/>
            </a:pPr>
            <a:r>
              <a:rPr lang="en-US" sz="1000" dirty="0" smtClean="0"/>
              <a:t>Shares personal or private information or activities normally shared with adults</a:t>
            </a:r>
          </a:p>
          <a:p>
            <a:pPr marL="615869" lvl="1" indent="-167964">
              <a:buFont typeface="Arial" panose="020B0604020202020204" pitchFamily="34" charset="0"/>
              <a:buChar char="•"/>
            </a:pPr>
            <a:r>
              <a:rPr lang="en-US" sz="1000" dirty="0" smtClean="0"/>
              <a:t>Overly interested in the sexuality of a particular child or teen (e.g. talks repeatedly about the child’s developing body or interferes with normal teen dating)</a:t>
            </a:r>
          </a:p>
          <a:p>
            <a:pPr lvl="0" eaLnBrk="1" hangingPunct="1">
              <a:defRPr/>
            </a:pPr>
            <a:endParaRPr lang="en-US" sz="1000" dirty="0" smtClean="0"/>
          </a:p>
          <a:p>
            <a:pPr marL="174957" indent="-174957">
              <a:buFont typeface="Wingdings" panose="05000000000000000000" pitchFamily="2" charset="2"/>
              <a:buChar char="Ø"/>
            </a:pPr>
            <a:r>
              <a:rPr lang="en-US" sz="1000" b="1" dirty="0" smtClean="0"/>
              <a:t>Handout:</a:t>
            </a:r>
            <a:r>
              <a:rPr lang="en-US" sz="1000" dirty="0" smtClean="0"/>
              <a:t>	</a:t>
            </a:r>
            <a:r>
              <a:rPr lang="en-US" sz="1000" b="1" dirty="0" smtClean="0"/>
              <a:t>Tip Sheet:  </a:t>
            </a:r>
            <a:r>
              <a:rPr lang="en-US" sz="1000" u="sng" dirty="0" smtClean="0">
                <a:hlinkClick r:id="rId3"/>
              </a:rPr>
              <a:t>Signs An Adult Is At-Risk To Harm A Child</a:t>
            </a:r>
            <a:endParaRPr lang="en-US" sz="1000" dirty="0" smtClean="0"/>
          </a:p>
          <a:p>
            <a:pPr lvl="0"/>
            <a:r>
              <a:rPr lang="en-US" sz="1000" dirty="0" smtClean="0"/>
              <a:t>		</a:t>
            </a:r>
            <a:r>
              <a:rPr lang="en-US" sz="1000" b="1" dirty="0" smtClean="0"/>
              <a:t>Tip Sheet</a:t>
            </a:r>
            <a:r>
              <a:rPr lang="en-US" sz="1000" dirty="0" smtClean="0"/>
              <a:t>: </a:t>
            </a:r>
            <a:r>
              <a:rPr lang="en-US" sz="1000" u="sng" dirty="0" smtClean="0">
                <a:hlinkClick r:id="rId4"/>
              </a:rPr>
              <a:t>Behaviors To Watch For When Adults Are With Children</a:t>
            </a:r>
            <a:endParaRPr lang="en-US" sz="1000" dirty="0" smtClean="0"/>
          </a:p>
          <a:p>
            <a:endParaRPr lang="en-US" sz="1000" dirty="0"/>
          </a:p>
        </p:txBody>
      </p:sp>
      <p:sp>
        <p:nvSpPr>
          <p:cNvPr id="4" name="Slide Number Placeholder 3"/>
          <p:cNvSpPr>
            <a:spLocks noGrp="1"/>
          </p:cNvSpPr>
          <p:nvPr>
            <p:ph type="sldNum" sz="quarter" idx="5"/>
          </p:nvPr>
        </p:nvSpPr>
        <p:spPr/>
        <p:txBody>
          <a:bodyPr/>
          <a:lstStyle/>
          <a:p>
            <a:fld id="{5B59D254-A56F-A64E-8A4D-A1B97E0DCDFC}" type="slidenum">
              <a:rPr lang="en-US" smtClean="0"/>
              <a:t>27</a:t>
            </a:fld>
            <a:endParaRPr lang="en-US"/>
          </a:p>
        </p:txBody>
      </p:sp>
    </p:spTree>
    <p:extLst>
      <p:ext uri="{BB962C8B-B14F-4D97-AF65-F5344CB8AC3E}">
        <p14:creationId xmlns:p14="http://schemas.microsoft.com/office/powerpoint/2010/main" val="5690814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895580">
              <a:defRPr/>
            </a:pPr>
            <a:r>
              <a:rPr lang="en-US" b="1" dirty="0" smtClean="0"/>
              <a:t>Trainer’s notes/Suggested language:</a:t>
            </a:r>
          </a:p>
          <a:p>
            <a:pPr defTabSz="895580">
              <a:defRPr/>
            </a:pPr>
            <a:r>
              <a:rPr lang="en-US" b="0" i="1" dirty="0" smtClean="0"/>
              <a:t>Note</a:t>
            </a:r>
            <a:r>
              <a:rPr lang="en-US" b="0" i="1" baseline="0" dirty="0" smtClean="0"/>
              <a:t> to trainer</a:t>
            </a:r>
            <a:r>
              <a:rPr lang="en-US" b="0" i="0" baseline="0" dirty="0" smtClean="0"/>
              <a:t>: Green, yellow, red behaviors listed on top pop up when you </a:t>
            </a:r>
            <a:r>
              <a:rPr lang="en-US" b="1" i="0" baseline="0" dirty="0" smtClean="0"/>
              <a:t>click </a:t>
            </a:r>
            <a:r>
              <a:rPr lang="en-US" b="0" i="0" baseline="0" dirty="0" smtClean="0"/>
              <a:t>(three clicks total)</a:t>
            </a:r>
            <a:endParaRPr lang="en-US" b="1" i="0" baseline="0" dirty="0" smtClean="0"/>
          </a:p>
          <a:p>
            <a:pPr defTabSz="895580">
              <a:defRPr/>
            </a:pPr>
            <a:endParaRPr lang="en-US" b="0" i="0" dirty="0" smtClean="0"/>
          </a:p>
          <a:p>
            <a:pPr defTabSz="895580">
              <a:defRPr/>
            </a:pPr>
            <a:r>
              <a:rPr lang="en-US" dirty="0" smtClean="0"/>
              <a:t>This is just some examples of behaviors in each of the prevention levels.</a:t>
            </a:r>
          </a:p>
          <a:p>
            <a:pPr lvl="0">
              <a:buNone/>
            </a:pPr>
            <a:r>
              <a:rPr lang="en-US" dirty="0" smtClean="0"/>
              <a:t>Examples of appropriate, positive interactions include:</a:t>
            </a:r>
          </a:p>
          <a:p>
            <a:pPr marL="594640" lvl="1" indent="-162175">
              <a:buFont typeface="Arial" panose="020B0604020202020204" pitchFamily="34" charset="0"/>
              <a:buChar char="•"/>
            </a:pPr>
            <a:r>
              <a:rPr lang="en-US" dirty="0" smtClean="0"/>
              <a:t>Praise</a:t>
            </a:r>
          </a:p>
          <a:p>
            <a:pPr marL="594640" lvl="1" indent="-162175">
              <a:buFont typeface="Arial" panose="020B0604020202020204" pitchFamily="34" charset="0"/>
              <a:buChar char="•"/>
            </a:pPr>
            <a:r>
              <a:rPr lang="en-US" dirty="0" smtClean="0"/>
              <a:t>Positive reinforcement</a:t>
            </a:r>
          </a:p>
          <a:p>
            <a:pPr marL="594640" lvl="1" indent="-162175">
              <a:buFont typeface="Arial" panose="020B0604020202020204" pitchFamily="34" charset="0"/>
              <a:buChar char="•"/>
            </a:pPr>
            <a:r>
              <a:rPr lang="en-US" dirty="0" smtClean="0"/>
              <a:t>Pats on the back or shoulder</a:t>
            </a:r>
          </a:p>
          <a:p>
            <a:pPr marL="594640" lvl="1" indent="-162175">
              <a:buFont typeface="Arial" panose="020B0604020202020204" pitchFamily="34" charset="0"/>
              <a:buChar char="•"/>
            </a:pPr>
            <a:r>
              <a:rPr lang="en-US" dirty="0" smtClean="0"/>
              <a:t>High fives</a:t>
            </a:r>
          </a:p>
          <a:p>
            <a:pPr marL="594640" lvl="1" indent="-162175">
              <a:buFont typeface="Arial" panose="020B0604020202020204" pitchFamily="34" charset="0"/>
              <a:buChar char="•"/>
            </a:pPr>
            <a:r>
              <a:rPr lang="en-US" dirty="0" smtClean="0"/>
              <a:t>Brief, youth-initiated hugs</a:t>
            </a:r>
          </a:p>
          <a:p>
            <a:pPr lvl="0">
              <a:buNone/>
            </a:pPr>
            <a:r>
              <a:rPr lang="en-US" dirty="0" smtClean="0"/>
              <a:t> </a:t>
            </a:r>
          </a:p>
          <a:p>
            <a:pPr lvl="0">
              <a:buNone/>
            </a:pPr>
            <a:r>
              <a:rPr lang="en-US" dirty="0" smtClean="0"/>
              <a:t>Examples of inappropriate and/or harmful interactions include:</a:t>
            </a:r>
          </a:p>
          <a:p>
            <a:pPr marL="594640" lvl="1" indent="-162175">
              <a:buFont typeface="Arial" panose="020B0604020202020204" pitchFamily="34" charset="0"/>
              <a:buChar char="•"/>
            </a:pPr>
            <a:r>
              <a:rPr lang="en-US" dirty="0" smtClean="0"/>
              <a:t>Sexually provocative or degrading comments</a:t>
            </a:r>
          </a:p>
          <a:p>
            <a:pPr marL="594640" lvl="1" indent="-162175">
              <a:buFont typeface="Arial" panose="020B0604020202020204" pitchFamily="34" charset="0"/>
              <a:buChar char="•"/>
            </a:pPr>
            <a:r>
              <a:rPr lang="en-US" dirty="0" smtClean="0"/>
              <a:t>Risqué jokes</a:t>
            </a:r>
          </a:p>
          <a:p>
            <a:pPr marL="594640" lvl="1" indent="-162175">
              <a:buFont typeface="Arial" panose="020B0604020202020204" pitchFamily="34" charset="0"/>
              <a:buChar char="•"/>
            </a:pPr>
            <a:r>
              <a:rPr lang="en-US" dirty="0" smtClean="0"/>
              <a:t>Patting the buttocks</a:t>
            </a:r>
          </a:p>
          <a:p>
            <a:pPr marL="594640" lvl="1" indent="-162175">
              <a:buFont typeface="Arial" panose="020B0604020202020204" pitchFamily="34" charset="0"/>
              <a:buChar char="•"/>
            </a:pPr>
            <a:r>
              <a:rPr lang="en-US" dirty="0" smtClean="0"/>
              <a:t>Corporal punishment</a:t>
            </a:r>
          </a:p>
          <a:p>
            <a:pPr marL="594640" lvl="1" indent="-162175">
              <a:buFont typeface="Arial" panose="020B0604020202020204" pitchFamily="34" charset="0"/>
              <a:buChar char="•"/>
            </a:pPr>
            <a:r>
              <a:rPr lang="en-US" dirty="0" smtClean="0"/>
              <a:t>Behavior or language that is threatening or demeaning</a:t>
            </a:r>
          </a:p>
          <a:p>
            <a:pPr marL="594640" lvl="1" indent="-162175">
              <a:buFont typeface="Arial" panose="020B0604020202020204" pitchFamily="34" charset="0"/>
              <a:buChar char="•"/>
            </a:pPr>
            <a:r>
              <a:rPr lang="en-US" dirty="0" smtClean="0"/>
              <a:t>Intrusive questions, comments or observations, verbally or through notes</a:t>
            </a:r>
          </a:p>
          <a:p>
            <a:pPr marL="594640" lvl="1" indent="-162175">
              <a:buFont typeface="Arial" panose="020B0604020202020204" pitchFamily="34" charset="0"/>
              <a:buChar char="•"/>
            </a:pPr>
            <a:r>
              <a:rPr lang="en-US" dirty="0" smtClean="0"/>
              <a:t>Unwanted staring or watching</a:t>
            </a:r>
          </a:p>
        </p:txBody>
      </p:sp>
      <p:sp>
        <p:nvSpPr>
          <p:cNvPr id="4" name="Slide Number Placeholder 3"/>
          <p:cNvSpPr>
            <a:spLocks noGrp="1"/>
          </p:cNvSpPr>
          <p:nvPr>
            <p:ph type="sldNum" sz="quarter" idx="5"/>
          </p:nvPr>
        </p:nvSpPr>
        <p:spPr/>
        <p:txBody>
          <a:bodyPr/>
          <a:lstStyle/>
          <a:p>
            <a:fld id="{5B59D254-A56F-A64E-8A4D-A1B97E0DCDFC}" type="slidenum">
              <a:rPr lang="en-US" smtClean="0"/>
              <a:t>28</a:t>
            </a:fld>
            <a:endParaRPr lang="en-US"/>
          </a:p>
        </p:txBody>
      </p:sp>
    </p:spTree>
    <p:extLst>
      <p:ext uri="{BB962C8B-B14F-4D97-AF65-F5344CB8AC3E}">
        <p14:creationId xmlns:p14="http://schemas.microsoft.com/office/powerpoint/2010/main" val="31608483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895809">
              <a:defRPr/>
            </a:pPr>
            <a:r>
              <a:rPr lang="en-US" sz="1000" b="1" dirty="0" smtClean="0"/>
              <a:t>Trainer’s notes/Suggested language:</a:t>
            </a:r>
          </a:p>
          <a:p>
            <a:pPr marL="167964" indent="-167964">
              <a:buFont typeface="Wingdings" panose="05000000000000000000" pitchFamily="2" charset="2"/>
              <a:buChar char="Ø"/>
            </a:pPr>
            <a:r>
              <a:rPr lang="en-US" sz="1000" b="1" dirty="0" smtClean="0"/>
              <a:t>Activity: </a:t>
            </a:r>
            <a:r>
              <a:rPr lang="en-US" sz="1000" i="1" dirty="0" smtClean="0"/>
              <a:t>(may not be time – will instead just use a few examples and ask participants what prevention level, similarly to children’s behaviors activity or follow directions below:)</a:t>
            </a:r>
          </a:p>
          <a:p>
            <a:pPr marL="600430" lvl="1" indent="-167964">
              <a:buFont typeface="Arial" panose="020B0604020202020204" pitchFamily="34" charset="0"/>
              <a:buChar char="•"/>
            </a:pPr>
            <a:r>
              <a:rPr lang="en-US" sz="1000" b="1" dirty="0" smtClean="0"/>
              <a:t>Set Up</a:t>
            </a:r>
            <a:r>
              <a:rPr lang="en-US" sz="1000" dirty="0" smtClean="0"/>
              <a:t>: Set up 3 posters (Green, Yellow, Red) along a wall to show the spectrum of behavior.</a:t>
            </a:r>
          </a:p>
          <a:p>
            <a:pPr lvl="1"/>
            <a:r>
              <a:rPr lang="en-US" sz="1000" dirty="0" smtClean="0"/>
              <a:t>	Copy each behaviors listed below on individual index cards, based on # of participants registered</a:t>
            </a:r>
          </a:p>
          <a:p>
            <a:pPr marL="600430" lvl="1" indent="-167964">
              <a:buFont typeface="Arial" panose="020B0604020202020204" pitchFamily="34" charset="0"/>
              <a:buChar char="•"/>
            </a:pPr>
            <a:r>
              <a:rPr lang="en-US" sz="1000" b="1" dirty="0" smtClean="0"/>
              <a:t>Instructions</a:t>
            </a:r>
            <a:r>
              <a:rPr lang="en-US" sz="1000" dirty="0" smtClean="0"/>
              <a:t>: I’m going to hand out a card describing a high level adult behavior. With no other information, what does your instinct tell you about this adult’s behavior? What prevention level does it indicate? Go to stand near the prevention color you think you belong.  Do not talk to anyone else as you do this – no feedback from your peers. </a:t>
            </a:r>
          </a:p>
          <a:p>
            <a:pPr marL="600430" lvl="1" indent="-167964">
              <a:buFont typeface="Arial" panose="020B0604020202020204" pitchFamily="34" charset="0"/>
              <a:buChar char="•"/>
            </a:pPr>
            <a:r>
              <a:rPr lang="en-US" sz="1000" dirty="0" smtClean="0"/>
              <a:t>Starting with those under the Green Prevention Level, ask each participant to: </a:t>
            </a:r>
          </a:p>
          <a:p>
            <a:pPr marL="1061021" lvl="2" indent="-171425">
              <a:buFont typeface="Arial" panose="020B0604020202020204" pitchFamily="34" charset="0"/>
              <a:buChar char="•"/>
            </a:pPr>
            <a:r>
              <a:rPr lang="en-US" sz="1000" dirty="0" smtClean="0"/>
              <a:t>Read their index card out loud</a:t>
            </a:r>
          </a:p>
          <a:p>
            <a:pPr marL="1061021" lvl="2" indent="-171425">
              <a:buFont typeface="Arial" panose="020B0604020202020204" pitchFamily="34" charset="0"/>
              <a:buChar char="•"/>
            </a:pPr>
            <a:r>
              <a:rPr lang="en-US" sz="1000" dirty="0" smtClean="0"/>
              <a:t>Share why they think it belongs in the prevention level they chose </a:t>
            </a:r>
          </a:p>
          <a:p>
            <a:pPr marL="1061021" lvl="2" indent="-171425">
              <a:buFont typeface="Arial" panose="020B0604020202020204" pitchFamily="34" charset="0"/>
              <a:buChar char="•"/>
            </a:pPr>
            <a:r>
              <a:rPr lang="en-US" sz="1000" dirty="0" smtClean="0"/>
              <a:t>Ask if others agree or would possibly put it somewhere else</a:t>
            </a:r>
          </a:p>
          <a:p>
            <a:pPr marL="1518152" lvl="3" indent="-171425">
              <a:buFont typeface="Arial" panose="020B0604020202020204" pitchFamily="34" charset="0"/>
              <a:buChar char="•"/>
            </a:pPr>
            <a:r>
              <a:rPr lang="en-US" sz="1000" dirty="0" smtClean="0"/>
              <a:t>Encourage conversation. It’s ok to not see things the same way. Sometimes there is just not enough information to know. </a:t>
            </a:r>
          </a:p>
          <a:p>
            <a:pPr marL="1518152" lvl="3" indent="-171425">
              <a:buFont typeface="Arial" panose="020B0604020202020204" pitchFamily="34" charset="0"/>
              <a:buChar char="•"/>
            </a:pPr>
            <a:r>
              <a:rPr lang="en-US" sz="1000" dirty="0" smtClean="0"/>
              <a:t>note: sometimes it is so obvious that additional conversation isn’t necessary</a:t>
            </a:r>
          </a:p>
          <a:p>
            <a:pPr marL="1061021" lvl="2" indent="-171425">
              <a:buFont typeface="Arial" panose="020B0604020202020204" pitchFamily="34" charset="0"/>
              <a:buChar char="•"/>
            </a:pPr>
            <a:r>
              <a:rPr lang="en-US" sz="1000" dirty="0" smtClean="0"/>
              <a:t>Ask if what in the context or situation might make it change to be safer or more harmful</a:t>
            </a:r>
          </a:p>
          <a:p>
            <a:pPr marL="628555" lvl="1" indent="-171425">
              <a:buFont typeface="Arial" panose="020B0604020202020204" pitchFamily="34" charset="0"/>
              <a:buChar char="•"/>
            </a:pPr>
            <a:endParaRPr lang="en-US" sz="1000" dirty="0" smtClean="0"/>
          </a:p>
          <a:p>
            <a:pPr marL="167964" indent="-167964">
              <a:buFont typeface="Arial" panose="020B0604020202020204" pitchFamily="34" charset="0"/>
              <a:buChar char="•"/>
            </a:pPr>
            <a:r>
              <a:rPr lang="en-US" sz="1000" dirty="0" smtClean="0"/>
              <a:t>Adults Behaviors to transfer to index cards – note: </a:t>
            </a:r>
            <a:r>
              <a:rPr lang="en-US" sz="1000" i="1" dirty="0" smtClean="0"/>
              <a:t>suggested answers are in the parentheses but conversation may allow for these to shift based on different variables and trainers need to emphasize a point</a:t>
            </a:r>
            <a:r>
              <a:rPr lang="en-US" sz="1000" dirty="0" smtClean="0"/>
              <a:t>:</a:t>
            </a:r>
          </a:p>
          <a:p>
            <a:pPr marL="615869" lvl="1" indent="-167964">
              <a:buFont typeface="Arial" panose="020B0604020202020204" pitchFamily="34" charset="0"/>
              <a:buChar char="•"/>
            </a:pPr>
            <a:r>
              <a:rPr lang="en-US" sz="1000" dirty="0" smtClean="0"/>
              <a:t>Parent asks 9 year old to keep secret about nonsexual incident (i.e. “don’t tell anyone we bought ice cream”)</a:t>
            </a:r>
            <a:r>
              <a:rPr lang="en-US" sz="1000" b="1" dirty="0" smtClean="0"/>
              <a:t> </a:t>
            </a:r>
            <a:r>
              <a:rPr lang="en-US" sz="1000" dirty="0" smtClean="0"/>
              <a:t>(Yellow)</a:t>
            </a:r>
          </a:p>
          <a:p>
            <a:pPr marL="615869" lvl="1" indent="-167964">
              <a:buFont typeface="Arial" panose="020B0604020202020204" pitchFamily="34" charset="0"/>
              <a:buChar char="•"/>
            </a:pPr>
            <a:r>
              <a:rPr lang="en-US" sz="1000" dirty="0" smtClean="0"/>
              <a:t>Bus driver brings gifts (candy, magazines) for one 8 year old camper he picks up on his route (Yellow)</a:t>
            </a:r>
          </a:p>
          <a:p>
            <a:pPr marL="615869" lvl="1" indent="-167964">
              <a:buFont typeface="Arial" panose="020B0604020202020204" pitchFamily="34" charset="0"/>
              <a:buChar char="•"/>
            </a:pPr>
            <a:r>
              <a:rPr lang="en-US" sz="1000" dirty="0" smtClean="0"/>
              <a:t>Case manager texts messages almost daily with client (Yellow)</a:t>
            </a:r>
          </a:p>
          <a:p>
            <a:pPr marL="615869" lvl="1" indent="-167964">
              <a:buFont typeface="Arial" panose="020B0604020202020204" pitchFamily="34" charset="0"/>
              <a:buChar char="•"/>
            </a:pPr>
            <a:r>
              <a:rPr lang="en-US" sz="1000" dirty="0" smtClean="0"/>
              <a:t>Parent (father) frequently talks about another 6 </a:t>
            </a:r>
            <a:r>
              <a:rPr lang="en-US" sz="1000" dirty="0" err="1" smtClean="0"/>
              <a:t>y.o</a:t>
            </a:r>
            <a:r>
              <a:rPr lang="en-US" sz="1000" dirty="0" smtClean="0"/>
              <a:t>. child in the program; asking questions about her home life and interests. (Yellow)</a:t>
            </a:r>
          </a:p>
          <a:p>
            <a:pPr marL="615869" lvl="1" indent="-167964">
              <a:buFont typeface="Arial" panose="020B0604020202020204" pitchFamily="34" charset="0"/>
              <a:buChar char="•"/>
            </a:pPr>
            <a:r>
              <a:rPr lang="en-US" sz="1000" dirty="0" smtClean="0"/>
              <a:t>Coach asks 12 year old soccer clinic participant to meet at community park outside of regular practice hours to go over drills (have heard both green and yellow, more of a yellow in that this is a 1 adult:1 child situation, outside of regular times but could be a helpful and involved coach)</a:t>
            </a:r>
          </a:p>
          <a:p>
            <a:pPr marL="615869" lvl="1" indent="-167964">
              <a:buFont typeface="Arial" panose="020B0604020202020204" pitchFamily="34" charset="0"/>
              <a:buChar char="•"/>
            </a:pPr>
            <a:r>
              <a:rPr lang="en-US" sz="1000" dirty="0" smtClean="0"/>
              <a:t>Kindergarten assistant kisses a 6 </a:t>
            </a:r>
            <a:r>
              <a:rPr lang="en-US" sz="1000" dirty="0" err="1" smtClean="0"/>
              <a:t>y.o.’s</a:t>
            </a:r>
            <a:r>
              <a:rPr lang="en-US" sz="1000" dirty="0" smtClean="0"/>
              <a:t> “boo </a:t>
            </a:r>
            <a:r>
              <a:rPr lang="en-US" sz="1000" dirty="0" err="1" smtClean="0"/>
              <a:t>boo</a:t>
            </a:r>
            <a:r>
              <a:rPr lang="en-US" sz="1000" dirty="0" smtClean="0"/>
              <a:t>” on the knee while on the playground (green but does sometime open a conversation about safe ways to care for children)</a:t>
            </a:r>
          </a:p>
          <a:p>
            <a:pPr marL="615869" lvl="1" indent="-167964">
              <a:buFont typeface="Arial" panose="020B0604020202020204" pitchFamily="34" charset="0"/>
              <a:buChar char="•"/>
            </a:pPr>
            <a:r>
              <a:rPr lang="en-US" sz="1000" dirty="0" smtClean="0"/>
              <a:t>Parent brings in homemade cookies for the children’s program at church (green)</a:t>
            </a:r>
          </a:p>
          <a:p>
            <a:pPr marL="615869" lvl="1" indent="-167964">
              <a:buFont typeface="Arial" panose="020B0604020202020204" pitchFamily="34" charset="0"/>
              <a:buChar char="•"/>
            </a:pPr>
            <a:r>
              <a:rPr lang="en-US" sz="1000" dirty="0" smtClean="0"/>
              <a:t>Parent talks about having a friendship with a 10 year old sister of one of children’s friends, as if the relationship is with a peer (yellow)</a:t>
            </a:r>
          </a:p>
          <a:p>
            <a:pPr marL="615869" lvl="1" indent="-167964">
              <a:buFont typeface="Arial" panose="020B0604020202020204" pitchFamily="34" charset="0"/>
              <a:buChar char="•"/>
            </a:pPr>
            <a:r>
              <a:rPr lang="en-US" sz="1000" dirty="0" smtClean="0"/>
              <a:t>Repairman is overheard telling preschooler that she is cute and asks for a hug (yellow)</a:t>
            </a:r>
          </a:p>
          <a:p>
            <a:pPr marL="615869" lvl="1" indent="-167964">
              <a:buFont typeface="Arial" panose="020B0604020202020204" pitchFamily="34" charset="0"/>
              <a:buChar char="•"/>
            </a:pPr>
            <a:r>
              <a:rPr lang="en-US" sz="1000" dirty="0" smtClean="0"/>
              <a:t>Afterschool program drama teacher asks two middle school students to touch each other’s genitals for “play tryout” in teacher’s private office (red)</a:t>
            </a:r>
          </a:p>
          <a:p>
            <a:pPr marL="615869" lvl="1" indent="-167964">
              <a:buFont typeface="Arial" panose="020B0604020202020204" pitchFamily="34" charset="0"/>
              <a:buChar char="•"/>
            </a:pPr>
            <a:r>
              <a:rPr lang="en-US" sz="1000" dirty="0" smtClean="0"/>
              <a:t>Foster mom’s uncle asks 15 year old girl about her sex life (yellow)</a:t>
            </a:r>
          </a:p>
          <a:p>
            <a:pPr marL="615869" lvl="1" indent="-167964">
              <a:buFont typeface="Arial" panose="020B0604020202020204" pitchFamily="34" charset="0"/>
              <a:buChar char="•"/>
            </a:pPr>
            <a:r>
              <a:rPr lang="en-US" sz="1000" dirty="0" smtClean="0"/>
              <a:t>School nurse tells 16 year old boy where she lives and how to reach her if he needs help (yellow)</a:t>
            </a:r>
          </a:p>
          <a:p>
            <a:pPr marL="615869" lvl="1" indent="-167964">
              <a:buFont typeface="Arial" panose="020B0604020202020204" pitchFamily="34" charset="0"/>
              <a:buChar char="•"/>
            </a:pPr>
            <a:r>
              <a:rPr lang="en-US" sz="1000" dirty="0" smtClean="0"/>
              <a:t>18 year old tells his 16 year old foster brother that he can get him alcohol (yellow)</a:t>
            </a:r>
          </a:p>
        </p:txBody>
      </p:sp>
      <p:sp>
        <p:nvSpPr>
          <p:cNvPr id="4" name="Slide Number Placeholder 3"/>
          <p:cNvSpPr>
            <a:spLocks noGrp="1"/>
          </p:cNvSpPr>
          <p:nvPr>
            <p:ph type="sldNum" sz="quarter" idx="5"/>
          </p:nvPr>
        </p:nvSpPr>
        <p:spPr/>
        <p:txBody>
          <a:bodyPr/>
          <a:lstStyle/>
          <a:p>
            <a:fld id="{5B59D254-A56F-A64E-8A4D-A1B97E0DCDFC}" type="slidenum">
              <a:rPr lang="en-US" smtClean="0"/>
              <a:t>29</a:t>
            </a:fld>
            <a:endParaRPr lang="en-US"/>
          </a:p>
        </p:txBody>
      </p:sp>
    </p:spTree>
    <p:extLst>
      <p:ext uri="{BB962C8B-B14F-4D97-AF65-F5344CB8AC3E}">
        <p14:creationId xmlns:p14="http://schemas.microsoft.com/office/powerpoint/2010/main" val="755057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noAutofit/>
          </a:bodyPr>
          <a:lstStyle/>
          <a:p>
            <a:pPr>
              <a:lnSpc>
                <a:spcPct val="100000"/>
              </a:lnSpc>
            </a:pPr>
            <a:r>
              <a:rPr lang="en-US" sz="1000" b="1" dirty="0"/>
              <a:t>Trainer’s notes/Suggested language:</a:t>
            </a:r>
            <a:br>
              <a:rPr lang="en-US" sz="1000" b="1" dirty="0"/>
            </a:br>
            <a:r>
              <a:rPr lang="en-US" sz="1000" i="1" dirty="0"/>
              <a:t>(these notes are the same as in workshop one, use as appropriate and necessary to review ground rules to create a safe training environment)</a:t>
            </a:r>
          </a:p>
          <a:p>
            <a:pPr>
              <a:lnSpc>
                <a:spcPct val="100000"/>
              </a:lnSpc>
            </a:pPr>
            <a:endParaRPr lang="en-US" altLang="en-US" sz="1000" dirty="0"/>
          </a:p>
          <a:p>
            <a:pPr>
              <a:lnSpc>
                <a:spcPct val="100000"/>
              </a:lnSpc>
            </a:pPr>
            <a:r>
              <a:rPr lang="en-US" altLang="en-US" sz="1000" dirty="0"/>
              <a:t>Talking about sex is not easy. Talking with other adults about healthy sexuality is not easy, let alone talking about inappropriate sexual behaviors. We have found that even professionals in the field find it difficult to talk together about sex. It is also likely that there are some of us in this room that have a personal connection to this issue.  For these and many other reasons, there are a few ground rules for our time together so that each of you feels able to participate in a way that feels most comfortable to them. </a:t>
            </a:r>
          </a:p>
          <a:p>
            <a:pPr marL="228371" indent="-228423"/>
            <a:endParaRPr lang="en-US" altLang="en-US" sz="1000" dirty="0"/>
          </a:p>
          <a:p>
            <a:pPr marL="228423" indent="-228423">
              <a:buFont typeface="Wingdings" panose="05000000000000000000" pitchFamily="2" charset="2"/>
              <a:buChar char="Ø"/>
            </a:pPr>
            <a:r>
              <a:rPr lang="en-US" altLang="en-US" sz="1000" b="1" dirty="0"/>
              <a:t>Review each bullet</a:t>
            </a:r>
          </a:p>
          <a:p>
            <a:pPr marL="228371" indent="-228423">
              <a:buFont typeface="Arial" panose="020B0604020202020204" pitchFamily="34" charset="0"/>
              <a:buChar char="•"/>
            </a:pPr>
            <a:r>
              <a:rPr lang="en-US" altLang="en-US" sz="1000" b="1" dirty="0"/>
              <a:t>Take care of yourself</a:t>
            </a:r>
            <a:r>
              <a:rPr lang="en-US" altLang="en-US" sz="1000" dirty="0"/>
              <a:t>.  It’s very possible that at least one of you has personally been impacted by child sexual abuse. Some of us may be survivors or know a survivor. Some may know someone who has perpetrated child sexual abuse, or who is at risk of perpetrating.  It’s important to be aware of the emotions this can stir up and to take care of yourself.  We want you to take a minute to think about who you can turn to if the presentation brings up some things for you either during this workshop or later.</a:t>
            </a:r>
          </a:p>
          <a:p>
            <a:pPr marL="228371" indent="-228423">
              <a:buFont typeface="Arial" panose="020B0604020202020204" pitchFamily="34" charset="0"/>
              <a:buChar char="•"/>
            </a:pPr>
            <a:r>
              <a:rPr lang="en-US" altLang="en-US" sz="1000" b="1" dirty="0"/>
              <a:t>Full participation</a:t>
            </a:r>
            <a:r>
              <a:rPr lang="en-US" altLang="en-US" sz="1000" dirty="0"/>
              <a:t> - to the extent that each of us is able or feels comfortable. We all have a lot of experience and information. Having everyone participate allows us to learn from each other, and to increase what each one of us gets out of today’s workshop.</a:t>
            </a:r>
          </a:p>
          <a:p>
            <a:pPr marL="228371" indent="-228423">
              <a:buFont typeface="Arial" panose="020B0604020202020204" pitchFamily="34" charset="0"/>
              <a:buChar char="•"/>
            </a:pPr>
            <a:r>
              <a:rPr lang="en-US" altLang="en-US" sz="1000" b="1" dirty="0"/>
              <a:t>Use “I” Statements.</a:t>
            </a:r>
            <a:r>
              <a:rPr lang="en-US" altLang="en-US" sz="1000" dirty="0"/>
              <a:t> Please speak for yourself, not for all parents, or for all social workers, etc. </a:t>
            </a:r>
          </a:p>
          <a:p>
            <a:pPr marL="228371" indent="-228423">
              <a:buFont typeface="Arial" panose="020B0604020202020204" pitchFamily="34" charset="0"/>
              <a:buChar char="•"/>
            </a:pPr>
            <a:r>
              <a:rPr lang="en-US" altLang="en-US" sz="1000" b="1" dirty="0"/>
              <a:t>There is no such thing as a stupid question.</a:t>
            </a:r>
            <a:r>
              <a:rPr lang="en-US" altLang="en-US" sz="1000" dirty="0"/>
              <a:t> You’re encouraged to make any and all comments and ask any questions, this is the way to start the prevention process, we need to start talking together and listening to each other. We all have important things to share and we want to hear from everyone.</a:t>
            </a:r>
          </a:p>
          <a:p>
            <a:pPr marL="228371" indent="-228423">
              <a:buFont typeface="Arial" panose="020B0604020202020204" pitchFamily="34" charset="0"/>
              <a:buChar char="•"/>
            </a:pPr>
            <a:r>
              <a:rPr lang="en-US" altLang="en-US" sz="1000" b="1" dirty="0"/>
              <a:t>Stay afterwards</a:t>
            </a:r>
            <a:r>
              <a:rPr lang="en-US" altLang="en-US" sz="1000" dirty="0"/>
              <a:t>. If you’d like to share a personal experience or don’t feel comfortable talking about a particular issue in front of the group, please feel free to stay after to talk with the trainer.</a:t>
            </a:r>
          </a:p>
          <a:p>
            <a:pPr marL="228371" indent="-228423">
              <a:buFont typeface="Arial" panose="020B0604020202020204" pitchFamily="34" charset="0"/>
              <a:buChar char="•"/>
            </a:pPr>
            <a:r>
              <a:rPr lang="en-US" sz="1000" b="1" dirty="0"/>
              <a:t>Respect privacy: </a:t>
            </a:r>
            <a:r>
              <a:rPr lang="en-US" sz="1000" dirty="0"/>
              <a:t>Participants in these trainings often share personal stories of their own parenting experiences, in their community and families, etc.  Please hold in confidence stories that are told here.</a:t>
            </a:r>
          </a:p>
          <a:p>
            <a:pPr marL="676275" lvl="1" indent="-228423">
              <a:buFont typeface="Arial" panose="020B0604020202020204" pitchFamily="34" charset="0"/>
              <a:buChar char="•"/>
            </a:pPr>
            <a:endParaRPr lang="en-US" sz="1000" dirty="0"/>
          </a:p>
          <a:p>
            <a:pPr indent="-53"/>
            <a:r>
              <a:rPr lang="en-US" sz="1000" i="1" dirty="0"/>
              <a:t>Note to trainer: the following is often said as well, as personal stories of participant’s own abuse histories and experiences often do come up. Share as you feel appropriate:</a:t>
            </a:r>
          </a:p>
          <a:p>
            <a:pPr marL="447851" lvl="1"/>
            <a:r>
              <a:rPr lang="en-US" sz="1000" dirty="0"/>
              <a:t>“Before we begin: we in no way wish to silence anyone’s story – personal stories fuel this work. However, we have found that these trainings are not the most conducive environments for discussing personal victimization (or perpetration) experiences. We know that people have personal experiences relevant to this issue and I want to encourage people to practice safe boundaries and not share these personal experiences in a professional setting such as this one. But your professional experiences working with children – please share these.”</a:t>
            </a:r>
          </a:p>
          <a:p>
            <a:pPr marL="676275" lvl="1" indent="-228423">
              <a:buFont typeface="Arial" panose="020B0604020202020204" pitchFamily="34" charset="0"/>
              <a:buChar char="•"/>
            </a:pPr>
            <a:endParaRPr lang="en-US" sz="1000" dirty="0"/>
          </a:p>
          <a:p>
            <a:pPr marL="228423" indent="-228423">
              <a:buFont typeface="Wingdings" panose="05000000000000000000" pitchFamily="2" charset="2"/>
              <a:buChar char="Ø"/>
            </a:pPr>
            <a:r>
              <a:rPr lang="en-US" sz="1000" b="1" dirty="0"/>
              <a:t>Ask</a:t>
            </a:r>
            <a:r>
              <a:rPr lang="en-US" sz="1000" dirty="0"/>
              <a:t> – Are there any concerns? Does this make sense to everyone?</a:t>
            </a:r>
          </a:p>
        </p:txBody>
      </p:sp>
      <p:sp>
        <p:nvSpPr>
          <p:cNvPr id="4" name="Slide Number Placeholder 3"/>
          <p:cNvSpPr>
            <a:spLocks noGrp="1"/>
          </p:cNvSpPr>
          <p:nvPr>
            <p:ph type="sldNum" sz="quarter" idx="10"/>
          </p:nvPr>
        </p:nvSpPr>
        <p:spPr/>
        <p:txBody>
          <a:bodyPr/>
          <a:lstStyle/>
          <a:p>
            <a:pPr>
              <a:defRPr/>
            </a:pPr>
            <a:fld id="{C97A2340-D6FD-4D94-8E64-33CDB3722F0E}" type="slidenum">
              <a:rPr lang="en-US" smtClean="0">
                <a:solidFill>
                  <a:prstClr val="black"/>
                </a:solidFill>
              </a:rPr>
              <a:pPr>
                <a:defRPr/>
              </a:pPr>
              <a:t>3</a:t>
            </a:fld>
            <a:endParaRPr lang="en-US">
              <a:solidFill>
                <a:prstClr val="black"/>
              </a:solidFill>
            </a:endParaRPr>
          </a:p>
        </p:txBody>
      </p:sp>
      <p:sp>
        <p:nvSpPr>
          <p:cNvPr id="5" name="Date Placeholder 4"/>
          <p:cNvSpPr>
            <a:spLocks noGrp="1"/>
          </p:cNvSpPr>
          <p:nvPr>
            <p:ph type="dt" idx="11"/>
          </p:nvPr>
        </p:nvSpPr>
        <p:spPr/>
        <p:txBody>
          <a:bodyPr/>
          <a:lstStyle/>
          <a:p>
            <a:pPr>
              <a:defRPr/>
            </a:pPr>
            <a:endParaRPr lang="en-US"/>
          </a:p>
        </p:txBody>
      </p:sp>
      <p:sp>
        <p:nvSpPr>
          <p:cNvPr id="6" name="Header Placeholder 5"/>
          <p:cNvSpPr>
            <a:spLocks noGrp="1"/>
          </p:cNvSpPr>
          <p:nvPr>
            <p:ph type="hdr" sz="quarter" idx="12"/>
          </p:nvPr>
        </p:nvSpPr>
        <p:spPr/>
        <p:txBody>
          <a:bodyPr/>
          <a:lstStyle/>
          <a:p>
            <a:pPr>
              <a:defRPr/>
            </a:pPr>
            <a:endParaRPr lang="en-US"/>
          </a:p>
        </p:txBody>
      </p:sp>
    </p:spTree>
    <p:extLst>
      <p:ext uri="{BB962C8B-B14F-4D97-AF65-F5344CB8AC3E}">
        <p14:creationId xmlns:p14="http://schemas.microsoft.com/office/powerpoint/2010/main" val="8862734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a:prstGeom prst="rect">
            <a:avLst/>
          </a:prstGeom>
        </p:spPr>
      </p:sp>
      <p:sp>
        <p:nvSpPr>
          <p:cNvPr id="3" name="Notes Placeholder 2"/>
          <p:cNvSpPr>
            <a:spLocks noGrp="1"/>
          </p:cNvSpPr>
          <p:nvPr>
            <p:ph type="body" idx="1"/>
          </p:nvPr>
        </p:nvSpPr>
        <p:spPr/>
        <p:txBody>
          <a:bodyPr>
            <a:normAutofit/>
          </a:bodyPr>
          <a:lstStyle/>
          <a:p>
            <a:pPr defTabSz="895809">
              <a:defRPr/>
            </a:pPr>
            <a:r>
              <a:rPr lang="en-US" sz="1100" b="1" dirty="0" smtClean="0"/>
              <a:t>Trainer’s notes/Suggested language:</a:t>
            </a:r>
          </a:p>
          <a:p>
            <a:pPr marL="167964" indent="-167964">
              <a:buFont typeface="Wingdings" panose="05000000000000000000" pitchFamily="2" charset="2"/>
              <a:buChar char="Ø"/>
            </a:pPr>
            <a:r>
              <a:rPr lang="en-US" sz="1100" b="1" dirty="0" smtClean="0"/>
              <a:t>Activity</a:t>
            </a:r>
            <a:r>
              <a:rPr lang="en-US" sz="1100" dirty="0" smtClean="0"/>
              <a:t>: Speaking Up</a:t>
            </a:r>
          </a:p>
          <a:p>
            <a:pPr marL="600430" lvl="1" indent="-167964">
              <a:buFont typeface="Arial" panose="020B0604020202020204" pitchFamily="34" charset="0"/>
              <a:buChar char="•"/>
            </a:pPr>
            <a:r>
              <a:rPr lang="en-US" b="1" dirty="0" smtClean="0"/>
              <a:t>Instructions</a:t>
            </a:r>
            <a:r>
              <a:rPr lang="en-US" dirty="0" smtClean="0"/>
              <a:t>:</a:t>
            </a:r>
            <a:r>
              <a:rPr lang="en-US" baseline="0" dirty="0" smtClean="0"/>
              <a:t> </a:t>
            </a:r>
            <a:r>
              <a:rPr lang="en-US" dirty="0" smtClean="0"/>
              <a:t>In pairs, participants talk about the following questions.  Introduce one at a time:</a:t>
            </a:r>
          </a:p>
          <a:p>
            <a:pPr marL="602213" lvl="1" indent="-169747">
              <a:buFont typeface="Arial" panose="020B0604020202020204" pitchFamily="34" charset="0"/>
              <a:buChar char="•"/>
            </a:pPr>
            <a:r>
              <a:rPr lang="en-US" dirty="0" smtClean="0"/>
              <a:t>What have you spoken up for in the past? (such as inequality, bullying, being overcharged something, advocating for your child…)</a:t>
            </a:r>
          </a:p>
          <a:p>
            <a:pPr marL="602213" lvl="1" indent="-169747">
              <a:buFont typeface="Arial" panose="020B0604020202020204" pitchFamily="34" charset="0"/>
              <a:buChar char="•"/>
            </a:pPr>
            <a:r>
              <a:rPr lang="en-US" dirty="0" smtClean="0"/>
              <a:t>What are you willing to speak up for? What do you feel strongly about?</a:t>
            </a:r>
          </a:p>
          <a:p>
            <a:pPr marL="602213" lvl="1" indent="-169747">
              <a:buFont typeface="Arial" panose="020B0604020202020204" pitchFamily="34" charset="0"/>
              <a:buChar char="•"/>
            </a:pPr>
            <a:r>
              <a:rPr lang="en-US" dirty="0" smtClean="0"/>
              <a:t>What has supported/helped you to speak up?</a:t>
            </a:r>
          </a:p>
          <a:p>
            <a:pPr marL="602213" lvl="1" indent="-169747">
              <a:buFont typeface="Arial" panose="020B0604020202020204" pitchFamily="34" charset="0"/>
              <a:buChar char="•"/>
            </a:pPr>
            <a:r>
              <a:rPr lang="en-US" dirty="0" smtClean="0"/>
              <a:t>If you feel you have never spoken up – what do you feel strongly about and what would help you speak up?</a:t>
            </a:r>
          </a:p>
          <a:p>
            <a:pPr marL="162175" indent="-162175">
              <a:buFont typeface="Wingdings" panose="05000000000000000000" pitchFamily="2" charset="2"/>
              <a:buChar char="Ø"/>
            </a:pPr>
            <a:r>
              <a:rPr lang="en-US" b="1" dirty="0" smtClean="0"/>
              <a:t>Debrief</a:t>
            </a:r>
            <a:r>
              <a:rPr lang="en-US" dirty="0" smtClean="0"/>
              <a:t>:</a:t>
            </a:r>
          </a:p>
          <a:p>
            <a:pPr marL="602213" lvl="1" indent="-169747">
              <a:buFont typeface="Arial" panose="020B0604020202020204" pitchFamily="34" charset="0"/>
              <a:buChar char="•"/>
            </a:pPr>
            <a:r>
              <a:rPr lang="en-US" dirty="0" smtClean="0"/>
              <a:t>Does anyone want to share any realizations, surprises?</a:t>
            </a:r>
          </a:p>
          <a:p>
            <a:pPr marL="602213" lvl="1" indent="-169747">
              <a:buFont typeface="Arial" panose="020B0604020202020204" pitchFamily="34" charset="0"/>
              <a:buChar char="•"/>
            </a:pPr>
            <a:r>
              <a:rPr lang="en-US" dirty="0" smtClean="0"/>
              <a:t>Emphasize connection between how we care deeply about issues, that we’re willing to speak up for things ranging from advocating for a new stop light in town to instilling prevention policies into codes of conduct.</a:t>
            </a:r>
          </a:p>
        </p:txBody>
      </p:sp>
      <p:sp>
        <p:nvSpPr>
          <p:cNvPr id="4" name="Slide Number Placeholder 3"/>
          <p:cNvSpPr>
            <a:spLocks noGrp="1"/>
          </p:cNvSpPr>
          <p:nvPr>
            <p:ph type="sldNum" sz="quarter" idx="10"/>
          </p:nvPr>
        </p:nvSpPr>
        <p:spPr/>
        <p:txBody>
          <a:bodyPr/>
          <a:lstStyle/>
          <a:p>
            <a:pPr>
              <a:defRPr/>
            </a:pPr>
            <a:fld id="{C97A2340-D6FD-4D94-8E64-33CDB3722F0E}" type="slidenum">
              <a:rPr lang="en-US" smtClean="0">
                <a:solidFill>
                  <a:prstClr val="black"/>
                </a:solidFill>
              </a:rPr>
              <a:pPr>
                <a:defRPr/>
              </a:pPr>
              <a:t>31</a:t>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xfrm>
            <a:off x="685800" y="1143000"/>
            <a:ext cx="5486400" cy="3086100"/>
          </a:xfrm>
          <a:ln/>
        </p:spPr>
      </p:sp>
      <p:sp>
        <p:nvSpPr>
          <p:cNvPr id="130051" name="Notes Placeholder 2"/>
          <p:cNvSpPr>
            <a:spLocks noGrp="1"/>
          </p:cNvSpPr>
          <p:nvPr>
            <p:ph type="body" idx="1"/>
          </p:nvPr>
        </p:nvSpPr>
        <p:spPr>
          <a:noFill/>
        </p:spPr>
        <p:txBody>
          <a:bodyPr>
            <a:normAutofit/>
          </a:bodyPr>
          <a:lstStyle/>
          <a:p>
            <a:pPr>
              <a:lnSpc>
                <a:spcPct val="100000"/>
              </a:lnSpc>
            </a:pPr>
            <a:r>
              <a:rPr lang="en-US" b="1" dirty="0"/>
              <a:t>Trainer’s notes/Suggested language:</a:t>
            </a:r>
          </a:p>
          <a:p>
            <a:pPr lvl="0" eaLnBrk="1" hangingPunct="1"/>
            <a:r>
              <a:rPr lang="en-US" dirty="0"/>
              <a:t>You may find yourself in a position to talk with an adult about his or her behaviors. This is a model for having a difficult conversation with adults. Because when we see yellow behaviors – we need to speak up. This model can set a framework for you that is less threatening and helps the focus remain on children’s behaviors. The goal is not be accusatory. Remember – we actually don’t know intent…what we know are that there are acceptable and unacceptable behaviors, there are safe and healthy ways of interacting with kids – and there are not so safe ways of being with kids. We want to talk with folks about the behaviors that could create a vulnerable situation for children – not accuse them of being a risk. </a:t>
            </a:r>
          </a:p>
          <a:p>
            <a:pPr eaLnBrk="1" hangingPunct="1"/>
            <a:endParaRPr lang="en-US" dirty="0"/>
          </a:p>
        </p:txBody>
      </p:sp>
      <p:sp>
        <p:nvSpPr>
          <p:cNvPr id="130052" name="Slide Number Placeholder 3"/>
          <p:cNvSpPr>
            <a:spLocks noGrp="1"/>
          </p:cNvSpPr>
          <p:nvPr>
            <p:ph type="sldNum" sz="quarter" idx="5"/>
          </p:nvPr>
        </p:nvSpPr>
        <p:spPr>
          <a:noFill/>
        </p:spPr>
        <p:txBody>
          <a:bodyPr/>
          <a:lstStyle>
            <a:lvl1pPr eaLnBrk="0" hangingPunct="0">
              <a:defRPr sz="2400">
                <a:solidFill>
                  <a:schemeClr val="tx1"/>
                </a:solidFill>
                <a:latin typeface="Tahoma" pitchFamily="34" charset="0"/>
              </a:defRPr>
            </a:lvl1pPr>
            <a:lvl2pPr marL="742254" indent="-285484" eaLnBrk="0" hangingPunct="0">
              <a:defRPr sz="2400">
                <a:solidFill>
                  <a:schemeClr val="tx1"/>
                </a:solidFill>
                <a:latin typeface="Tahoma" pitchFamily="34" charset="0"/>
              </a:defRPr>
            </a:lvl2pPr>
            <a:lvl3pPr marL="1141933" indent="-228387" eaLnBrk="0" hangingPunct="0">
              <a:defRPr sz="2400">
                <a:solidFill>
                  <a:schemeClr val="tx1"/>
                </a:solidFill>
                <a:latin typeface="Tahoma" pitchFamily="34" charset="0"/>
              </a:defRPr>
            </a:lvl3pPr>
            <a:lvl4pPr marL="1598704" indent="-228387" eaLnBrk="0" hangingPunct="0">
              <a:defRPr sz="2400">
                <a:solidFill>
                  <a:schemeClr val="tx1"/>
                </a:solidFill>
                <a:latin typeface="Tahoma" pitchFamily="34" charset="0"/>
              </a:defRPr>
            </a:lvl4pPr>
            <a:lvl5pPr marL="2055474" indent="-228387" eaLnBrk="0" hangingPunct="0">
              <a:defRPr sz="2400">
                <a:solidFill>
                  <a:schemeClr val="tx1"/>
                </a:solidFill>
                <a:latin typeface="Tahoma" pitchFamily="34" charset="0"/>
              </a:defRPr>
            </a:lvl5pPr>
            <a:lvl6pPr marL="2512248" indent="-228387" algn="ctr" eaLnBrk="0" fontAlgn="base" hangingPunct="0">
              <a:spcBef>
                <a:spcPct val="0"/>
              </a:spcBef>
              <a:spcAft>
                <a:spcPct val="0"/>
              </a:spcAft>
              <a:defRPr sz="2400">
                <a:solidFill>
                  <a:schemeClr val="tx1"/>
                </a:solidFill>
                <a:latin typeface="Tahoma" pitchFamily="34" charset="0"/>
              </a:defRPr>
            </a:lvl6pPr>
            <a:lvl7pPr marL="2969023" indent="-228387" algn="ctr" eaLnBrk="0" fontAlgn="base" hangingPunct="0">
              <a:spcBef>
                <a:spcPct val="0"/>
              </a:spcBef>
              <a:spcAft>
                <a:spcPct val="0"/>
              </a:spcAft>
              <a:defRPr sz="2400">
                <a:solidFill>
                  <a:schemeClr val="tx1"/>
                </a:solidFill>
                <a:latin typeface="Tahoma" pitchFamily="34" charset="0"/>
              </a:defRPr>
            </a:lvl7pPr>
            <a:lvl8pPr marL="3425797" indent="-228387" algn="ctr" eaLnBrk="0" fontAlgn="base" hangingPunct="0">
              <a:spcBef>
                <a:spcPct val="0"/>
              </a:spcBef>
              <a:spcAft>
                <a:spcPct val="0"/>
              </a:spcAft>
              <a:defRPr sz="2400">
                <a:solidFill>
                  <a:schemeClr val="tx1"/>
                </a:solidFill>
                <a:latin typeface="Tahoma" pitchFamily="34" charset="0"/>
              </a:defRPr>
            </a:lvl8pPr>
            <a:lvl9pPr marL="3882569" indent="-228387" algn="ctr" eaLnBrk="0" fontAlgn="base" hangingPunct="0">
              <a:spcBef>
                <a:spcPct val="0"/>
              </a:spcBef>
              <a:spcAft>
                <a:spcPct val="0"/>
              </a:spcAft>
              <a:defRPr sz="2400">
                <a:solidFill>
                  <a:schemeClr val="tx1"/>
                </a:solidFill>
                <a:latin typeface="Tahoma" pitchFamily="34" charset="0"/>
              </a:defRPr>
            </a:lvl9pPr>
          </a:lstStyle>
          <a:p>
            <a:pPr eaLnBrk="1" hangingPunct="1"/>
            <a:fld id="{1597536C-7255-49A1-9AB1-25AB8B371D0C}" type="slidenum">
              <a:rPr lang="en-US" sz="1200"/>
              <a:pPr eaLnBrk="1" hangingPunct="1"/>
              <a:t>32</a:t>
            </a:fld>
            <a:endParaRPr lang="en-US" sz="120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77500" lnSpcReduction="20000"/>
          </a:bodyPr>
          <a:lstStyle/>
          <a:p>
            <a:pPr>
              <a:lnSpc>
                <a:spcPct val="100000"/>
              </a:lnSpc>
            </a:pPr>
            <a:r>
              <a:rPr lang="en-US" b="1" dirty="0"/>
              <a:t>Trainer’s notes/Suggested language:</a:t>
            </a:r>
          </a:p>
          <a:p>
            <a:pPr lvl="0"/>
            <a:r>
              <a:rPr lang="en-US" dirty="0"/>
              <a:t>Yes, this is yet another quick review of some general communication skills but communication is such a key prevention tool. I’m sure everyone here is in a position of having to communicate a lot with people from varying backgrounds. There are some tips to communicating specifically about very charged issues.  Often it is easy for folks to confuse talking about behaviors with talking about people.  We want to help you feel more successful to talk about behaviors that concerns you.</a:t>
            </a:r>
          </a:p>
          <a:p>
            <a:pPr lvl="0"/>
            <a:endParaRPr lang="en-US" dirty="0"/>
          </a:p>
          <a:p>
            <a:pPr lvl="0"/>
            <a:r>
              <a:rPr lang="en-US" b="1" dirty="0"/>
              <a:t>Language and Tone</a:t>
            </a:r>
          </a:p>
          <a:p>
            <a:pPr marL="633417" lvl="1" indent="-171357">
              <a:buFont typeface="Arial" panose="020B0604020202020204" pitchFamily="34" charset="0"/>
              <a:buChar char="•"/>
            </a:pPr>
            <a:r>
              <a:rPr lang="en-US" dirty="0"/>
              <a:t>Understanding how important language and tone are is crucial. </a:t>
            </a:r>
          </a:p>
          <a:p>
            <a:pPr marL="633417" lvl="1" indent="-171357">
              <a:buFont typeface="Arial" panose="020B0604020202020204" pitchFamily="34" charset="0"/>
              <a:buChar char="•"/>
            </a:pPr>
            <a:r>
              <a:rPr lang="en-US" dirty="0"/>
              <a:t>Use of body language</a:t>
            </a:r>
          </a:p>
          <a:p>
            <a:pPr lvl="0"/>
            <a:endParaRPr lang="en-US" dirty="0"/>
          </a:p>
          <a:p>
            <a:pPr lvl="0"/>
            <a:r>
              <a:rPr lang="en-US" b="1" dirty="0"/>
              <a:t>Avoid labels  </a:t>
            </a:r>
            <a:r>
              <a:rPr lang="en-US" dirty="0"/>
              <a:t>- separate person from the behavior</a:t>
            </a:r>
          </a:p>
          <a:p>
            <a:pPr lvl="0"/>
            <a:r>
              <a:rPr lang="en-US" dirty="0"/>
              <a:t>Avoid the use of derogatory labels. Words like: monster, pervert, demon do not serve the purpose of education and prevention. It doesn’t describe the behavior that is concerning and puts up barriers for individuals who may otherwise be willing to intervene with adults at risk to abuse.  When professionals use labels, it gives permission to others to use these labels.  When negative terms are used to describe any individual, it is frequent that the labeled individual begins to view themselves as the “monster” described in the label, and hence may commit “monstrous” actions.</a:t>
            </a:r>
          </a:p>
          <a:p>
            <a:pPr lvl="0"/>
            <a:endParaRPr lang="en-US" dirty="0"/>
          </a:p>
          <a:p>
            <a:pPr lvl="0"/>
            <a:r>
              <a:rPr lang="en-US" dirty="0"/>
              <a:t>All situations need to be regarded as unique. Stereotypes support people to avoid working with others who are different, whether it is cultural, gender, mentally, educationally, etc. Avoiding stereotypes is another way to help callers be more specific in their concerns and helps build better safety plans by addressing the specifics of each caller’s unique situation.</a:t>
            </a:r>
          </a:p>
          <a:p>
            <a:pPr defTabSz="913900">
              <a:defRPr/>
            </a:pPr>
            <a:endParaRPr lang="en-US" dirty="0"/>
          </a:p>
          <a:p>
            <a:pPr defTabSz="913900">
              <a:defRPr/>
            </a:pPr>
            <a:r>
              <a:rPr lang="en-US" b="1" dirty="0"/>
              <a:t>Listen without agenda or bias</a:t>
            </a:r>
            <a:r>
              <a:rPr lang="en-US" dirty="0"/>
              <a:t>. As adults, we’re very quick to:</a:t>
            </a:r>
          </a:p>
          <a:p>
            <a:pPr marL="620775" lvl="1" indent="-167941">
              <a:buFont typeface="Arial" panose="020B0604020202020204" pitchFamily="34" charset="0"/>
              <a:buChar char="•"/>
            </a:pPr>
            <a:r>
              <a:rPr lang="en-US" dirty="0"/>
              <a:t>Jump to resources</a:t>
            </a:r>
          </a:p>
          <a:p>
            <a:pPr marL="620775" lvl="1" indent="-167941">
              <a:buFont typeface="Arial" panose="020B0604020202020204" pitchFamily="34" charset="0"/>
              <a:buChar char="•"/>
            </a:pPr>
            <a:r>
              <a:rPr lang="en-US" dirty="0"/>
              <a:t>Jump to rescue (advocacy)</a:t>
            </a:r>
          </a:p>
          <a:p>
            <a:pPr marL="620775" lvl="1" indent="-167941">
              <a:buFont typeface="Arial" panose="020B0604020202020204" pitchFamily="34" charset="0"/>
              <a:buChar char="•"/>
            </a:pPr>
            <a:r>
              <a:rPr lang="en-US" dirty="0"/>
              <a:t>judge and criticize </a:t>
            </a:r>
          </a:p>
          <a:p>
            <a:pPr lvl="0"/>
            <a:endParaRPr lang="en-US" dirty="0"/>
          </a:p>
          <a:p>
            <a:pPr lvl="0"/>
            <a:r>
              <a:rPr lang="en-US" dirty="0"/>
              <a:t>Our personal triggers can also get in the way. Perhaps our own experience with sexual abuse. Our own family values. Our own prejudices.</a:t>
            </a:r>
          </a:p>
        </p:txBody>
      </p:sp>
      <p:sp>
        <p:nvSpPr>
          <p:cNvPr id="4" name="Slide Number Placeholder 3"/>
          <p:cNvSpPr>
            <a:spLocks noGrp="1"/>
          </p:cNvSpPr>
          <p:nvPr>
            <p:ph type="sldNum" sz="quarter" idx="10"/>
          </p:nvPr>
        </p:nvSpPr>
        <p:spPr/>
        <p:txBody>
          <a:bodyPr/>
          <a:lstStyle/>
          <a:p>
            <a:pPr>
              <a:defRPr/>
            </a:pPr>
            <a:fld id="{C97A2340-D6FD-4D94-8E64-33CDB3722F0E}" type="slidenum">
              <a:rPr lang="en-US" smtClean="0"/>
              <a:pPr>
                <a:defRPr/>
              </a:pPr>
              <a:t>33</a:t>
            </a:fld>
            <a:endParaRPr lang="en-US"/>
          </a:p>
        </p:txBody>
      </p:sp>
      <p:sp>
        <p:nvSpPr>
          <p:cNvPr id="5" name="Date Placeholder 4"/>
          <p:cNvSpPr>
            <a:spLocks noGrp="1"/>
          </p:cNvSpPr>
          <p:nvPr>
            <p:ph type="dt" idx="11"/>
          </p:nvPr>
        </p:nvSpPr>
        <p:spPr/>
        <p:txBody>
          <a:bodyPr/>
          <a:lstStyle/>
          <a:p>
            <a:pPr>
              <a:defRPr/>
            </a:pPr>
            <a:endParaRPr lang="en-US"/>
          </a:p>
        </p:txBody>
      </p:sp>
    </p:spTree>
    <p:extLst>
      <p:ext uri="{BB962C8B-B14F-4D97-AF65-F5344CB8AC3E}">
        <p14:creationId xmlns:p14="http://schemas.microsoft.com/office/powerpoint/2010/main" val="35768663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92500" lnSpcReduction="10000"/>
          </a:bodyPr>
          <a:lstStyle/>
          <a:p>
            <a:r>
              <a:rPr lang="en-US" b="1" dirty="0" smtClean="0"/>
              <a:t>Trainer’s notes/Suggested language:</a:t>
            </a:r>
          </a:p>
          <a:p>
            <a:pPr marL="162175" indent="-162175">
              <a:buFont typeface="Wingdings" panose="05000000000000000000" pitchFamily="2" charset="2"/>
              <a:buChar char="Ø"/>
            </a:pPr>
            <a:r>
              <a:rPr lang="en-US" b="1" dirty="0" smtClean="0"/>
              <a:t>Activity</a:t>
            </a:r>
            <a:r>
              <a:rPr lang="en-US" b="0" dirty="0" smtClean="0"/>
              <a:t>:  </a:t>
            </a:r>
            <a:r>
              <a:rPr lang="en-US" b="0" dirty="0"/>
              <a:t>Practice in low- risk situations</a:t>
            </a:r>
          </a:p>
          <a:p>
            <a:pPr marL="594640" lvl="1" indent="-162175">
              <a:buFont typeface="Arial" panose="020B0604020202020204" pitchFamily="34" charset="0"/>
              <a:buChar char="•"/>
            </a:pPr>
            <a:r>
              <a:rPr lang="en-US" b="1" dirty="0" smtClean="0"/>
              <a:t>Instructions</a:t>
            </a:r>
            <a:r>
              <a:rPr lang="en-US" dirty="0" smtClean="0"/>
              <a:t>: Have </a:t>
            </a:r>
            <a:r>
              <a:rPr lang="en-US" dirty="0"/>
              <a:t>participants pair up</a:t>
            </a:r>
          </a:p>
          <a:p>
            <a:pPr marL="594640" lvl="1" indent="-162175">
              <a:buFont typeface="Arial" panose="020B0604020202020204" pitchFamily="34" charset="0"/>
              <a:buChar char="•"/>
            </a:pPr>
            <a:r>
              <a:rPr lang="en-US" dirty="0"/>
              <a:t>Inform them that they are going to get an opportunity to practice speaking up in low-risk situations. Assertiveness in ordinary, everyday situations.</a:t>
            </a:r>
          </a:p>
          <a:p>
            <a:pPr marL="594640" lvl="1" indent="-162175">
              <a:buFont typeface="Arial" panose="020B0604020202020204" pitchFamily="34" charset="0"/>
              <a:buChar char="•"/>
            </a:pPr>
            <a:r>
              <a:rPr lang="en-US" dirty="0" smtClean="0"/>
              <a:t>Explain </a:t>
            </a:r>
            <a:r>
              <a:rPr lang="en-US" dirty="0"/>
              <a:t>that they may not all think that this is low-risk, as different speaking situations raise different fears and anxieties.  However, these situations are not as related to safety as child sexual abuse prevention.  Rather, these may be “ordinary situations” that sometimes trouble us.  Trainer can share personal fear (fear of returning food in restaurant, fear of waking someone up, etc.)</a:t>
            </a:r>
            <a:r>
              <a:rPr lang="en-US" sz="1400" dirty="0"/>
              <a:t> </a:t>
            </a:r>
            <a:r>
              <a:rPr lang="en-US" dirty="0"/>
              <a:t>You may be comfortable with these types of conversations. Your clients may need support in practicing at this level before moving on to the bigger challenge re conversation re sex, personal boundaries.  Begin to normalize this type of </a:t>
            </a:r>
            <a:r>
              <a:rPr lang="en-US" dirty="0" smtClean="0"/>
              <a:t>conversation.</a:t>
            </a:r>
          </a:p>
          <a:p>
            <a:pPr marL="594640" lvl="1" indent="-162175">
              <a:buFont typeface="Arial" panose="020B0604020202020204" pitchFamily="34" charset="0"/>
              <a:buChar char="•"/>
            </a:pPr>
            <a:r>
              <a:rPr lang="en-US" dirty="0" smtClean="0"/>
              <a:t>Each </a:t>
            </a:r>
            <a:r>
              <a:rPr lang="en-US" dirty="0"/>
              <a:t>person in the pair should practice at least two non-risk </a:t>
            </a:r>
            <a:r>
              <a:rPr lang="en-US" dirty="0" smtClean="0"/>
              <a:t>situations.</a:t>
            </a:r>
          </a:p>
          <a:p>
            <a:pPr marL="594640" lvl="1" indent="-162175">
              <a:buFont typeface="Arial" panose="020B0604020202020204" pitchFamily="34" charset="0"/>
              <a:buChar char="•"/>
            </a:pPr>
            <a:r>
              <a:rPr lang="en-US" dirty="0" smtClean="0"/>
              <a:t>There </a:t>
            </a:r>
            <a:r>
              <a:rPr lang="en-US" dirty="0"/>
              <a:t>are examples on the slide but you are welcome to practice any real life examples as well.</a:t>
            </a:r>
          </a:p>
          <a:p>
            <a:pPr marL="216233" indent="-216233">
              <a:buFont typeface="Wingdings" panose="05000000000000000000" pitchFamily="2" charset="2"/>
              <a:buChar char="Ø"/>
            </a:pPr>
            <a:r>
              <a:rPr lang="en-US" b="1" dirty="0" smtClean="0"/>
              <a:t>Debrief</a:t>
            </a:r>
            <a:r>
              <a:rPr lang="en-US" b="0" dirty="0" smtClean="0"/>
              <a:t>: </a:t>
            </a:r>
            <a:r>
              <a:rPr lang="en-US" dirty="0" smtClean="0"/>
              <a:t>Ask </a:t>
            </a:r>
            <a:r>
              <a:rPr lang="en-US" dirty="0"/>
              <a:t>for comments, experience thoughts and/or revelations</a:t>
            </a:r>
            <a:r>
              <a:rPr lang="en-US" dirty="0" smtClean="0"/>
              <a:t>?</a:t>
            </a:r>
            <a:endParaRPr lang="en-US" dirty="0"/>
          </a:p>
          <a:p>
            <a:pPr marL="594640" lvl="1" indent="-162175">
              <a:buFont typeface="Arial" panose="020B0604020202020204" pitchFamily="34" charset="0"/>
              <a:buChar char="•"/>
            </a:pPr>
            <a:r>
              <a:rPr lang="en-US" i="1" dirty="0"/>
              <a:t>Note</a:t>
            </a:r>
            <a:r>
              <a:rPr lang="en-US" dirty="0"/>
              <a:t> assertive skills transfer from low-risk to more </a:t>
            </a:r>
            <a:r>
              <a:rPr lang="en-US" dirty="0" smtClean="0"/>
              <a:t>scary/loaded</a:t>
            </a:r>
          </a:p>
        </p:txBody>
      </p:sp>
      <p:sp>
        <p:nvSpPr>
          <p:cNvPr id="4" name="Slide Number Placeholder 3"/>
          <p:cNvSpPr>
            <a:spLocks noGrp="1"/>
          </p:cNvSpPr>
          <p:nvPr>
            <p:ph type="sldNum" sz="quarter" idx="10"/>
          </p:nvPr>
        </p:nvSpPr>
        <p:spPr/>
        <p:txBody>
          <a:bodyPr/>
          <a:lstStyle/>
          <a:p>
            <a:pPr>
              <a:defRPr/>
            </a:pPr>
            <a:fld id="{C97A2340-D6FD-4D94-8E64-33CDB3722F0E}" type="slidenum">
              <a:rPr lang="en-US" smtClean="0"/>
              <a:pPr>
                <a:defRPr/>
              </a:pPr>
              <a:t>34</a:t>
            </a:fld>
            <a:endParaRPr lang="en-US"/>
          </a:p>
        </p:txBody>
      </p:sp>
    </p:spTree>
    <p:extLst>
      <p:ext uri="{BB962C8B-B14F-4D97-AF65-F5344CB8AC3E}">
        <p14:creationId xmlns:p14="http://schemas.microsoft.com/office/powerpoint/2010/main" val="23107006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lnSpcReduction="10000"/>
          </a:bodyPr>
          <a:lstStyle/>
          <a:p>
            <a:r>
              <a:rPr lang="en-US" b="1" dirty="0" smtClean="0"/>
              <a:t>Trainer’s notes/Suggested language:</a:t>
            </a:r>
            <a:endParaRPr lang="en-US" dirty="0" smtClean="0"/>
          </a:p>
          <a:p>
            <a:pPr marL="162175" indent="-162175">
              <a:buFont typeface="Wingdings" panose="05000000000000000000" pitchFamily="2" charset="2"/>
              <a:buChar char="Ø"/>
            </a:pPr>
            <a:r>
              <a:rPr lang="en-US" b="1" dirty="0" smtClean="0"/>
              <a:t>Handout: </a:t>
            </a:r>
            <a:r>
              <a:rPr lang="en-US" sz="1100" dirty="0" smtClean="0"/>
              <a:t>Talking About Concerns</a:t>
            </a:r>
          </a:p>
          <a:p>
            <a:pPr marL="162175" indent="-162175">
              <a:buFont typeface="Wingdings" panose="05000000000000000000" pitchFamily="2" charset="2"/>
              <a:buChar char="Ø"/>
            </a:pPr>
            <a:r>
              <a:rPr lang="en-US" b="1" dirty="0" smtClean="0"/>
              <a:t>Review</a:t>
            </a:r>
            <a:r>
              <a:rPr lang="en-US" baseline="0" dirty="0" smtClean="0"/>
              <a:t> steps with audience</a:t>
            </a:r>
          </a:p>
          <a:p>
            <a:r>
              <a:rPr lang="en-US" baseline="0" dirty="0" smtClean="0"/>
              <a:t>From Let’s Talk guidebook: (note recommend as homework, examples and language – closer to home situations, personal relationship with adult) but still helpful</a:t>
            </a:r>
          </a:p>
          <a:p>
            <a:r>
              <a:rPr lang="en-US" baseline="0" dirty="0" smtClean="0"/>
              <a:t>Do’s:</a:t>
            </a:r>
          </a:p>
          <a:p>
            <a:pPr marL="603856" lvl="1" indent="-171390">
              <a:buFont typeface="Arial" panose="020B0604020202020204" pitchFamily="34" charset="0"/>
              <a:buChar char="•"/>
            </a:pPr>
            <a:r>
              <a:rPr lang="en-US" baseline="0" dirty="0" smtClean="0"/>
              <a:t>Separate person from behavior</a:t>
            </a:r>
          </a:p>
          <a:p>
            <a:pPr marL="603856" lvl="1" indent="-171390">
              <a:buFont typeface="Arial" panose="020B0604020202020204" pitchFamily="34" charset="0"/>
              <a:buChar char="•"/>
            </a:pPr>
            <a:r>
              <a:rPr lang="en-US" baseline="0" dirty="0" smtClean="0"/>
              <a:t>Ask direct and simple question</a:t>
            </a:r>
          </a:p>
          <a:p>
            <a:pPr marL="603856" lvl="1" indent="-171390">
              <a:buFont typeface="Arial" panose="020B0604020202020204" pitchFamily="34" charset="0"/>
              <a:buChar char="•"/>
            </a:pPr>
            <a:r>
              <a:rPr lang="en-US" baseline="0" dirty="0" smtClean="0"/>
              <a:t>Name the specific behaviors and state your reaction – I don’t feel comfortable with that</a:t>
            </a:r>
          </a:p>
          <a:p>
            <a:pPr marL="603856" lvl="1" indent="-171390">
              <a:buFont typeface="Arial" panose="020B0604020202020204" pitchFamily="34" charset="0"/>
              <a:buChar char="•"/>
            </a:pPr>
            <a:r>
              <a:rPr lang="en-US" baseline="0" dirty="0" smtClean="0"/>
              <a:t>Do follow-up with more questions when answers you  hear are not clear or complete</a:t>
            </a:r>
          </a:p>
          <a:p>
            <a:r>
              <a:rPr lang="en-US" baseline="0" dirty="0" smtClean="0"/>
              <a:t>Don’ts:</a:t>
            </a:r>
          </a:p>
          <a:p>
            <a:pPr marL="603856" lvl="1" indent="-171390">
              <a:buFont typeface="Arial" panose="020B0604020202020204" pitchFamily="34" charset="0"/>
              <a:buChar char="•"/>
            </a:pPr>
            <a:r>
              <a:rPr lang="en-US" baseline="0" dirty="0" smtClean="0"/>
              <a:t>Don’t jump to conclusions</a:t>
            </a:r>
          </a:p>
          <a:p>
            <a:pPr marL="603856" lvl="1" indent="-171390">
              <a:buFont typeface="Arial" panose="020B0604020202020204" pitchFamily="34" charset="0"/>
              <a:buChar char="•"/>
            </a:pPr>
            <a:r>
              <a:rPr lang="en-US" baseline="0" dirty="0" smtClean="0"/>
              <a:t>Don’t generalize</a:t>
            </a:r>
          </a:p>
          <a:p>
            <a:pPr marL="603856" lvl="1" indent="-171390">
              <a:buFont typeface="Arial" panose="020B0604020202020204" pitchFamily="34" charset="0"/>
              <a:buChar char="•"/>
            </a:pPr>
            <a:r>
              <a:rPr lang="en-US" baseline="0" dirty="0" smtClean="0"/>
              <a:t>Don’t use general labels</a:t>
            </a:r>
          </a:p>
          <a:p>
            <a:pPr marL="603856" lvl="1" indent="-171390">
              <a:buFont typeface="Arial" panose="020B0604020202020204" pitchFamily="34" charset="0"/>
              <a:buChar char="•"/>
            </a:pPr>
            <a:r>
              <a:rPr lang="en-US" baseline="0" dirty="0" smtClean="0"/>
              <a:t>Don’t accept answers until they you the information you need</a:t>
            </a:r>
            <a:endParaRPr lang="en-US" dirty="0"/>
          </a:p>
        </p:txBody>
      </p:sp>
      <p:sp>
        <p:nvSpPr>
          <p:cNvPr id="4" name="Slide Number Placeholder 3"/>
          <p:cNvSpPr>
            <a:spLocks noGrp="1"/>
          </p:cNvSpPr>
          <p:nvPr>
            <p:ph type="sldNum" sz="quarter" idx="10"/>
          </p:nvPr>
        </p:nvSpPr>
        <p:spPr/>
        <p:txBody>
          <a:bodyPr/>
          <a:lstStyle/>
          <a:p>
            <a:pPr>
              <a:defRPr/>
            </a:pPr>
            <a:fld id="{C97A2340-D6FD-4D94-8E64-33CDB3722F0E}" type="slidenum">
              <a:rPr lang="en-US" smtClean="0">
                <a:solidFill>
                  <a:prstClr val="black"/>
                </a:solidFill>
              </a:rPr>
              <a:pPr>
                <a:defRPr/>
              </a:pPr>
              <a:t>35</a:t>
            </a:fld>
            <a:endParaRPr lang="en-US">
              <a:solidFill>
                <a:prstClr val="black"/>
              </a:solidFill>
            </a:endParaRPr>
          </a:p>
        </p:txBody>
      </p:sp>
    </p:spTree>
    <p:extLst>
      <p:ext uri="{BB962C8B-B14F-4D97-AF65-F5344CB8AC3E}">
        <p14:creationId xmlns:p14="http://schemas.microsoft.com/office/powerpoint/2010/main" val="10450685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895703">
              <a:defRPr/>
            </a:pPr>
            <a:r>
              <a:rPr lang="en-US" sz="900" b="1" dirty="0" smtClean="0"/>
              <a:t>Trainer’s notes/Suggested language:</a:t>
            </a:r>
          </a:p>
          <a:p>
            <a:pPr marL="167964" indent="-167964" defTabSz="895703">
              <a:buFont typeface="Wingdings" panose="05000000000000000000" pitchFamily="2" charset="2"/>
              <a:buChar char="Ø"/>
              <a:defRPr/>
            </a:pPr>
            <a:r>
              <a:rPr lang="en-US" sz="900" b="1" dirty="0" smtClean="0"/>
              <a:t>Review slide </a:t>
            </a:r>
          </a:p>
          <a:p>
            <a:pPr defTabSz="895703">
              <a:defRPr/>
            </a:pPr>
            <a:r>
              <a:rPr lang="en-US" sz="900" dirty="0" smtClean="0"/>
              <a:t>Notice that we’re not accusing anyone of trying to act inappropriate with Marcia, but we’re instead identifying a behavior that may either be on a safety plan, is out of the ordinary, against program rules, etc.  </a:t>
            </a:r>
            <a:endParaRPr lang="en-US" sz="900" dirty="0"/>
          </a:p>
        </p:txBody>
      </p:sp>
      <p:sp>
        <p:nvSpPr>
          <p:cNvPr id="4" name="Slide Number Placeholder 3"/>
          <p:cNvSpPr>
            <a:spLocks noGrp="1"/>
          </p:cNvSpPr>
          <p:nvPr>
            <p:ph type="sldNum" sz="quarter" idx="10"/>
          </p:nvPr>
        </p:nvSpPr>
        <p:spPr/>
        <p:txBody>
          <a:bodyPr/>
          <a:lstStyle/>
          <a:p>
            <a:pPr>
              <a:defRPr/>
            </a:pPr>
            <a:fld id="{C97A2340-D6FD-4D94-8E64-33CDB3722F0E}" type="slidenum">
              <a:rPr lang="en-US" smtClean="0"/>
              <a:pPr>
                <a:defRPr/>
              </a:pPr>
              <a:t>36</a:t>
            </a:fld>
            <a:endParaRPr lang="en-US"/>
          </a:p>
        </p:txBody>
      </p:sp>
      <p:sp>
        <p:nvSpPr>
          <p:cNvPr id="5" name="Date Placeholder 4"/>
          <p:cNvSpPr>
            <a:spLocks noGrp="1"/>
          </p:cNvSpPr>
          <p:nvPr>
            <p:ph type="dt" idx="11"/>
          </p:nvPr>
        </p:nvSpPr>
        <p:spPr/>
        <p:txBody>
          <a:bodyPr/>
          <a:lstStyle/>
          <a:p>
            <a:pPr>
              <a:defRPr/>
            </a:pPr>
            <a:endParaRPr lang="en-US"/>
          </a:p>
        </p:txBody>
      </p:sp>
    </p:spTree>
    <p:extLst>
      <p:ext uri="{BB962C8B-B14F-4D97-AF65-F5344CB8AC3E}">
        <p14:creationId xmlns:p14="http://schemas.microsoft.com/office/powerpoint/2010/main" val="1500374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lnSpc>
                <a:spcPct val="100000"/>
              </a:lnSpc>
            </a:pPr>
            <a:r>
              <a:rPr lang="en-US" sz="1000" b="1" dirty="0" smtClean="0"/>
              <a:t>Trainer’s notes/Suggested language:</a:t>
            </a:r>
          </a:p>
          <a:p>
            <a:pPr>
              <a:lnSpc>
                <a:spcPct val="100000"/>
              </a:lnSpc>
            </a:pPr>
            <a:r>
              <a:rPr lang="en-US" sz="1000" dirty="0" smtClean="0"/>
              <a:t>We’re going to take some time to do some role plays – these are our steps</a:t>
            </a:r>
          </a:p>
          <a:p>
            <a:pPr>
              <a:lnSpc>
                <a:spcPct val="100000"/>
              </a:lnSpc>
            </a:pPr>
            <a:endParaRPr lang="en-US" sz="1000" dirty="0" smtClean="0"/>
          </a:p>
          <a:p>
            <a:pPr>
              <a:lnSpc>
                <a:spcPct val="100000"/>
              </a:lnSpc>
            </a:pPr>
            <a:r>
              <a:rPr lang="en-US" sz="1000" dirty="0" smtClean="0"/>
              <a:t>We want</a:t>
            </a:r>
            <a:r>
              <a:rPr lang="en-US" sz="1000" baseline="0" dirty="0" smtClean="0"/>
              <a:t> to share with you a role play done by Stop It Now! They want you to know that they are not professional actors, and are hoping to redo these in the future but for now, this is an example of having one of these types of conversations with someone whose behaviors concern you. </a:t>
            </a:r>
          </a:p>
          <a:p>
            <a:pPr>
              <a:lnSpc>
                <a:spcPct val="100000"/>
              </a:lnSpc>
            </a:pPr>
            <a:endParaRPr lang="en-US" sz="1000" baseline="0" dirty="0" smtClean="0"/>
          </a:p>
          <a:p>
            <a:pPr marL="171450" indent="-171450">
              <a:lnSpc>
                <a:spcPct val="100000"/>
              </a:lnSpc>
              <a:buFont typeface="Wingdings" panose="05000000000000000000" pitchFamily="2" charset="2"/>
              <a:buChar char="Ø"/>
            </a:pPr>
            <a:r>
              <a:rPr lang="en-US" sz="1000" b="1" baseline="0" dirty="0" smtClean="0"/>
              <a:t>Link:</a:t>
            </a:r>
            <a:r>
              <a:rPr lang="en-US" sz="1000" baseline="0" dirty="0" smtClean="0"/>
              <a:t> </a:t>
            </a:r>
            <a:r>
              <a:rPr lang="en-US" sz="900" u="sng" kern="1200" dirty="0" smtClean="0">
                <a:solidFill>
                  <a:schemeClr val="tx1"/>
                </a:solidFill>
                <a:effectLst/>
                <a:latin typeface="+mn-lt"/>
                <a:ea typeface="+mn-ea"/>
                <a:cs typeface="+mn-cs"/>
                <a:hlinkClick r:id="rId3"/>
              </a:rPr>
              <a:t>https://youtu.be/ZBeGsN1ZK4g</a:t>
            </a:r>
            <a:endParaRPr lang="en-US" sz="1000" baseline="0" dirty="0" smtClean="0"/>
          </a:p>
          <a:p>
            <a:pPr>
              <a:lnSpc>
                <a:spcPct val="100000"/>
              </a:lnSpc>
            </a:pPr>
            <a:endParaRPr lang="en-US" sz="1000" baseline="0" dirty="0" smtClean="0"/>
          </a:p>
          <a:p>
            <a:pPr marL="228600" indent="-228600">
              <a:lnSpc>
                <a:spcPct val="100000"/>
              </a:lnSpc>
              <a:buFont typeface="Wingdings" panose="05000000000000000000" pitchFamily="2" charset="2"/>
              <a:buChar char="Ø"/>
            </a:pPr>
            <a:r>
              <a:rPr lang="en-US" sz="1000" b="1" baseline="0" dirty="0" smtClean="0"/>
              <a:t>Ask: </a:t>
            </a:r>
            <a:r>
              <a:rPr lang="en-US" sz="1000" b="0" baseline="0" dirty="0" smtClean="0"/>
              <a:t>Any thoughts, questions, etc. before we move on to practicing this on our own.</a:t>
            </a:r>
            <a:endParaRPr lang="en-US" sz="1000" b="0" dirty="0" smtClean="0"/>
          </a:p>
          <a:p>
            <a:pPr lvl="1" eaLnBrk="1" hangingPunct="1"/>
            <a:endParaRPr lang="en-US" sz="1000" dirty="0"/>
          </a:p>
          <a:p>
            <a:r>
              <a:rPr lang="en-US" dirty="0"/>
              <a:t> </a:t>
            </a:r>
          </a:p>
        </p:txBody>
      </p:sp>
      <p:sp>
        <p:nvSpPr>
          <p:cNvPr id="4" name="Slide Number Placeholder 3"/>
          <p:cNvSpPr>
            <a:spLocks noGrp="1"/>
          </p:cNvSpPr>
          <p:nvPr>
            <p:ph type="sldNum" sz="quarter" idx="10"/>
          </p:nvPr>
        </p:nvSpPr>
        <p:spPr/>
        <p:txBody>
          <a:bodyPr/>
          <a:lstStyle/>
          <a:p>
            <a:pPr>
              <a:defRPr/>
            </a:pPr>
            <a:fld id="{C97A2340-D6FD-4D94-8E64-33CDB3722F0E}" type="slidenum">
              <a:rPr lang="en-US" smtClean="0"/>
              <a:pPr>
                <a:defRPr/>
              </a:pPr>
              <a:t>37</a:t>
            </a:fld>
            <a:endParaRPr lang="en-US"/>
          </a:p>
        </p:txBody>
      </p:sp>
      <p:sp>
        <p:nvSpPr>
          <p:cNvPr id="5" name="Date Placeholder 4"/>
          <p:cNvSpPr>
            <a:spLocks noGrp="1"/>
          </p:cNvSpPr>
          <p:nvPr>
            <p:ph type="dt" idx="11"/>
          </p:nvPr>
        </p:nvSpPr>
        <p:spPr/>
        <p:txBody>
          <a:bodyPr/>
          <a:lstStyle/>
          <a:p>
            <a:pPr>
              <a:defRPr/>
            </a:pPr>
            <a:endParaRPr lang="en-US"/>
          </a:p>
        </p:txBody>
      </p:sp>
    </p:spTree>
    <p:extLst>
      <p:ext uri="{BB962C8B-B14F-4D97-AF65-F5344CB8AC3E}">
        <p14:creationId xmlns:p14="http://schemas.microsoft.com/office/powerpoint/2010/main" val="33196901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defTabSz="895809">
              <a:defRPr/>
            </a:pPr>
            <a:r>
              <a:rPr lang="en-US" sz="2000" b="1" dirty="0" smtClean="0"/>
              <a:t>Trainer’s notes/Suggested language:</a:t>
            </a:r>
            <a:endParaRPr lang="en-US" sz="2000" dirty="0" smtClean="0"/>
          </a:p>
          <a:p>
            <a:pPr marL="167964" indent="-167964">
              <a:buFont typeface="Wingdings" panose="05000000000000000000" pitchFamily="2" charset="2"/>
              <a:buChar char="Ø"/>
            </a:pPr>
            <a:r>
              <a:rPr lang="en-US" sz="2000" b="1" dirty="0" smtClean="0"/>
              <a:t>Activity</a:t>
            </a:r>
            <a:r>
              <a:rPr lang="en-US" sz="2000" dirty="0" smtClean="0"/>
              <a:t>: groups of 2 or 3</a:t>
            </a:r>
          </a:p>
          <a:p>
            <a:pPr marL="756815" lvl="1" indent="-324349">
              <a:buFont typeface="Arial" panose="020B0604020202020204" pitchFamily="34" charset="0"/>
              <a:buChar char="•"/>
            </a:pPr>
            <a:r>
              <a:rPr lang="en-US" sz="2000" b="1" dirty="0" smtClean="0"/>
              <a:t>Instructions</a:t>
            </a:r>
            <a:r>
              <a:rPr lang="en-US" sz="2000" dirty="0" smtClean="0"/>
              <a:t>: We’re going to practice having these difficult conversations now. These scenarios are chances to practice talking with another adult about his or her behaviors – not their intent, but their behaviors. Remember this isn’t a time for confrontation or accusation – but to let another adult know that their behaviors are increasing the risk for children. (</a:t>
            </a:r>
            <a:r>
              <a:rPr lang="en-US" sz="2000" i="1" dirty="0" smtClean="0"/>
              <a:t>Read each scenario out loud</a:t>
            </a:r>
            <a:r>
              <a:rPr lang="en-US" sz="2000" dirty="0" smtClean="0"/>
              <a:t>)</a:t>
            </a:r>
            <a:endParaRPr lang="en-US" sz="2000" b="1" dirty="0" smtClean="0"/>
          </a:p>
          <a:p>
            <a:pPr marL="756815" lvl="1" indent="-324349">
              <a:buFont typeface="Arial" panose="020B0604020202020204" pitchFamily="34" charset="0"/>
              <a:buChar char="•"/>
            </a:pPr>
            <a:r>
              <a:rPr lang="en-US" sz="2000" dirty="0" smtClean="0"/>
              <a:t>Ask pairs/groups to start with one scenario and each person should plan on being both in the role of bystander talking to an adult with warning signs and the adult with the warning signs. If pair/group finishes one and there is time, try another or even a real life situation.  </a:t>
            </a:r>
          </a:p>
          <a:p>
            <a:pPr marL="793722" lvl="1" indent="-324349">
              <a:buFont typeface="Arial" panose="020B0604020202020204" pitchFamily="34" charset="0"/>
              <a:buChar char="•"/>
            </a:pPr>
            <a:r>
              <a:rPr lang="en-US" sz="2000" dirty="0" smtClean="0"/>
              <a:t>If there are groups of three, incorporate the observer role, whose role is to give feedback after the role play is over.  Each person should be in the observer role as well. </a:t>
            </a:r>
          </a:p>
          <a:p>
            <a:pPr marL="36907"/>
            <a:r>
              <a:rPr lang="en-US" sz="2000" dirty="0" smtClean="0"/>
              <a:t>(</a:t>
            </a:r>
            <a:r>
              <a:rPr lang="en-US" sz="2000" u="sng" dirty="0" smtClean="0"/>
              <a:t>debrief</a:t>
            </a:r>
            <a:r>
              <a:rPr lang="en-US" sz="2000" dirty="0" smtClean="0"/>
              <a:t> is on next slide)</a:t>
            </a:r>
          </a:p>
        </p:txBody>
      </p:sp>
      <p:sp>
        <p:nvSpPr>
          <p:cNvPr id="4" name="Slide Number Placeholder 3"/>
          <p:cNvSpPr>
            <a:spLocks noGrp="1"/>
          </p:cNvSpPr>
          <p:nvPr>
            <p:ph type="sldNum" sz="quarter" idx="10"/>
          </p:nvPr>
        </p:nvSpPr>
        <p:spPr/>
        <p:txBody>
          <a:bodyPr/>
          <a:lstStyle/>
          <a:p>
            <a:pPr>
              <a:defRPr/>
            </a:pPr>
            <a:fld id="{C97A2340-D6FD-4D94-8E64-33CDB3722F0E}" type="slidenum">
              <a:rPr lang="en-US" smtClean="0"/>
              <a:pPr>
                <a:defRPr/>
              </a:pPr>
              <a:t>38</a:t>
            </a:fld>
            <a:endParaRPr lang="en-US"/>
          </a:p>
        </p:txBody>
      </p:sp>
      <p:sp>
        <p:nvSpPr>
          <p:cNvPr id="5" name="Date Placeholder 4"/>
          <p:cNvSpPr>
            <a:spLocks noGrp="1"/>
          </p:cNvSpPr>
          <p:nvPr>
            <p:ph type="dt" idx="11"/>
          </p:nvPr>
        </p:nvSpPr>
        <p:spPr/>
        <p:txBody>
          <a:bodyPr/>
          <a:lstStyle/>
          <a:p>
            <a:pPr>
              <a:defRPr/>
            </a:pPr>
            <a:endParaRPr lang="en-US"/>
          </a:p>
        </p:txBody>
      </p:sp>
    </p:spTree>
    <p:extLst>
      <p:ext uri="{BB962C8B-B14F-4D97-AF65-F5344CB8AC3E}">
        <p14:creationId xmlns:p14="http://schemas.microsoft.com/office/powerpoint/2010/main" val="14039347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defTabSz="895703">
              <a:defRPr/>
            </a:pPr>
            <a:r>
              <a:rPr lang="en-US" sz="1000" b="1" dirty="0"/>
              <a:t>Trainer’s notes/Suggested language:</a:t>
            </a:r>
          </a:p>
          <a:p>
            <a:pPr defTabSz="895703">
              <a:defRPr/>
            </a:pPr>
            <a:r>
              <a:rPr lang="en-US" sz="1000" dirty="0"/>
              <a:t>(Debrief from role plays. Go around to each group, and ask one or two of the debriefing questions. Discuss as necessary.)</a:t>
            </a:r>
          </a:p>
        </p:txBody>
      </p:sp>
      <p:sp>
        <p:nvSpPr>
          <p:cNvPr id="4" name="Slide Number Placeholder 3"/>
          <p:cNvSpPr>
            <a:spLocks noGrp="1"/>
          </p:cNvSpPr>
          <p:nvPr>
            <p:ph type="sldNum" sz="quarter" idx="10"/>
          </p:nvPr>
        </p:nvSpPr>
        <p:spPr/>
        <p:txBody>
          <a:bodyPr/>
          <a:lstStyle/>
          <a:p>
            <a:pPr>
              <a:defRPr/>
            </a:pPr>
            <a:fld id="{C97A2340-D6FD-4D94-8E64-33CDB3722F0E}" type="slidenum">
              <a:rPr lang="en-US" smtClean="0"/>
              <a:pPr>
                <a:defRPr/>
              </a:pPr>
              <a:t>39</a:t>
            </a:fld>
            <a:endParaRPr lang="en-US"/>
          </a:p>
        </p:txBody>
      </p:sp>
      <p:sp>
        <p:nvSpPr>
          <p:cNvPr id="5" name="Date Placeholder 4"/>
          <p:cNvSpPr>
            <a:spLocks noGrp="1"/>
          </p:cNvSpPr>
          <p:nvPr>
            <p:ph type="dt" idx="11"/>
          </p:nvPr>
        </p:nvSpPr>
        <p:spPr/>
        <p:txBody>
          <a:bodyPr/>
          <a:lstStyle/>
          <a:p>
            <a:pPr>
              <a:defRPr/>
            </a:pPr>
            <a:endParaRPr lang="en-US"/>
          </a:p>
        </p:txBody>
      </p:sp>
      <p:sp>
        <p:nvSpPr>
          <p:cNvPr id="6" name="Header Placeholder 5"/>
          <p:cNvSpPr>
            <a:spLocks noGrp="1"/>
          </p:cNvSpPr>
          <p:nvPr>
            <p:ph type="hdr" sz="quarter" idx="12"/>
          </p:nvPr>
        </p:nvSpPr>
        <p:spPr/>
        <p:txBody>
          <a:bodyPr/>
          <a:lstStyle/>
          <a:p>
            <a:pPr>
              <a:defRPr/>
            </a:pPr>
            <a:endParaRPr lang="en-US"/>
          </a:p>
        </p:txBody>
      </p:sp>
    </p:spTree>
    <p:extLst>
      <p:ext uri="{BB962C8B-B14F-4D97-AF65-F5344CB8AC3E}">
        <p14:creationId xmlns:p14="http://schemas.microsoft.com/office/powerpoint/2010/main" val="17106991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326" eaLnBrk="1" hangingPunct="1">
              <a:defRPr/>
            </a:pPr>
            <a:r>
              <a:rPr lang="en-US" sz="900" b="1" dirty="0" smtClean="0"/>
              <a:t>Trainer’s notes/Suggested language:</a:t>
            </a:r>
          </a:p>
          <a:p>
            <a:pPr defTabSz="904326" eaLnBrk="1" hangingPunct="1">
              <a:defRPr/>
            </a:pPr>
            <a:endParaRPr lang="en-US" sz="900" b="1" dirty="0" smtClean="0"/>
          </a:p>
          <a:p>
            <a:pPr marL="169581" indent="-169581" defTabSz="904326" eaLnBrk="1" hangingPunct="1">
              <a:buFont typeface="Wingdings" panose="05000000000000000000" pitchFamily="2" charset="2"/>
              <a:buChar char="Ø"/>
              <a:defRPr/>
            </a:pPr>
            <a:r>
              <a:rPr lang="en-US" sz="900" b="1" dirty="0" smtClean="0"/>
              <a:t>Wrap up. </a:t>
            </a:r>
          </a:p>
          <a:p>
            <a:pPr marL="169581" indent="-169581" defTabSz="904326" eaLnBrk="1" hangingPunct="1">
              <a:buFont typeface="Wingdings" panose="05000000000000000000" pitchFamily="2" charset="2"/>
              <a:buChar char="Ø"/>
              <a:defRPr/>
            </a:pPr>
            <a:r>
              <a:rPr lang="en-US" sz="900" b="1" dirty="0" smtClean="0"/>
              <a:t>Thank everyone. </a:t>
            </a:r>
          </a:p>
          <a:p>
            <a:pPr marL="169581" indent="-169581" defTabSz="904326" eaLnBrk="1" hangingPunct="1">
              <a:buFont typeface="Wingdings" panose="05000000000000000000" pitchFamily="2" charset="2"/>
              <a:buChar char="Ø"/>
              <a:defRPr/>
            </a:pPr>
            <a:r>
              <a:rPr lang="en-US" sz="900" b="1" dirty="0" smtClean="0"/>
              <a:t>Any final questions?</a:t>
            </a:r>
          </a:p>
          <a:p>
            <a:pPr marL="169581" indent="-169581" defTabSz="904326" eaLnBrk="1" hangingPunct="1">
              <a:buFont typeface="Wingdings" panose="05000000000000000000" pitchFamily="2" charset="2"/>
              <a:buChar char="Ø"/>
              <a:defRPr/>
            </a:pPr>
            <a:r>
              <a:rPr lang="en-US" altLang="en-US" sz="900" b="1" dirty="0" smtClean="0"/>
              <a:t>Hand out post-survey and remind participants about the resources on Stop It </a:t>
            </a:r>
            <a:r>
              <a:rPr lang="en-US" altLang="en-US" sz="900" b="1" dirty="0" err="1" smtClean="0"/>
              <a:t>Now!’s</a:t>
            </a:r>
            <a:r>
              <a:rPr lang="en-US" altLang="en-US" sz="900" b="1" dirty="0" smtClean="0"/>
              <a:t> website</a:t>
            </a:r>
            <a:endParaRPr lang="en-US" altLang="en-US" sz="900" dirty="0"/>
          </a:p>
        </p:txBody>
      </p:sp>
      <p:sp>
        <p:nvSpPr>
          <p:cNvPr id="4" name="Slide Number Placeholder 3"/>
          <p:cNvSpPr>
            <a:spLocks noGrp="1"/>
          </p:cNvSpPr>
          <p:nvPr>
            <p:ph type="sldNum" sz="quarter" idx="10"/>
          </p:nvPr>
        </p:nvSpPr>
        <p:spPr/>
        <p:txBody>
          <a:bodyPr/>
          <a:lstStyle/>
          <a:p>
            <a:fld id="{40750F93-73D2-9145-B5D5-291E2EEAD0FE}"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3437811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eaLnBrk="0" hangingPunct="0">
              <a:defRPr sz="2400">
                <a:solidFill>
                  <a:schemeClr val="tx1"/>
                </a:solidFill>
                <a:latin typeface="Tahoma" pitchFamily="34" charset="0"/>
              </a:defRPr>
            </a:lvl1pPr>
            <a:lvl2pPr marL="749232" indent="-288167" eaLnBrk="0" hangingPunct="0">
              <a:defRPr sz="2400">
                <a:solidFill>
                  <a:schemeClr val="tx1"/>
                </a:solidFill>
                <a:latin typeface="Tahoma" pitchFamily="34" charset="0"/>
              </a:defRPr>
            </a:lvl2pPr>
            <a:lvl3pPr marL="1152667" indent="-230533" eaLnBrk="0" hangingPunct="0">
              <a:defRPr sz="2400">
                <a:solidFill>
                  <a:schemeClr val="tx1"/>
                </a:solidFill>
                <a:latin typeface="Tahoma" pitchFamily="34" charset="0"/>
              </a:defRPr>
            </a:lvl3pPr>
            <a:lvl4pPr marL="1613734" indent="-230533" eaLnBrk="0" hangingPunct="0">
              <a:defRPr sz="2400">
                <a:solidFill>
                  <a:schemeClr val="tx1"/>
                </a:solidFill>
                <a:latin typeface="Tahoma" pitchFamily="34" charset="0"/>
              </a:defRPr>
            </a:lvl4pPr>
            <a:lvl5pPr marL="2074799" indent="-230533" eaLnBrk="0" hangingPunct="0">
              <a:defRPr sz="2400">
                <a:solidFill>
                  <a:schemeClr val="tx1"/>
                </a:solidFill>
                <a:latin typeface="Tahoma" pitchFamily="34" charset="0"/>
              </a:defRPr>
            </a:lvl5pPr>
            <a:lvl6pPr marL="2535867" indent="-230533" algn="ctr" eaLnBrk="0" fontAlgn="base" hangingPunct="0">
              <a:spcBef>
                <a:spcPct val="0"/>
              </a:spcBef>
              <a:spcAft>
                <a:spcPct val="0"/>
              </a:spcAft>
              <a:defRPr sz="2400">
                <a:solidFill>
                  <a:schemeClr val="tx1"/>
                </a:solidFill>
                <a:latin typeface="Tahoma" pitchFamily="34" charset="0"/>
              </a:defRPr>
            </a:lvl6pPr>
            <a:lvl7pPr marL="2996936" indent="-230533" algn="ctr" eaLnBrk="0" fontAlgn="base" hangingPunct="0">
              <a:spcBef>
                <a:spcPct val="0"/>
              </a:spcBef>
              <a:spcAft>
                <a:spcPct val="0"/>
              </a:spcAft>
              <a:defRPr sz="2400">
                <a:solidFill>
                  <a:schemeClr val="tx1"/>
                </a:solidFill>
                <a:latin typeface="Tahoma" pitchFamily="34" charset="0"/>
              </a:defRPr>
            </a:lvl7pPr>
            <a:lvl8pPr marL="3458003" indent="-230533" algn="ctr" eaLnBrk="0" fontAlgn="base" hangingPunct="0">
              <a:spcBef>
                <a:spcPct val="0"/>
              </a:spcBef>
              <a:spcAft>
                <a:spcPct val="0"/>
              </a:spcAft>
              <a:defRPr sz="2400">
                <a:solidFill>
                  <a:schemeClr val="tx1"/>
                </a:solidFill>
                <a:latin typeface="Tahoma" pitchFamily="34" charset="0"/>
              </a:defRPr>
            </a:lvl8pPr>
            <a:lvl9pPr marL="3919070" indent="-230533" algn="ctr" eaLnBrk="0" fontAlgn="base" hangingPunct="0">
              <a:spcBef>
                <a:spcPct val="0"/>
              </a:spcBef>
              <a:spcAft>
                <a:spcPct val="0"/>
              </a:spcAft>
              <a:defRPr sz="2400">
                <a:solidFill>
                  <a:schemeClr val="tx1"/>
                </a:solidFill>
                <a:latin typeface="Tahoma" pitchFamily="34" charset="0"/>
              </a:defRPr>
            </a:lvl9pPr>
          </a:lstStyle>
          <a:p>
            <a:pPr eaLnBrk="1" hangingPunct="1"/>
            <a:fld id="{EF87C507-BDA2-4BB8-8FAC-CB3D8D0000B0}" type="slidenum">
              <a:rPr lang="en-US" sz="1200">
                <a:solidFill>
                  <a:prstClr val="black"/>
                </a:solidFill>
              </a:rPr>
              <a:pPr eaLnBrk="1" hangingPunct="1"/>
              <a:t>4</a:t>
            </a:fld>
            <a:endParaRPr lang="en-US" sz="1200">
              <a:solidFill>
                <a:prstClr val="black"/>
              </a:solidFill>
            </a:endParaRPr>
          </a:p>
        </p:txBody>
      </p:sp>
      <p:sp>
        <p:nvSpPr>
          <p:cNvPr id="99331" name="Rectangle 2"/>
          <p:cNvSpPr>
            <a:spLocks noGrp="1" noRot="1" noChangeAspect="1" noChangeArrowheads="1" noTextEdit="1"/>
          </p:cNvSpPr>
          <p:nvPr>
            <p:ph type="sldImg"/>
          </p:nvPr>
        </p:nvSpPr>
        <p:spPr>
          <a:xfrm>
            <a:off x="382588" y="685800"/>
            <a:ext cx="6094412" cy="3429000"/>
          </a:xfrm>
          <a:ln/>
        </p:spPr>
      </p:sp>
      <p:sp>
        <p:nvSpPr>
          <p:cNvPr id="99332" name="Rectangle 3"/>
          <p:cNvSpPr>
            <a:spLocks noGrp="1" noChangeArrowheads="1"/>
          </p:cNvSpPr>
          <p:nvPr>
            <p:ph type="body" idx="1"/>
          </p:nvPr>
        </p:nvSpPr>
        <p:spPr>
          <a:noFill/>
        </p:spPr>
        <p:txBody>
          <a:bodyPr>
            <a:normAutofit fontScale="85000" lnSpcReduction="20000"/>
          </a:bodyPr>
          <a:lstStyle/>
          <a:p>
            <a:r>
              <a:rPr lang="en-US" sz="1000" b="1" dirty="0" smtClean="0"/>
              <a:t>Trainer’s notes/Suggested language:</a:t>
            </a:r>
          </a:p>
          <a:p>
            <a:pPr defTabSz="905669"/>
            <a:r>
              <a:rPr lang="en-US" sz="1000" dirty="0" smtClean="0"/>
              <a:t>In our previous workshop, we focused on the first four of these primarily, while building your own confidence through this education and support. </a:t>
            </a:r>
          </a:p>
          <a:p>
            <a:pPr lvl="0"/>
            <a:r>
              <a:rPr lang="en-US" sz="1000" dirty="0" smtClean="0"/>
              <a:t>These as the key concepts for prevention. We are focused on preventing harm before it happens…or even perhaps form continuing to happen. One thing we do know about sexual abuse is that it thrives in secrecy. When we don’t talk about it, when we ignore signs, when our fears get in the way – then children are more at risk to experience sexual abuse and harm. </a:t>
            </a:r>
          </a:p>
          <a:p>
            <a:pPr lvl="0"/>
            <a:endParaRPr lang="en-US" sz="1000" dirty="0" smtClean="0"/>
          </a:p>
          <a:p>
            <a:pPr eaLnBrk="1" hangingPunct="1"/>
            <a:r>
              <a:rPr lang="en-US" sz="1000" i="1" dirty="0" smtClean="0"/>
              <a:t>The following notes are from Circles of Safety: Understanding Healthy Sexuality Education as Sexual Abuse Prevention and can be used as needed reintroducing the Keys Steps of Prevention:</a:t>
            </a:r>
            <a:br>
              <a:rPr lang="en-US" sz="1000" i="1" dirty="0" smtClean="0"/>
            </a:br>
            <a:endParaRPr lang="en-US" sz="1000" i="1" dirty="0" smtClean="0"/>
          </a:p>
          <a:p>
            <a:pPr eaLnBrk="1" hangingPunct="1"/>
            <a:r>
              <a:rPr lang="en-US" sz="1000" dirty="0" smtClean="0"/>
              <a:t>These are what we believe are the key concepts for prevention:</a:t>
            </a:r>
          </a:p>
          <a:p>
            <a:pPr marL="167962" indent="-167962">
              <a:buFont typeface="Arial" panose="020B0604020202020204" pitchFamily="34" charset="0"/>
              <a:buChar char="•"/>
            </a:pPr>
            <a:r>
              <a:rPr lang="en-US" sz="1000" dirty="0" smtClean="0"/>
              <a:t>Remember that adults are responsible – we can help kids take their own steps to stay safe in many ways, but ultimately it is the adults who set the stage for safety.</a:t>
            </a:r>
          </a:p>
          <a:p>
            <a:pPr marL="167836" indent="-167942">
              <a:buFont typeface="Arial" panose="020B0604020202020204" pitchFamily="34" charset="0"/>
              <a:buChar char="•"/>
              <a:defRPr/>
            </a:pPr>
            <a:r>
              <a:rPr kumimoji="1" lang="en-US" sz="1000" dirty="0" smtClean="0">
                <a:ea typeface="Tahoma" pitchFamily="34" charset="0"/>
                <a:cs typeface="Tahoma" pitchFamily="34" charset="0"/>
              </a:rPr>
              <a:t>Learn about sex abuse – it’s important to know what you, we are talking about</a:t>
            </a:r>
          </a:p>
          <a:p>
            <a:pPr marL="167836" indent="-167942">
              <a:buFont typeface="Arial" panose="020B0604020202020204" pitchFamily="34" charset="0"/>
              <a:buChar char="•"/>
              <a:defRPr/>
            </a:pPr>
            <a:r>
              <a:rPr kumimoji="1" lang="en-US" sz="1000" dirty="0" smtClean="0">
                <a:ea typeface="Tahoma" pitchFamily="34" charset="0"/>
                <a:cs typeface="Tahoma" pitchFamily="34" charset="0"/>
              </a:rPr>
              <a:t>Plan for safety – this means planning before something has happened. Too often, sex abuse prevention conversation is after something has  happened.  We can have a safety plan in our homes, our programs and community that is calm, rational and actually just a lot of good common sense. It doesn’t have to keep people in a paranoid place – like, “don’t touch anyone, don’t hug anyone” – but rather just helps state what is expected around safe behavior. And it does include understanding what is healthy sexual development</a:t>
            </a:r>
          </a:p>
          <a:p>
            <a:pPr marL="167836" indent="-167942">
              <a:buFont typeface="Arial" panose="020B0604020202020204" pitchFamily="34" charset="0"/>
              <a:buChar char="•"/>
              <a:defRPr/>
            </a:pPr>
            <a:r>
              <a:rPr kumimoji="1" lang="en-US" sz="1000" dirty="0" smtClean="0">
                <a:ea typeface="Tahoma" pitchFamily="34" charset="0"/>
                <a:cs typeface="Tahoma" pitchFamily="34" charset="0"/>
              </a:rPr>
              <a:t>Promote healthy sexuality development  - and communication with youth. Be able to identify behaviors that age-appropriate, “normal” and that happen to be sexual in nature. Understand the importance of talking about healthy sexuality with other adults and with the youth themselves.</a:t>
            </a:r>
          </a:p>
          <a:p>
            <a:pPr marL="167836" indent="-167942">
              <a:buFont typeface="Arial" panose="020B0604020202020204" pitchFamily="34" charset="0"/>
              <a:buChar char="•"/>
              <a:defRPr/>
            </a:pPr>
            <a:r>
              <a:rPr kumimoji="1" lang="en-US" sz="1000" dirty="0" smtClean="0">
                <a:ea typeface="Tahoma" pitchFamily="34" charset="0"/>
                <a:cs typeface="Tahoma" pitchFamily="34" charset="0"/>
              </a:rPr>
              <a:t>Recognize concerning situations and behaviors –Respond to warning signs and children’s sexual behaviors – Knowing what to do can boost your confidence so that you can take action when a situation warrants. </a:t>
            </a:r>
          </a:p>
          <a:p>
            <a:pPr marL="167836" indent="-167942">
              <a:buFont typeface="Arial" panose="020B0604020202020204" pitchFamily="34" charset="0"/>
              <a:buChar char="•"/>
              <a:defRPr/>
            </a:pPr>
            <a:r>
              <a:rPr kumimoji="1" lang="en-US" sz="1000" dirty="0" smtClean="0">
                <a:ea typeface="Tahoma" pitchFamily="34" charset="0"/>
                <a:cs typeface="Tahoma" pitchFamily="34" charset="0"/>
              </a:rPr>
              <a:t>Develop confidence – feel comfortable, practiced enough, informed enough</a:t>
            </a:r>
          </a:p>
          <a:p>
            <a:pPr marL="167836" indent="-167942">
              <a:buFont typeface="Arial" panose="020B0604020202020204" pitchFamily="34" charset="0"/>
              <a:buChar char="•"/>
              <a:defRPr/>
            </a:pPr>
            <a:r>
              <a:rPr kumimoji="1" lang="en-US" sz="1000" dirty="0" smtClean="0">
                <a:ea typeface="Tahoma" pitchFamily="34" charset="0"/>
                <a:cs typeface="Tahoma" pitchFamily="34" charset="0"/>
              </a:rPr>
              <a:t>Take action -  to speak up, seek help, talk to someone else.</a:t>
            </a:r>
          </a:p>
          <a:p>
            <a:pPr eaLnBrk="1" hangingPunct="1"/>
            <a:endParaRPr lang="en-US" sz="1000" dirty="0" smtClean="0"/>
          </a:p>
          <a:p>
            <a:pPr defTabSz="905669"/>
            <a:endParaRPr lang="en-US" sz="1000" dirty="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defTabSz="895809">
              <a:defRPr/>
            </a:pPr>
            <a:r>
              <a:rPr lang="en-US" sz="1100" b="1" dirty="0" smtClean="0"/>
              <a:t>Trainer’s notes/Suggested language:</a:t>
            </a:r>
          </a:p>
          <a:p>
            <a:pPr defTabSz="895809">
              <a:defRPr/>
            </a:pPr>
            <a:r>
              <a:rPr lang="en-US" sz="1100" i="1" dirty="0" smtClean="0"/>
              <a:t>Read slide out loud  - it is a repeat of information in 1</a:t>
            </a:r>
            <a:r>
              <a:rPr lang="en-US" sz="1100" i="1" baseline="30000" dirty="0" smtClean="0"/>
              <a:t>st</a:t>
            </a:r>
            <a:r>
              <a:rPr lang="en-US" sz="1100" i="1" dirty="0" smtClean="0"/>
              <a:t> workshop, stop to see if anyone has any questions but mostly just review this information</a:t>
            </a:r>
          </a:p>
          <a:p>
            <a:pPr defTabSz="895809">
              <a:defRPr/>
            </a:pPr>
            <a:endParaRPr lang="en-US" sz="1100" b="1" dirty="0" smtClean="0"/>
          </a:p>
          <a:p>
            <a:pPr defTabSz="895809">
              <a:defRPr/>
            </a:pPr>
            <a:r>
              <a:rPr lang="en-US" sz="1100" dirty="0" smtClean="0"/>
              <a:t>Remember that sexual exploitation and Internet sex crimes also falls under the umbrella of sexual abuse.  There are contact and non-contact behaviors that can be abusive. </a:t>
            </a:r>
            <a:endParaRPr lang="en-US" sz="1100" dirty="0"/>
          </a:p>
        </p:txBody>
      </p:sp>
      <p:sp>
        <p:nvSpPr>
          <p:cNvPr id="4" name="Slide Number Placeholder 3"/>
          <p:cNvSpPr>
            <a:spLocks noGrp="1"/>
          </p:cNvSpPr>
          <p:nvPr>
            <p:ph type="sldNum" sz="quarter" idx="10"/>
          </p:nvPr>
        </p:nvSpPr>
        <p:spPr/>
        <p:txBody>
          <a:bodyPr/>
          <a:lstStyle/>
          <a:p>
            <a:pPr>
              <a:defRPr/>
            </a:pPr>
            <a:fld id="{C97A2340-D6FD-4D94-8E64-33CDB3722F0E}"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2858038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a:defRPr/>
            </a:pPr>
            <a:r>
              <a:rPr lang="en-US" sz="900" b="1" dirty="0" smtClean="0"/>
              <a:t>Trainer’s notes/Suggested language:</a:t>
            </a:r>
            <a:endParaRPr lang="en-US" sz="900" dirty="0" smtClean="0"/>
          </a:p>
          <a:p>
            <a:r>
              <a:rPr lang="en-US" sz="900" dirty="0" smtClean="0"/>
              <a:t>Let’s start by looking at the warning signs in children’s behavior. This is difficult because even when we have a clear understanding of what is considered healthy and normal, it can still be confusing. </a:t>
            </a:r>
            <a:endParaRPr lang="en-US" dirty="0" smtClean="0"/>
          </a:p>
          <a:p>
            <a:pPr defTabSz="904433">
              <a:defRPr/>
            </a:pPr>
            <a:endParaRPr lang="en-US" dirty="0"/>
          </a:p>
        </p:txBody>
      </p:sp>
      <p:sp>
        <p:nvSpPr>
          <p:cNvPr id="4" name="Slide Number Placeholder 3"/>
          <p:cNvSpPr>
            <a:spLocks noGrp="1"/>
          </p:cNvSpPr>
          <p:nvPr>
            <p:ph type="sldNum" sz="quarter" idx="10"/>
          </p:nvPr>
        </p:nvSpPr>
        <p:spPr/>
        <p:txBody>
          <a:bodyPr/>
          <a:lstStyle/>
          <a:p>
            <a:fld id="{40750F93-73D2-9145-B5D5-291E2EEAD0FE}" type="slidenum">
              <a:rPr lang="en-US" smtClean="0"/>
              <a:t>6</a:t>
            </a:fld>
            <a:endParaRPr lang="en-US"/>
          </a:p>
        </p:txBody>
      </p:sp>
    </p:spTree>
    <p:extLst>
      <p:ext uri="{BB962C8B-B14F-4D97-AF65-F5344CB8AC3E}">
        <p14:creationId xmlns:p14="http://schemas.microsoft.com/office/powerpoint/2010/main" val="2639344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dirty="0" smtClean="0"/>
              <a:t>Trainer’s notes/Suggested language:</a:t>
            </a:r>
            <a:endParaRPr lang="en-US" sz="1200" dirty="0" smtClean="0"/>
          </a:p>
          <a:p>
            <a:pPr lvl="0" eaLnBrk="1" hangingPunct="1">
              <a:spcBef>
                <a:spcPct val="0"/>
              </a:spcBef>
            </a:pPr>
            <a:r>
              <a:rPr lang="en-US" altLang="en-US" sz="1200" dirty="0" smtClean="0"/>
              <a:t>Remember our continuum.  Let’s move now into the middle ground – the yellow prevention level. In some ways we are rerouting our journey a bit from looking upstream, turning our look around to a one that includes more a downstream view– but still prevention.</a:t>
            </a:r>
          </a:p>
          <a:p>
            <a:pPr lvl="0" eaLnBrk="1" hangingPunct="1">
              <a:spcBef>
                <a:spcPct val="0"/>
              </a:spcBef>
            </a:pPr>
            <a:endParaRPr lang="en-US" altLang="en-US" sz="1200" dirty="0" smtClean="0"/>
          </a:p>
          <a:p>
            <a:pPr lvl="0" eaLnBrk="1" hangingPunct="1">
              <a:spcBef>
                <a:spcPct val="0"/>
              </a:spcBef>
            </a:pPr>
            <a:r>
              <a:rPr lang="en-US" altLang="en-US" sz="1200" dirty="0" smtClean="0"/>
              <a:t>All three of these “stages, levels, stopping points” are primary. Green is primary – before. Yellow is secondary – stopping it now, and Red – stopping it from happening again. It’s more multi-layered; taking into account the long term consequences of abuse on not only individuals but on families and whole communities. And also a reminder that these 3 levels are not silos – they are not pure green, yellow and red. </a:t>
            </a:r>
          </a:p>
          <a:p>
            <a:pPr lvl="0" eaLnBrk="1" hangingPunct="1">
              <a:spcBef>
                <a:spcPct val="0"/>
              </a:spcBef>
            </a:pPr>
            <a:endParaRPr lang="en-US" altLang="en-US" sz="1200" dirty="0" smtClean="0"/>
          </a:p>
          <a:p>
            <a:pPr lvl="0" eaLnBrk="1" hangingPunct="1">
              <a:spcBef>
                <a:spcPct val="0"/>
              </a:spcBef>
            </a:pPr>
            <a:r>
              <a:rPr lang="en-US" altLang="en-US" sz="1200" dirty="0" smtClean="0"/>
              <a:t>Most of you work in the “not green” prevention levels. This is not a treatment training. We’re focused on how we know something is a problem and how to respond to these concerns and helps kids – maybe we can interrupt a potential abuse situation or maybe we’re responding to one. In all cases, we have an opportunity to improve outcomes for children. So if we think of Green as Primary Prevention – before anything happens and preventing anything from happening, we’re going to think of Yellow as secondary prevention – stopping something from happening or that’s about to happen.  And Red is what we call tertiary prevention – preventing abuse from re-occurring – perhaps generationally.  </a:t>
            </a:r>
          </a:p>
          <a:p>
            <a:pPr lvl="0" eaLnBrk="1" hangingPunct="1">
              <a:spcBef>
                <a:spcPct val="0"/>
              </a:spcBef>
            </a:pPr>
            <a:endParaRPr lang="en-US" altLang="en-US" sz="1200" dirty="0" smtClean="0"/>
          </a:p>
          <a:p>
            <a:pPr lvl="0" eaLnBrk="1" hangingPunct="1">
              <a:spcBef>
                <a:spcPct val="0"/>
              </a:spcBef>
            </a:pPr>
            <a:r>
              <a:rPr lang="en-US" altLang="en-US" sz="1200" dirty="0" smtClean="0"/>
              <a:t>For many children who are abused, their risk of re-abuse increases. The way we respond to children who have been abused, what we do to protect them moving forward is crucial in preventing further abuse – either because of the risk of the child them self to cause harm to others as a response to the trauma they experienced or because of the increased risk of re-victimization. And how we respond further helps create foundations for later healthy relationships and general engagement with life. </a:t>
            </a:r>
          </a:p>
          <a:p>
            <a:pPr lvl="0" eaLnBrk="1" hangingPunct="1">
              <a:spcBef>
                <a:spcPct val="0"/>
              </a:spcBef>
            </a:pPr>
            <a:endParaRPr lang="en-US" altLang="en-US" sz="1200" dirty="0" smtClean="0"/>
          </a:p>
          <a:p>
            <a:pPr lvl="0" eaLnBrk="1" hangingPunct="1">
              <a:spcBef>
                <a:spcPct val="0"/>
              </a:spcBef>
            </a:pPr>
            <a:r>
              <a:rPr lang="en-US" altLang="en-US" sz="1200" dirty="0" smtClean="0"/>
              <a:t>Regardless of the history of the children we work with, there are warning signs in both children and adults that we can respond to in order to create safer environments. Remember that up to 50% (1/2) of child sexual abuse cases are perpetrated by someone younger than 18 years old. This means </a:t>
            </a:r>
            <a:r>
              <a:rPr lang="en-US" altLang="en-US" sz="1200" b="1" dirty="0" smtClean="0"/>
              <a:t>child to child</a:t>
            </a:r>
            <a:r>
              <a:rPr lang="en-US" altLang="en-US" sz="1200" dirty="0" smtClean="0"/>
              <a:t>, so we want to talk about children’s own behaviors as possibly problematic – and how to know. </a:t>
            </a:r>
          </a:p>
          <a:p>
            <a:pPr lvl="0" eaLnBrk="1" hangingPunct="1">
              <a:spcBef>
                <a:spcPct val="0"/>
              </a:spcBef>
            </a:pPr>
            <a:endParaRPr lang="en-US" altLang="en-US" sz="1200" dirty="0" smtClean="0"/>
          </a:p>
          <a:p>
            <a:pPr lvl="0" eaLnBrk="1" hangingPunct="1">
              <a:spcBef>
                <a:spcPct val="0"/>
              </a:spcBef>
            </a:pPr>
            <a:endParaRPr lang="en-US" altLang="en-US" sz="1200" dirty="0"/>
          </a:p>
        </p:txBody>
      </p:sp>
      <p:sp>
        <p:nvSpPr>
          <p:cNvPr id="4" name="Slide Number Placeholder 3"/>
          <p:cNvSpPr>
            <a:spLocks noGrp="1"/>
          </p:cNvSpPr>
          <p:nvPr>
            <p:ph type="sldNum" sz="quarter" idx="5"/>
          </p:nvPr>
        </p:nvSpPr>
        <p:spPr/>
        <p:txBody>
          <a:bodyPr/>
          <a:lstStyle/>
          <a:p>
            <a:fld id="{5B59D254-A56F-A64E-8A4D-A1B97E0DCDFC}" type="slidenum">
              <a:rPr lang="en-US" smtClean="0"/>
              <a:t>7</a:t>
            </a:fld>
            <a:endParaRPr lang="en-US"/>
          </a:p>
        </p:txBody>
      </p:sp>
    </p:spTree>
    <p:extLst>
      <p:ext uri="{BB962C8B-B14F-4D97-AF65-F5344CB8AC3E}">
        <p14:creationId xmlns:p14="http://schemas.microsoft.com/office/powerpoint/2010/main" val="755057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895798">
              <a:defRPr/>
            </a:pPr>
            <a:r>
              <a:rPr lang="en-US" b="1" dirty="0" smtClean="0">
                <a:solidFill>
                  <a:prstClr val="black"/>
                </a:solidFill>
              </a:rPr>
              <a:t>Trainer’s notes/Suggested language:</a:t>
            </a:r>
          </a:p>
          <a:p>
            <a:pPr marL="162175" indent="-162175" defTabSz="895798">
              <a:buFont typeface="Wingdings" panose="05000000000000000000" pitchFamily="2" charset="2"/>
              <a:buChar char="Ø"/>
              <a:defRPr/>
            </a:pPr>
            <a:r>
              <a:rPr lang="en-US" b="1" dirty="0" smtClean="0">
                <a:solidFill>
                  <a:prstClr val="black"/>
                </a:solidFill>
              </a:rPr>
              <a:t>Handout:</a:t>
            </a:r>
            <a:r>
              <a:rPr lang="en-US" b="1" baseline="0" dirty="0" smtClean="0">
                <a:solidFill>
                  <a:prstClr val="black"/>
                </a:solidFill>
              </a:rPr>
              <a:t> Children’s Sexual Play: Healthy or Unhealthy?</a:t>
            </a:r>
            <a:endParaRPr lang="en-US" b="1" dirty="0" smtClean="0">
              <a:solidFill>
                <a:prstClr val="black"/>
              </a:solidFill>
            </a:endParaRPr>
          </a:p>
          <a:p>
            <a:pPr defTabSz="895798">
              <a:defRPr/>
            </a:pPr>
            <a:r>
              <a:rPr lang="en-US" dirty="0" smtClean="0">
                <a:solidFill>
                  <a:prstClr val="black"/>
                </a:solidFill>
              </a:rPr>
              <a:t>So how can we figure out when a child’s sexual behaviors are concerning? </a:t>
            </a:r>
            <a:r>
              <a:rPr lang="en-US" baseline="0" dirty="0" smtClean="0">
                <a:solidFill>
                  <a:prstClr val="black"/>
                </a:solidFill>
              </a:rPr>
              <a:t> While sometimes obvious, sometimes it just isn’t so clear. So let’s look at some markers to help assess children’s sexual behaviors. Within the framework of understanding that there is a baseline of healthy sexual behaviors, we can better identify when things aren’t looking so healthy. </a:t>
            </a:r>
            <a:endParaRPr lang="en-US" dirty="0" smtClean="0">
              <a:solidFill>
                <a:prstClr val="black"/>
              </a:solidFill>
            </a:endParaRPr>
          </a:p>
          <a:p>
            <a:pPr defTabSz="895798">
              <a:defRPr/>
            </a:pPr>
            <a:endParaRPr lang="en-US" altLang="en-US" dirty="0" smtClean="0">
              <a:solidFill>
                <a:prstClr val="black"/>
              </a:solidFill>
            </a:endParaRPr>
          </a:p>
          <a:p>
            <a:pPr defTabSz="895798">
              <a:defRPr/>
            </a:pPr>
            <a:r>
              <a:rPr lang="en-US" altLang="en-US" dirty="0" smtClean="0">
                <a:solidFill>
                  <a:prstClr val="black"/>
                </a:solidFill>
              </a:rPr>
              <a:t>Looking at the variable of </a:t>
            </a:r>
            <a:r>
              <a:rPr lang="en-US" altLang="en-US" b="1" dirty="0" smtClean="0">
                <a:solidFill>
                  <a:prstClr val="black"/>
                </a:solidFill>
              </a:rPr>
              <a:t>motivation</a:t>
            </a:r>
            <a:r>
              <a:rPr lang="en-US" altLang="en-US" baseline="0" dirty="0" smtClean="0">
                <a:solidFill>
                  <a:prstClr val="black"/>
                </a:solidFill>
              </a:rPr>
              <a:t> first </a:t>
            </a:r>
            <a:r>
              <a:rPr lang="en-US" altLang="en-US" dirty="0" smtClean="0">
                <a:solidFill>
                  <a:prstClr val="black"/>
                </a:solidFill>
              </a:rPr>
              <a:t>– why is this behavior occurring? We don’t want to look at things through our own adult viewpoint and experiences but rather we want to find out what the children’s explanation is as to what’s going on. If there is ever any question, it may be helpful to ask in the moment – where did you get this idea from? If it’s curiosity, that can be healthy, but any hints of coercion, control or emotional need would be concerning.</a:t>
            </a:r>
          </a:p>
          <a:p>
            <a:pPr defTabSz="895798">
              <a:defRPr/>
            </a:pPr>
            <a:endParaRPr lang="en-US" altLang="en-US" dirty="0" smtClean="0">
              <a:solidFill>
                <a:prstClr val="black"/>
              </a:solidFill>
            </a:endParaRPr>
          </a:p>
          <a:p>
            <a:pPr defTabSz="895798">
              <a:defRPr/>
            </a:pPr>
            <a:r>
              <a:rPr lang="en-US" altLang="en-US" dirty="0" smtClean="0">
                <a:solidFill>
                  <a:prstClr val="black"/>
                </a:solidFill>
              </a:rPr>
              <a:t>We look at the </a:t>
            </a:r>
            <a:r>
              <a:rPr lang="en-US" altLang="en-US" b="1" dirty="0" smtClean="0">
                <a:solidFill>
                  <a:prstClr val="black"/>
                </a:solidFill>
              </a:rPr>
              <a:t>dynamic</a:t>
            </a:r>
            <a:r>
              <a:rPr lang="en-US" altLang="en-US" dirty="0" smtClean="0">
                <a:solidFill>
                  <a:prstClr val="black"/>
                </a:solidFill>
              </a:rPr>
              <a:t> between the children, what are the power differentials?. Even though children can’t consent, we want to know whether both children were engaging mutually and willingly – and further, if this was spontaneous, unplanned. If this was planned or strategized, if this behavior is repetitious or even has an obsessive feel to it – this would be concerning. We also want to look at whether there are any differences in age, size, cognitive ability and if there was any manipulation, bribery or threats – markers of potentially harmful sexual play. </a:t>
            </a:r>
          </a:p>
          <a:p>
            <a:pPr defTabSz="895798">
              <a:defRPr/>
            </a:pPr>
            <a:endParaRPr lang="en-US" altLang="en-US" dirty="0" smtClean="0">
              <a:solidFill>
                <a:prstClr val="black"/>
              </a:solidFill>
            </a:endParaRPr>
          </a:p>
          <a:p>
            <a:pPr defTabSz="895798">
              <a:defRPr/>
            </a:pPr>
            <a:r>
              <a:rPr lang="en-US" altLang="en-US" dirty="0" smtClean="0">
                <a:solidFill>
                  <a:prstClr val="black"/>
                </a:solidFill>
              </a:rPr>
              <a:t>We look at the </a:t>
            </a:r>
            <a:r>
              <a:rPr lang="en-US" altLang="en-US" b="1" dirty="0" smtClean="0">
                <a:solidFill>
                  <a:prstClr val="black"/>
                </a:solidFill>
              </a:rPr>
              <a:t>activity</a:t>
            </a:r>
            <a:r>
              <a:rPr lang="en-US" altLang="en-US" dirty="0" smtClean="0">
                <a:solidFill>
                  <a:prstClr val="black"/>
                </a:solidFill>
              </a:rPr>
              <a:t> itself – is this type of play developmentally expected, or is there more adult-like sexually explicit knowledge, language or actions which would be a red flag that this behavior is inappropriate and unsafe. </a:t>
            </a:r>
          </a:p>
          <a:p>
            <a:pPr defTabSz="895798">
              <a:defRPr/>
            </a:pPr>
            <a:endParaRPr lang="en-US" altLang="en-US" dirty="0" smtClean="0">
              <a:solidFill>
                <a:prstClr val="black"/>
              </a:solidFill>
            </a:endParaRPr>
          </a:p>
          <a:p>
            <a:pPr defTabSz="895798">
              <a:defRPr/>
            </a:pPr>
            <a:r>
              <a:rPr lang="en-US" altLang="en-US" dirty="0" smtClean="0">
                <a:solidFill>
                  <a:prstClr val="black"/>
                </a:solidFill>
              </a:rPr>
              <a:t>And finally we look at </a:t>
            </a:r>
            <a:r>
              <a:rPr lang="en-US" altLang="en-US" b="1" dirty="0" smtClean="0">
                <a:solidFill>
                  <a:prstClr val="black"/>
                </a:solidFill>
              </a:rPr>
              <a:t>affect</a:t>
            </a:r>
            <a:r>
              <a:rPr lang="en-US" altLang="en-US" dirty="0" smtClean="0">
                <a:solidFill>
                  <a:prstClr val="black"/>
                </a:solidFill>
              </a:rPr>
              <a:t> – when a parent or caregiver discovers these behaviors, what are the children’s reactions to what’s going on? Are they slightly embarrassed or even giggling? Or, is there a more intense reaction like crying, anxiety or worry, anger, shame or fear – these acute emotions would signify that there is something further that should be explored. Even if you walk in on a behavior that looks like it is developmentally appropriate, if there are any of these intense feelings, then you would want to find out more information and follow up.</a:t>
            </a:r>
            <a:endParaRPr lang="en-US" altLang="en-US" dirty="0">
              <a:solidFill>
                <a:prstClr val="black"/>
              </a:solidFill>
            </a:endParaRPr>
          </a:p>
        </p:txBody>
      </p:sp>
      <p:sp>
        <p:nvSpPr>
          <p:cNvPr id="4" name="Slide Number Placeholder 3"/>
          <p:cNvSpPr>
            <a:spLocks noGrp="1"/>
          </p:cNvSpPr>
          <p:nvPr>
            <p:ph type="sldNum" sz="quarter" idx="5"/>
          </p:nvPr>
        </p:nvSpPr>
        <p:spPr/>
        <p:txBody>
          <a:bodyPr/>
          <a:lstStyle/>
          <a:p>
            <a:fld id="{5B59D254-A56F-A64E-8A4D-A1B97E0DCDFC}" type="slidenum">
              <a:rPr lang="en-US" smtClean="0"/>
              <a:t>8</a:t>
            </a:fld>
            <a:endParaRPr lang="en-US"/>
          </a:p>
        </p:txBody>
      </p:sp>
    </p:spTree>
    <p:extLst>
      <p:ext uri="{BB962C8B-B14F-4D97-AF65-F5344CB8AC3E}">
        <p14:creationId xmlns:p14="http://schemas.microsoft.com/office/powerpoint/2010/main" val="1630388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xfrm>
            <a:off x="382588" y="685800"/>
            <a:ext cx="6094412" cy="3429000"/>
          </a:xfrm>
          <a:ln/>
        </p:spPr>
      </p:sp>
      <p:sp>
        <p:nvSpPr>
          <p:cNvPr id="111619" name="Notes Placeholder 2"/>
          <p:cNvSpPr>
            <a:spLocks noGrp="1"/>
          </p:cNvSpPr>
          <p:nvPr>
            <p:ph type="body" idx="1"/>
          </p:nvPr>
        </p:nvSpPr>
        <p:spPr>
          <a:noFill/>
        </p:spPr>
        <p:txBody>
          <a:bodyPr>
            <a:noAutofit/>
          </a:bodyPr>
          <a:lstStyle/>
          <a:p>
            <a:r>
              <a:rPr lang="en-US" sz="1000" b="1" dirty="0"/>
              <a:t>Trainer’s notes/Suggested language:</a:t>
            </a:r>
            <a:br>
              <a:rPr lang="en-US" sz="1000" b="1" dirty="0"/>
            </a:br>
            <a:r>
              <a:rPr lang="en-US" sz="1000" dirty="0"/>
              <a:t>To continue - these questions can help you gather the information to determine next steps (</a:t>
            </a:r>
            <a:r>
              <a:rPr lang="en-US" sz="1000" i="1" dirty="0"/>
              <a:t>compare to the responses from previous slide and review as needed)</a:t>
            </a:r>
          </a:p>
          <a:p>
            <a:pPr lvl="1"/>
            <a:endParaRPr lang="en-US" sz="1000" dirty="0"/>
          </a:p>
          <a:p>
            <a:pPr marL="167945" indent="-167945">
              <a:buFont typeface="Wingdings" panose="05000000000000000000" pitchFamily="2" charset="2"/>
              <a:buChar char="Ø"/>
              <a:defRPr/>
            </a:pPr>
            <a:r>
              <a:rPr lang="en-US" sz="1000" b="1" dirty="0"/>
              <a:t>Review</a:t>
            </a:r>
            <a:r>
              <a:rPr lang="en-US" sz="1000" dirty="0"/>
              <a:t> the bullets:</a:t>
            </a:r>
          </a:p>
          <a:p>
            <a:pPr marL="615795" lvl="1" indent="-167945">
              <a:buFont typeface="Arial" panose="020B0604020202020204" pitchFamily="34" charset="0"/>
              <a:buChar char="•"/>
              <a:defRPr/>
            </a:pPr>
            <a:r>
              <a:rPr lang="en-US" sz="1000" dirty="0"/>
              <a:t>Is the behavior developmentally expected? – This is where the more one knows about healthy sexuality, the easier it is answer this question. This is why knowledge about what is normal and healthy is so important.</a:t>
            </a:r>
          </a:p>
          <a:p>
            <a:pPr marL="615795" lvl="1" indent="-167945">
              <a:buFont typeface="Arial" panose="020B0604020202020204" pitchFamily="34" charset="0"/>
              <a:buChar char="•"/>
              <a:defRPr/>
            </a:pPr>
            <a:r>
              <a:rPr lang="en-US" sz="1000" dirty="0"/>
              <a:t>Have you seen these behaviors before? – Are these typical behaviors you’ve seen before? Or specific to the child, have you been observing a routine, a trend?</a:t>
            </a:r>
          </a:p>
          <a:p>
            <a:pPr marL="615795" lvl="1" indent="-167945">
              <a:buFont typeface="Arial" panose="020B0604020202020204" pitchFamily="34" charset="0"/>
              <a:buChar char="•"/>
              <a:defRPr/>
            </a:pPr>
            <a:r>
              <a:rPr lang="en-US" sz="1000" dirty="0"/>
              <a:t>Have you set limits before? – Have you reviewed the safety plan with the child? Does the child know the rules?</a:t>
            </a:r>
          </a:p>
          <a:p>
            <a:pPr marL="615795" lvl="1" indent="-167945">
              <a:buFont typeface="Arial" panose="020B0604020202020204" pitchFamily="34" charset="0"/>
              <a:buChar char="•"/>
              <a:defRPr/>
            </a:pPr>
            <a:r>
              <a:rPr lang="en-US" sz="1000" dirty="0"/>
              <a:t>Differences in age, size, development and between playmates </a:t>
            </a:r>
          </a:p>
          <a:p>
            <a:pPr marL="615795" lvl="1" indent="-167945" defTabSz="895703">
              <a:buFont typeface="Arial" panose="020B0604020202020204" pitchFamily="34" charset="0"/>
              <a:buChar char="•"/>
              <a:defRPr/>
            </a:pPr>
            <a:r>
              <a:rPr lang="en-US" sz="1000" dirty="0"/>
              <a:t>Important observation to be able to tell whether to be concerned.  As we’ve said healthy sexuality play is usually between same age peers, it’s mutual – when two children differ in any of these, then the sexual behavior may not be mutual.  Additionally, the understanding of the behavior may differ now between the children.</a:t>
            </a:r>
          </a:p>
          <a:p>
            <a:pPr marL="615795" lvl="1" indent="-167945">
              <a:buFont typeface="Arial" panose="020B0604020202020204" pitchFamily="34" charset="0"/>
              <a:buChar char="•"/>
              <a:defRPr/>
            </a:pPr>
            <a:r>
              <a:rPr lang="en-US" sz="1000" dirty="0"/>
              <a:t>Coercion, manipulation, obsessiveness? – Any signs that one child was bullied, threatened into sexual behaviors is a clear concern. </a:t>
            </a:r>
          </a:p>
          <a:p>
            <a:pPr marL="615795" lvl="1" indent="-167945">
              <a:buFont typeface="Arial" panose="020B0604020202020204" pitchFamily="34" charset="0"/>
              <a:buChar char="•"/>
              <a:defRPr/>
            </a:pPr>
            <a:r>
              <a:rPr lang="en-US" sz="1000" dirty="0"/>
              <a:t>Is the child demonstrating a preoccupation with another child?</a:t>
            </a:r>
          </a:p>
          <a:p>
            <a:endParaRPr lang="en-US" sz="1000" dirty="0"/>
          </a:p>
          <a:p>
            <a:pPr lvl="0"/>
            <a:r>
              <a:rPr lang="en-US" sz="1000" dirty="0"/>
              <a:t>So, back to our example of finding two boys alone with their pants off – </a:t>
            </a:r>
          </a:p>
          <a:p>
            <a:pPr lvl="0"/>
            <a:r>
              <a:rPr lang="en-US" sz="1000" dirty="0"/>
              <a:t>If this was the 1</a:t>
            </a:r>
            <a:r>
              <a:rPr lang="en-US" sz="1000" baseline="30000" dirty="0"/>
              <a:t>st</a:t>
            </a:r>
            <a:r>
              <a:rPr lang="en-US" sz="1000" dirty="0"/>
              <a:t> time, the boys were giggling and when asked, both said that they were playing “sword”, using their penises as swords – </a:t>
            </a:r>
            <a:r>
              <a:rPr lang="en-US" sz="1000" b="1" dirty="0"/>
              <a:t>Ask</a:t>
            </a:r>
            <a:r>
              <a:rPr lang="en-US" sz="1000" dirty="0"/>
              <a:t> what level might this be? (Allow time to respond, asking for explanations for answers)</a:t>
            </a:r>
          </a:p>
          <a:p>
            <a:pPr lvl="0"/>
            <a:r>
              <a:rPr lang="en-US" sz="1000" dirty="0"/>
              <a:t>Most likely green but still warranting of course, a response that included education – reminder of the rules and redirection. You would also inform the children’s parents</a:t>
            </a:r>
          </a:p>
          <a:p>
            <a:pPr lvl="0"/>
            <a:endParaRPr lang="en-US" sz="1000" dirty="0"/>
          </a:p>
          <a:p>
            <a:pPr lvl="0"/>
            <a:r>
              <a:rPr lang="en-US" sz="1000" dirty="0"/>
              <a:t>What if one of the 4 year old boys has been told on numerous times that he cannot take of his clothes when he plays with other children, yet continues to do so?</a:t>
            </a:r>
          </a:p>
          <a:p>
            <a:pPr lvl="0"/>
            <a:endParaRPr lang="en-US" sz="1000" dirty="0"/>
          </a:p>
          <a:p>
            <a:pPr marL="167964" indent="-167964">
              <a:buFont typeface="Wingdings" panose="05000000000000000000" pitchFamily="2" charset="2"/>
              <a:buChar char="Ø"/>
            </a:pPr>
            <a:r>
              <a:rPr lang="en-US" sz="1000" dirty="0"/>
              <a:t> </a:t>
            </a:r>
            <a:r>
              <a:rPr lang="en-US" sz="1000" b="1" dirty="0"/>
              <a:t>Ask </a:t>
            </a:r>
            <a:r>
              <a:rPr lang="en-US" sz="1000" dirty="0"/>
              <a:t>– What level is this now? (</a:t>
            </a:r>
            <a:r>
              <a:rPr lang="en-US" sz="1000" i="1" dirty="0"/>
              <a:t>Allow for responses</a:t>
            </a:r>
            <a:r>
              <a:rPr lang="en-US" sz="1000" dirty="0"/>
              <a:t>)</a:t>
            </a:r>
          </a:p>
          <a:p>
            <a:pPr lvl="0"/>
            <a:r>
              <a:rPr lang="en-US" sz="1000" dirty="0"/>
              <a:t>This does become a yellow situation. This little boy is struggling with the rules, isn’t responding to redirection. </a:t>
            </a:r>
          </a:p>
          <a:p>
            <a:pPr lvl="0"/>
            <a:endParaRPr lang="en-US" sz="1000" dirty="0"/>
          </a:p>
          <a:p>
            <a:pPr lvl="0"/>
            <a:r>
              <a:rPr lang="en-US" sz="1000" dirty="0"/>
              <a:t>What if one of the 4 year olds tells you that the other boy told him that he was going to get his uncle, who is in the army, to shoot him if he didn’t put his mouth around his penis? </a:t>
            </a:r>
            <a:r>
              <a:rPr lang="en-US" sz="1000" b="1" dirty="0"/>
              <a:t>Ask</a:t>
            </a:r>
            <a:r>
              <a:rPr lang="en-US" sz="1000" dirty="0"/>
              <a:t> – What level is this now? (</a:t>
            </a:r>
            <a:r>
              <a:rPr lang="en-US" sz="1000" i="1" dirty="0"/>
              <a:t>Allow for responses</a:t>
            </a:r>
            <a:r>
              <a:rPr lang="en-US" sz="1000" dirty="0"/>
              <a:t>)</a:t>
            </a:r>
          </a:p>
          <a:p>
            <a:pPr lvl="0"/>
            <a:r>
              <a:rPr lang="en-US" sz="1000" dirty="0"/>
              <a:t>	</a:t>
            </a:r>
          </a:p>
          <a:p>
            <a:pPr lvl="0"/>
            <a:r>
              <a:rPr lang="en-US" sz="1000" dirty="0"/>
              <a:t>This may now be considered a red situation. While these boys are the same age and actually, we’ll say even that they are similarly built and are fairly equal regarding other abilities, this no longer has a playful element. One child has been threatened and another child has engaged in more mature behavior.  </a:t>
            </a:r>
          </a:p>
          <a:p>
            <a:pPr lvl="0"/>
            <a:endParaRPr lang="en-US" sz="1000" dirty="0"/>
          </a:p>
          <a:p>
            <a:pPr lvl="0"/>
            <a:r>
              <a:rPr lang="en-US" sz="1000" dirty="0"/>
              <a:t>These questions and ways of looking at both the behaviors and context can help us understand whether a child’s behaviors are concerning or not. </a:t>
            </a:r>
          </a:p>
        </p:txBody>
      </p:sp>
      <p:sp>
        <p:nvSpPr>
          <p:cNvPr id="111620" name="Slide Number Placeholder 3"/>
          <p:cNvSpPr>
            <a:spLocks noGrp="1"/>
          </p:cNvSpPr>
          <p:nvPr>
            <p:ph type="sldNum" sz="quarter" idx="5"/>
          </p:nvPr>
        </p:nvSpPr>
        <p:spPr>
          <a:noFill/>
        </p:spPr>
        <p:txBody>
          <a:bodyPr/>
          <a:lstStyle>
            <a:lvl1pPr eaLnBrk="0" hangingPunct="0">
              <a:defRPr sz="2400">
                <a:solidFill>
                  <a:schemeClr val="tx1"/>
                </a:solidFill>
                <a:latin typeface="Tahoma" pitchFamily="34" charset="0"/>
              </a:defRPr>
            </a:lvl1pPr>
            <a:lvl2pPr marL="742525" indent="-285588" eaLnBrk="0" hangingPunct="0">
              <a:defRPr sz="2400">
                <a:solidFill>
                  <a:schemeClr val="tx1"/>
                </a:solidFill>
                <a:latin typeface="Tahoma" pitchFamily="34" charset="0"/>
              </a:defRPr>
            </a:lvl2pPr>
            <a:lvl3pPr marL="1142347" indent="-228471" eaLnBrk="0" hangingPunct="0">
              <a:defRPr sz="2400">
                <a:solidFill>
                  <a:schemeClr val="tx1"/>
                </a:solidFill>
                <a:latin typeface="Tahoma" pitchFamily="34" charset="0"/>
              </a:defRPr>
            </a:lvl3pPr>
            <a:lvl4pPr marL="1599286" indent="-228471" eaLnBrk="0" hangingPunct="0">
              <a:defRPr sz="2400">
                <a:solidFill>
                  <a:schemeClr val="tx1"/>
                </a:solidFill>
                <a:latin typeface="Tahoma" pitchFamily="34" charset="0"/>
              </a:defRPr>
            </a:lvl4pPr>
            <a:lvl5pPr marL="2056226" indent="-228471" eaLnBrk="0" hangingPunct="0">
              <a:defRPr sz="2400">
                <a:solidFill>
                  <a:schemeClr val="tx1"/>
                </a:solidFill>
                <a:latin typeface="Tahoma" pitchFamily="34" charset="0"/>
              </a:defRPr>
            </a:lvl5pPr>
            <a:lvl6pPr marL="2513164" indent="-228471" algn="ctr" eaLnBrk="0" fontAlgn="base" hangingPunct="0">
              <a:spcBef>
                <a:spcPct val="0"/>
              </a:spcBef>
              <a:spcAft>
                <a:spcPct val="0"/>
              </a:spcAft>
              <a:defRPr sz="2400">
                <a:solidFill>
                  <a:schemeClr val="tx1"/>
                </a:solidFill>
                <a:latin typeface="Tahoma" pitchFamily="34" charset="0"/>
              </a:defRPr>
            </a:lvl6pPr>
            <a:lvl7pPr marL="2970102" indent="-228471" algn="ctr" eaLnBrk="0" fontAlgn="base" hangingPunct="0">
              <a:spcBef>
                <a:spcPct val="0"/>
              </a:spcBef>
              <a:spcAft>
                <a:spcPct val="0"/>
              </a:spcAft>
              <a:defRPr sz="2400">
                <a:solidFill>
                  <a:schemeClr val="tx1"/>
                </a:solidFill>
                <a:latin typeface="Tahoma" pitchFamily="34" charset="0"/>
              </a:defRPr>
            </a:lvl7pPr>
            <a:lvl8pPr marL="3427041" indent="-228471" algn="ctr" eaLnBrk="0" fontAlgn="base" hangingPunct="0">
              <a:spcBef>
                <a:spcPct val="0"/>
              </a:spcBef>
              <a:spcAft>
                <a:spcPct val="0"/>
              </a:spcAft>
              <a:defRPr sz="2400">
                <a:solidFill>
                  <a:schemeClr val="tx1"/>
                </a:solidFill>
                <a:latin typeface="Tahoma" pitchFamily="34" charset="0"/>
              </a:defRPr>
            </a:lvl8pPr>
            <a:lvl9pPr marL="3883979" indent="-228471" algn="ctr" eaLnBrk="0" fontAlgn="base" hangingPunct="0">
              <a:spcBef>
                <a:spcPct val="0"/>
              </a:spcBef>
              <a:spcAft>
                <a:spcPct val="0"/>
              </a:spcAft>
              <a:defRPr sz="2400">
                <a:solidFill>
                  <a:schemeClr val="tx1"/>
                </a:solidFill>
                <a:latin typeface="Tahoma" pitchFamily="34" charset="0"/>
              </a:defRPr>
            </a:lvl9pPr>
          </a:lstStyle>
          <a:p>
            <a:pPr eaLnBrk="1" hangingPunct="1"/>
            <a:fld id="{1063D5ED-ECC5-4654-B4F5-3D8EC34AE5C2}" type="slidenum">
              <a:rPr lang="en-US" sz="1100">
                <a:solidFill>
                  <a:prstClr val="black"/>
                </a:solidFill>
              </a:rPr>
              <a:pPr eaLnBrk="1" hangingPunct="1"/>
              <a:t>9</a:t>
            </a:fld>
            <a:endParaRPr lang="en-US" sz="1100" dirty="0">
              <a:solidFill>
                <a:prstClr val="black"/>
              </a:solidFill>
            </a:endParaRPr>
          </a:p>
        </p:txBody>
      </p:sp>
      <p:sp>
        <p:nvSpPr>
          <p:cNvPr id="2" name="Date Placeholder 1"/>
          <p:cNvSpPr>
            <a:spLocks noGrp="1"/>
          </p:cNvSpPr>
          <p:nvPr>
            <p:ph type="dt" idx="10"/>
          </p:nvPr>
        </p:nvSpPr>
        <p:spPr/>
        <p:txBody>
          <a:bodyPr/>
          <a:lstStyle/>
          <a:p>
            <a:pPr>
              <a:defRPr/>
            </a:pPr>
            <a:endParaRPr lang="en-US"/>
          </a:p>
        </p:txBody>
      </p:sp>
      <p:sp>
        <p:nvSpPr>
          <p:cNvPr id="3" name="Header Placeholder 2"/>
          <p:cNvSpPr>
            <a:spLocks noGrp="1"/>
          </p:cNvSpPr>
          <p:nvPr>
            <p:ph type="hdr" sz="quarter" idx="11"/>
          </p:nvPr>
        </p:nvSpPr>
        <p:spPr/>
        <p:txBody>
          <a:bodyPr/>
          <a:lstStyle/>
          <a:p>
            <a:pPr>
              <a:defRP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l">
              <a:defRPr sz="4500"/>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5/28/2020</a:t>
            </a:fld>
            <a:endParaRPr lang="en-US" dirty="0"/>
          </a:p>
        </p:txBody>
      </p:sp>
      <p:sp>
        <p:nvSpPr>
          <p:cNvPr id="6" name="Slide Number Placeholder 5"/>
          <p:cNvSpPr>
            <a:spLocks noGrp="1"/>
          </p:cNvSpPr>
          <p:nvPr>
            <p:ph type="sldNum" sz="quarter" idx="12"/>
          </p:nvPr>
        </p:nvSpPr>
        <p:spPr/>
        <p:txBody>
          <a:bodyPr/>
          <a:lstStyle/>
          <a:p>
            <a:fld id="{EDE8AD9A-84A5-5144-BA28-62865EFFF00B}" type="slidenum">
              <a:rPr lang="en-US" smtClean="0"/>
              <a:t>‹#›</a:t>
            </a:fld>
            <a:endParaRPr lang="en-US"/>
          </a:p>
        </p:txBody>
      </p:sp>
      <p:sp>
        <p:nvSpPr>
          <p:cNvPr id="7" name="Footer Placeholder 4">
            <a:extLst>
              <a:ext uri="{FF2B5EF4-FFF2-40B4-BE49-F238E27FC236}">
                <a16:creationId xmlns="" xmlns:a16="http://schemas.microsoft.com/office/drawing/2014/main" id="{DC773CB7-D8DF-1242-9E8D-DE2293900CB8}"/>
              </a:ext>
            </a:extLst>
          </p:cNvPr>
          <p:cNvSpPr txBox="1">
            <a:spLocks/>
          </p:cNvSpPr>
          <p:nvPr userDrawn="1"/>
        </p:nvSpPr>
        <p:spPr>
          <a:xfrm>
            <a:off x="3028950" y="4767262"/>
            <a:ext cx="3086100" cy="273844"/>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2020</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3376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33A06DD-472D-B54E-B3D5-080EB0496781}" type="datetimeFigureOut">
              <a:rPr lang="en-US" smtClean="0"/>
              <a:t>5/28/2020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8AD9A-84A5-5144-BA28-62865EFFF00B}" type="slidenum">
              <a:rPr lang="en-US" smtClean="0"/>
              <a:t>‹#›</a:t>
            </a:fld>
            <a:endParaRPr lang="en-US"/>
          </a:p>
        </p:txBody>
      </p:sp>
    </p:spTree>
    <p:extLst>
      <p:ext uri="{BB962C8B-B14F-4D97-AF65-F5344CB8AC3E}">
        <p14:creationId xmlns:p14="http://schemas.microsoft.com/office/powerpoint/2010/main" val="3999569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33A06DD-472D-B54E-B3D5-080EB0496781}" type="datetimeFigureOut">
              <a:rPr lang="en-US" smtClean="0"/>
              <a:t>5/28/2020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8AD9A-84A5-5144-BA28-62865EFFF00B}" type="slidenum">
              <a:rPr lang="en-US" smtClean="0"/>
              <a:t>‹#›</a:t>
            </a:fld>
            <a:endParaRPr lang="en-US"/>
          </a:p>
        </p:txBody>
      </p:sp>
    </p:spTree>
    <p:extLst>
      <p:ext uri="{BB962C8B-B14F-4D97-AF65-F5344CB8AC3E}">
        <p14:creationId xmlns:p14="http://schemas.microsoft.com/office/powerpoint/2010/main" val="2937421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3A06DD-472D-B54E-B3D5-080EB0496781}"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8AD9A-84A5-5144-BA28-62865EFFF00B}" type="slidenum">
              <a:rPr lang="en-US" smtClean="0"/>
              <a:t>‹#›</a:t>
            </a:fld>
            <a:endParaRPr lang="en-US"/>
          </a:p>
        </p:txBody>
      </p:sp>
    </p:spTree>
    <p:extLst>
      <p:ext uri="{BB962C8B-B14F-4D97-AF65-F5344CB8AC3E}">
        <p14:creationId xmlns:p14="http://schemas.microsoft.com/office/powerpoint/2010/main" val="2044743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3A06DD-472D-B54E-B3D5-080EB0496781}"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8AD9A-84A5-5144-BA28-62865EFFF00B}" type="slidenum">
              <a:rPr lang="en-US" smtClean="0"/>
              <a:t>‹#›</a:t>
            </a:fld>
            <a:endParaRPr lang="en-US"/>
          </a:p>
        </p:txBody>
      </p:sp>
    </p:spTree>
    <p:extLst>
      <p:ext uri="{BB962C8B-B14F-4D97-AF65-F5344CB8AC3E}">
        <p14:creationId xmlns:p14="http://schemas.microsoft.com/office/powerpoint/2010/main" val="2779408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 Divider">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F7C9CF-DDF8-FD49-8A1D-3D5D538D0826}"/>
              </a:ext>
            </a:extLst>
          </p:cNvPr>
          <p:cNvSpPr>
            <a:spLocks noGrp="1"/>
          </p:cNvSpPr>
          <p:nvPr>
            <p:ph type="ctrTitle" hasCustomPrompt="1"/>
          </p:nvPr>
        </p:nvSpPr>
        <p:spPr>
          <a:xfrm>
            <a:off x="1143000" y="841772"/>
            <a:ext cx="6858000" cy="2922153"/>
          </a:xfrm>
        </p:spPr>
        <p:txBody>
          <a:bodyPr anchor="ctr" anchorCtr="0"/>
          <a:lstStyle>
            <a:lvl1pPr algn="l">
              <a:defRPr sz="4500"/>
            </a:lvl1pPr>
          </a:lstStyle>
          <a:p>
            <a:r>
              <a:rPr lang="en-US" dirty="0"/>
              <a:t>Section Title</a:t>
            </a:r>
            <a:br>
              <a:rPr lang="en-US" dirty="0"/>
            </a:br>
            <a:r>
              <a:rPr lang="en-US" dirty="0"/>
              <a:t>(use as divider)</a:t>
            </a:r>
          </a:p>
        </p:txBody>
      </p:sp>
      <p:sp>
        <p:nvSpPr>
          <p:cNvPr id="6" name="Slide Number Placeholder 5">
            <a:extLst>
              <a:ext uri="{FF2B5EF4-FFF2-40B4-BE49-F238E27FC236}">
                <a16:creationId xmlns="" xmlns:a16="http://schemas.microsoft.com/office/drawing/2014/main" id="{F2D1CACF-5A01-4A43-AC1B-BD1A79F5007F}"/>
              </a:ext>
            </a:extLst>
          </p:cNvPr>
          <p:cNvSpPr>
            <a:spLocks noGrp="1"/>
          </p:cNvSpPr>
          <p:nvPr>
            <p:ph type="sldNum" sz="quarter" idx="12"/>
          </p:nvPr>
        </p:nvSpPr>
        <p:spPr/>
        <p:txBody>
          <a:bodyPr/>
          <a:lstStyle/>
          <a:p>
            <a:fld id="{EDE8AD9A-84A5-5144-BA28-62865EFFF00B}" type="slidenum">
              <a:rPr lang="en-US" smtClean="0"/>
              <a:t>‹#›</a:t>
            </a:fld>
            <a:endParaRPr lang="en-US"/>
          </a:p>
        </p:txBody>
      </p:sp>
    </p:spTree>
    <p:extLst>
      <p:ext uri="{BB962C8B-B14F-4D97-AF65-F5344CB8AC3E}">
        <p14:creationId xmlns:p14="http://schemas.microsoft.com/office/powerpoint/2010/main" val="2928173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pact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F7C9CF-DDF8-FD49-8A1D-3D5D538D0826}"/>
              </a:ext>
            </a:extLst>
          </p:cNvPr>
          <p:cNvSpPr>
            <a:spLocks noGrp="1"/>
          </p:cNvSpPr>
          <p:nvPr>
            <p:ph type="ctrTitle" hasCustomPrompt="1"/>
          </p:nvPr>
        </p:nvSpPr>
        <p:spPr>
          <a:xfrm>
            <a:off x="1143000" y="841772"/>
            <a:ext cx="6858000" cy="2922153"/>
          </a:xfrm>
        </p:spPr>
        <p:txBody>
          <a:bodyPr anchor="ctr" anchorCtr="0">
            <a:normAutofit/>
          </a:bodyPr>
          <a:lstStyle>
            <a:lvl1pPr algn="ctr">
              <a:defRPr sz="2250">
                <a:solidFill>
                  <a:schemeClr val="bg1"/>
                </a:solidFill>
              </a:defRPr>
            </a:lvl1pPr>
          </a:lstStyle>
          <a:p>
            <a:r>
              <a:rPr lang="en-US" dirty="0"/>
              <a:t>Impact Slide</a:t>
            </a:r>
            <a:br>
              <a:rPr lang="en-US" dirty="0"/>
            </a:br>
            <a:r>
              <a:rPr lang="en-US" dirty="0"/>
              <a:t>Use as key question or discussion point</a:t>
            </a:r>
          </a:p>
        </p:txBody>
      </p:sp>
      <p:sp>
        <p:nvSpPr>
          <p:cNvPr id="6" name="Slide Number Placeholder 5">
            <a:extLst>
              <a:ext uri="{FF2B5EF4-FFF2-40B4-BE49-F238E27FC236}">
                <a16:creationId xmlns="" xmlns:a16="http://schemas.microsoft.com/office/drawing/2014/main" id="{F2D1CACF-5A01-4A43-AC1B-BD1A79F5007F}"/>
              </a:ext>
            </a:extLst>
          </p:cNvPr>
          <p:cNvSpPr>
            <a:spLocks noGrp="1"/>
          </p:cNvSpPr>
          <p:nvPr>
            <p:ph type="sldNum" sz="quarter" idx="12"/>
          </p:nvPr>
        </p:nvSpPr>
        <p:spPr/>
        <p:txBody>
          <a:bodyPr/>
          <a:lstStyle/>
          <a:p>
            <a:fld id="{EDE8AD9A-84A5-5144-BA28-62865EFFF00B}" type="slidenum">
              <a:rPr lang="en-US" smtClean="0"/>
              <a:t>‹#›</a:t>
            </a:fld>
            <a:endParaRPr lang="en-US"/>
          </a:p>
        </p:txBody>
      </p:sp>
    </p:spTree>
    <p:extLst>
      <p:ext uri="{BB962C8B-B14F-4D97-AF65-F5344CB8AC3E}">
        <p14:creationId xmlns:p14="http://schemas.microsoft.com/office/powerpoint/2010/main" val="26573297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279922"/>
            <a:ext cx="7886700"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33A06DD-472D-B54E-B3D5-080EB0496781}"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8AD9A-84A5-5144-BA28-62865EFFF00B}" type="slidenum">
              <a:rPr lang="en-US" smtClean="0"/>
              <a:t>‹#›</a:t>
            </a:fld>
            <a:endParaRPr lang="en-US"/>
          </a:p>
        </p:txBody>
      </p:sp>
    </p:spTree>
    <p:extLst>
      <p:ext uri="{BB962C8B-B14F-4D97-AF65-F5344CB8AC3E}">
        <p14:creationId xmlns:p14="http://schemas.microsoft.com/office/powerpoint/2010/main" val="3322655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3A06DD-472D-B54E-B3D5-080EB0496781}"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8AD9A-84A5-5144-BA28-62865EFFF00B}" type="slidenum">
              <a:rPr lang="en-US" smtClean="0"/>
              <a:t>‹#›</a:t>
            </a:fld>
            <a:endParaRPr lang="en-US"/>
          </a:p>
        </p:txBody>
      </p:sp>
    </p:spTree>
    <p:extLst>
      <p:ext uri="{BB962C8B-B14F-4D97-AF65-F5344CB8AC3E}">
        <p14:creationId xmlns:p14="http://schemas.microsoft.com/office/powerpoint/2010/main" val="2692717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12067"/>
            <a:ext cx="3886200"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12067"/>
            <a:ext cx="3886200"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33A06DD-472D-B54E-B3D5-080EB0496781}" type="datetimeFigureOut">
              <a:rPr lang="en-US" smtClean="0"/>
              <a:t>5/28/2020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8AD9A-84A5-5144-BA28-62865EFFF00B}" type="slidenum">
              <a:rPr lang="en-US" smtClean="0"/>
              <a:t>‹#›</a:t>
            </a:fld>
            <a:endParaRPr lang="en-US"/>
          </a:p>
        </p:txBody>
      </p:sp>
    </p:spTree>
    <p:extLst>
      <p:ext uri="{BB962C8B-B14F-4D97-AF65-F5344CB8AC3E}">
        <p14:creationId xmlns:p14="http://schemas.microsoft.com/office/powerpoint/2010/main" val="3658020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33A06DD-472D-B54E-B3D5-080EB0496781}" type="datetimeFigureOut">
              <a:rPr lang="en-US" smtClean="0"/>
              <a:t>5/28/2020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E8AD9A-84A5-5144-BA28-62865EFFF00B}" type="slidenum">
              <a:rPr lang="en-US" smtClean="0"/>
              <a:t>‹#›</a:t>
            </a:fld>
            <a:endParaRPr lang="en-US"/>
          </a:p>
        </p:txBody>
      </p:sp>
    </p:spTree>
    <p:extLst>
      <p:ext uri="{BB962C8B-B14F-4D97-AF65-F5344CB8AC3E}">
        <p14:creationId xmlns:p14="http://schemas.microsoft.com/office/powerpoint/2010/main" val="2420561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3A06DD-472D-B54E-B3D5-080EB0496781}" type="datetimeFigureOut">
              <a:rPr lang="en-US" smtClean="0"/>
              <a:t>5/28/2020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E8AD9A-84A5-5144-BA28-62865EFFF00B}" type="slidenum">
              <a:rPr lang="en-US" smtClean="0"/>
              <a:t>‹#›</a:t>
            </a:fld>
            <a:endParaRPr lang="en-US"/>
          </a:p>
        </p:txBody>
      </p:sp>
    </p:spTree>
    <p:extLst>
      <p:ext uri="{BB962C8B-B14F-4D97-AF65-F5344CB8AC3E}">
        <p14:creationId xmlns:p14="http://schemas.microsoft.com/office/powerpoint/2010/main" val="2054401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3A06DD-472D-B54E-B3D5-080EB0496781}" type="datetimeFigureOut">
              <a:rPr lang="en-US" smtClean="0"/>
              <a:t>5/28/2020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E8AD9A-84A5-5144-BA28-62865EFFF00B}" type="slidenum">
              <a:rPr lang="en-US" smtClean="0"/>
              <a:t>‹#›</a:t>
            </a:fld>
            <a:endParaRPr lang="en-US"/>
          </a:p>
        </p:txBody>
      </p:sp>
    </p:spTree>
    <p:extLst>
      <p:ext uri="{BB962C8B-B14F-4D97-AF65-F5344CB8AC3E}">
        <p14:creationId xmlns:p14="http://schemas.microsoft.com/office/powerpoint/2010/main" val="2003510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289608"/>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5/28/2020</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405262F-3640-5044-BF6B-8E828B802AEB}" type="slidenum">
              <a:rPr lang="en-US" smtClean="0"/>
              <a:pPr/>
              <a:t>‹#›</a:t>
            </a:fld>
            <a:endParaRPr lang="en-US" dirty="0"/>
          </a:p>
        </p:txBody>
      </p:sp>
      <p:pic>
        <p:nvPicPr>
          <p:cNvPr id="9" name="Picture 8" descr="A close up of a logo&#10;&#10;Description automatically generated">
            <a:extLst>
              <a:ext uri="{FF2B5EF4-FFF2-40B4-BE49-F238E27FC236}">
                <a16:creationId xmlns="" xmlns:a16="http://schemas.microsoft.com/office/drawing/2014/main" id="{63DCC378-6F55-094C-9ABB-CE55F50A91A9}"/>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628650" y="4745671"/>
            <a:ext cx="1312761" cy="356259"/>
          </a:xfrm>
          <a:prstGeom prst="rect">
            <a:avLst/>
          </a:prstGeom>
        </p:spPr>
      </p:pic>
      <p:pic>
        <p:nvPicPr>
          <p:cNvPr id="10" name="Picture 9" descr="A picture containing drawing&#10;&#10;Description automatically generated">
            <a:extLst>
              <a:ext uri="{FF2B5EF4-FFF2-40B4-BE49-F238E27FC236}">
                <a16:creationId xmlns="" xmlns:a16="http://schemas.microsoft.com/office/drawing/2014/main" id="{6C288872-4E97-314D-9CA0-730D5E327E33}"/>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7585506" y="-2083034"/>
            <a:ext cx="3584448" cy="3584448"/>
          </a:xfrm>
          <a:prstGeom prst="rect">
            <a:avLst/>
          </a:prstGeom>
        </p:spPr>
      </p:pic>
    </p:spTree>
    <p:extLst>
      <p:ext uri="{BB962C8B-B14F-4D97-AF65-F5344CB8AC3E}">
        <p14:creationId xmlns:p14="http://schemas.microsoft.com/office/powerpoint/2010/main" val="4169154470"/>
      </p:ext>
    </p:extLst>
  </p:cSld>
  <p:clrMap bg1="lt1" tx1="dk1" bg2="lt2" tx2="dk2" accent1="accent1" accent2="accent2" accent3="accent3" accent4="accent4" accent5="accent5" accent6="accent6" hlink="hlink" folHlink="folHlink"/>
  <p:sldLayoutIdLst>
    <p:sldLayoutId id="2147483664" r:id="rId1"/>
    <p:sldLayoutId id="2147483660" r:id="rId2"/>
    <p:sldLayoutId id="2147483661"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685800" rtl="0" eaLnBrk="1" latinLnBrk="0" hangingPunct="1">
        <a:lnSpc>
          <a:spcPct val="90000"/>
        </a:lnSpc>
        <a:spcBef>
          <a:spcPct val="0"/>
        </a:spcBef>
        <a:buNone/>
        <a:defRPr sz="3300" b="1" i="0" u="none" kern="1200">
          <a:solidFill>
            <a:schemeClr val="accent1"/>
          </a:solidFill>
          <a:latin typeface="Tahoma" panose="020B0604030504040204" pitchFamily="34" charset="0"/>
          <a:ea typeface="Tahoma" panose="020B0604030504040204" pitchFamily="34" charset="0"/>
          <a:cs typeface="Tahoma" panose="020B0604030504040204" pitchFamily="34" charset="0"/>
        </a:defRPr>
      </a:lvl1pPr>
    </p:titleStyle>
    <p:bodyStyle>
      <a:lvl1pPr marL="171450" indent="-171450" algn="l" defTabSz="685800" rtl="0" eaLnBrk="1" latinLnBrk="0" hangingPunct="1">
        <a:lnSpc>
          <a:spcPct val="114000"/>
        </a:lnSpc>
        <a:spcBef>
          <a:spcPts val="750"/>
        </a:spcBef>
        <a:spcAft>
          <a:spcPts val="0"/>
        </a:spcAft>
        <a:buClr>
          <a:schemeClr val="accent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14000"/>
        </a:lnSpc>
        <a:spcBef>
          <a:spcPts val="375"/>
        </a:spcBef>
        <a:spcAft>
          <a:spcPts val="0"/>
        </a:spcAft>
        <a:buClr>
          <a:schemeClr val="accent1"/>
        </a:buClr>
        <a:buFont typeface="Arial" panose="020B0604020202020204" pitchFamily="34" charset="0"/>
        <a:buChar char="•"/>
        <a:defRPr sz="1800" b="0" i="0" u="none"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14000"/>
        </a:lnSpc>
        <a:spcBef>
          <a:spcPts val="375"/>
        </a:spcBef>
        <a:spcAft>
          <a:spcPts val="0"/>
        </a:spcAft>
        <a:buClr>
          <a:schemeClr val="accent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14000"/>
        </a:lnSpc>
        <a:spcBef>
          <a:spcPts val="375"/>
        </a:spcBef>
        <a:spcAft>
          <a:spcPts val="0"/>
        </a:spcAft>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14000"/>
        </a:lnSpc>
        <a:spcBef>
          <a:spcPts val="375"/>
        </a:spcBef>
        <a:spcAft>
          <a:spcPts val="0"/>
        </a:spcAft>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3.xml"/><Relationship Id="rId7" Type="http://schemas.openxmlformats.org/officeDocument/2006/relationships/diagramColors" Target="../diagrams/colors1.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9.xml"/><Relationship Id="rId7" Type="http://schemas.openxmlformats.org/officeDocument/2006/relationships/diagramColors" Target="../diagrams/colors2.xm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043609" y="990859"/>
            <a:ext cx="6927574" cy="2766132"/>
          </a:xfrm>
        </p:spPr>
        <p:txBody>
          <a:bodyPr>
            <a:normAutofit/>
          </a:bodyPr>
          <a:lstStyle/>
          <a:p>
            <a:r>
              <a:rPr lang="en-US" sz="2400" dirty="0" smtClean="0">
                <a:solidFill>
                  <a:srgbClr val="E2E336">
                    <a:lumMod val="75000"/>
                  </a:srgbClr>
                </a:solidFill>
              </a:rPr>
              <a:t>Circles of Safety:</a:t>
            </a:r>
            <a:r>
              <a:rPr lang="en-US" sz="3200" dirty="0" smtClean="0">
                <a:solidFill>
                  <a:srgbClr val="E2E336">
                    <a:lumMod val="75000"/>
                  </a:srgbClr>
                </a:solidFill>
              </a:rPr>
              <a:t/>
            </a:r>
            <a:br>
              <a:rPr lang="en-US" sz="3200" dirty="0" smtClean="0">
                <a:solidFill>
                  <a:srgbClr val="E2E336">
                    <a:lumMod val="75000"/>
                  </a:srgbClr>
                </a:solidFill>
              </a:rPr>
            </a:br>
            <a:r>
              <a:rPr lang="en-US" sz="3400" dirty="0" smtClean="0">
                <a:solidFill>
                  <a:srgbClr val="E2E336">
                    <a:lumMod val="75000"/>
                  </a:srgbClr>
                </a:solidFill>
              </a:rPr>
              <a:t>Understanding and Responding to Warning Signs</a:t>
            </a:r>
            <a:endParaRPr lang="en-US" sz="3400" dirty="0"/>
          </a:p>
        </p:txBody>
      </p:sp>
      <p:pic>
        <p:nvPicPr>
          <p:cNvPr id="5" name="Picture 4">
            <a:extLst>
              <a:ext uri="{FF2B5EF4-FFF2-40B4-BE49-F238E27FC236}">
                <a16:creationId xmlns="" xmlns:a16="http://schemas.microsoft.com/office/drawing/2014/main" id="{E6A8315F-410D-EA41-BAE9-24ADCCBF0BB6}"/>
              </a:ext>
            </a:extLst>
          </p:cNvPr>
          <p:cNvPicPr>
            <a:picLocks noChangeAspect="1"/>
          </p:cNvPicPr>
          <p:nvPr/>
        </p:nvPicPr>
        <p:blipFill>
          <a:blip r:embed="rId3"/>
          <a:stretch>
            <a:fillRect/>
          </a:stretch>
        </p:blipFill>
        <p:spPr>
          <a:xfrm>
            <a:off x="1143000" y="163458"/>
            <a:ext cx="931197" cy="1022654"/>
          </a:xfrm>
          <a:prstGeom prst="rect">
            <a:avLst/>
          </a:prstGeom>
        </p:spPr>
      </p:pic>
      <p:sp>
        <p:nvSpPr>
          <p:cNvPr id="6" name="Subtitle 2">
            <a:extLst>
              <a:ext uri="{FF2B5EF4-FFF2-40B4-BE49-F238E27FC236}">
                <a16:creationId xmlns="" xmlns:a16="http://schemas.microsoft.com/office/drawing/2014/main" id="{70F70A13-B4AD-3044-AF73-3FAB1A7D5E63}"/>
              </a:ext>
            </a:extLst>
          </p:cNvPr>
          <p:cNvSpPr txBox="1">
            <a:spLocks/>
          </p:cNvSpPr>
          <p:nvPr/>
        </p:nvSpPr>
        <p:spPr>
          <a:xfrm>
            <a:off x="1043609" y="3046003"/>
            <a:ext cx="6927574" cy="1655206"/>
          </a:xfrm>
          <a:prstGeom prst="rect">
            <a:avLst/>
          </a:prstGeom>
        </p:spPr>
        <p:txBody>
          <a:bodyPr vert="horz" lIns="91440" tIns="45720" rIns="91440" bIns="45720" rtlCol="0">
            <a:normAutofit/>
          </a:bodyPr>
          <a:lstStyle>
            <a:lvl1pPr marL="0" indent="0" algn="l" defTabSz="685800" rtl="0" eaLnBrk="1" latinLnBrk="0" hangingPunct="1">
              <a:lnSpc>
                <a:spcPct val="114000"/>
              </a:lnSpc>
              <a:spcBef>
                <a:spcPts val="750"/>
              </a:spcBef>
              <a:spcAft>
                <a:spcPts val="0"/>
              </a:spcAft>
              <a:buClr>
                <a:schemeClr val="accent1"/>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342900" indent="0" algn="ctr" defTabSz="685800" rtl="0" eaLnBrk="1" latinLnBrk="0" hangingPunct="1">
              <a:lnSpc>
                <a:spcPct val="114000"/>
              </a:lnSpc>
              <a:spcBef>
                <a:spcPts val="375"/>
              </a:spcBef>
              <a:spcAft>
                <a:spcPts val="0"/>
              </a:spcAft>
              <a:buClr>
                <a:schemeClr val="accent1"/>
              </a:buClr>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2pPr>
            <a:lvl3pPr marL="685800" indent="0" algn="ctr" defTabSz="685800" rtl="0" eaLnBrk="1" latinLnBrk="0" hangingPunct="1">
              <a:lnSpc>
                <a:spcPct val="114000"/>
              </a:lnSpc>
              <a:spcBef>
                <a:spcPts val="375"/>
              </a:spcBef>
              <a:spcAft>
                <a:spcPts val="0"/>
              </a:spcAft>
              <a:buClr>
                <a:schemeClr val="accent1"/>
              </a:buClr>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3pPr>
            <a:lvl4pPr marL="1028700" indent="0" algn="ctr" defTabSz="685800" rtl="0" eaLnBrk="1" latinLnBrk="0" hangingPunct="1">
              <a:lnSpc>
                <a:spcPct val="114000"/>
              </a:lnSpc>
              <a:spcBef>
                <a:spcPts val="375"/>
              </a:spcBef>
              <a:spcAft>
                <a:spcPts val="0"/>
              </a:spcAft>
              <a:buClr>
                <a:schemeClr val="accent1"/>
              </a:buClr>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371600" indent="0" algn="ctr" defTabSz="685800" rtl="0" eaLnBrk="1" latinLnBrk="0" hangingPunct="1">
              <a:lnSpc>
                <a:spcPct val="114000"/>
              </a:lnSpc>
              <a:spcBef>
                <a:spcPts val="375"/>
              </a:spcBef>
              <a:spcAft>
                <a:spcPts val="0"/>
              </a:spcAft>
              <a:buClr>
                <a:schemeClr val="accent1"/>
              </a:buClr>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en-US" dirty="0" smtClean="0"/>
          </a:p>
        </p:txBody>
      </p:sp>
      <p:sp>
        <p:nvSpPr>
          <p:cNvPr id="7" name="TextBox 6"/>
          <p:cNvSpPr txBox="1"/>
          <p:nvPr/>
        </p:nvSpPr>
        <p:spPr>
          <a:xfrm>
            <a:off x="6565900" y="4419600"/>
            <a:ext cx="2133600" cy="307777"/>
          </a:xfrm>
          <a:prstGeom prst="rect">
            <a:avLst/>
          </a:prstGeom>
          <a:noFill/>
        </p:spPr>
        <p:txBody>
          <a:bodyPr wrap="square" rtlCol="0">
            <a:spAutoFit/>
          </a:bodyPr>
          <a:lstStyle/>
          <a:p>
            <a:r>
              <a:rPr lang="en-US" sz="1400" dirty="0" smtClean="0"/>
              <a:t>Updated Version 2.0 </a:t>
            </a:r>
            <a:endParaRPr lang="en-US" sz="1400" dirty="0"/>
          </a:p>
        </p:txBody>
      </p:sp>
      <p:pic>
        <p:nvPicPr>
          <p:cNvPr id="8" name="Picture 2" descr="C:\Users\mwaxman\AppData\Local\Microsoft\Windows\Temporary Internet Files\Content.Outlook\QLTOD1AW\INAJSOP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0904" y="196022"/>
            <a:ext cx="2792984" cy="957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0823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95B1EA-87D8-A24C-B458-9DAB31DF201D}"/>
              </a:ext>
            </a:extLst>
          </p:cNvPr>
          <p:cNvSpPr>
            <a:spLocks noGrp="1"/>
          </p:cNvSpPr>
          <p:nvPr>
            <p:ph type="title"/>
          </p:nvPr>
        </p:nvSpPr>
        <p:spPr/>
        <p:txBody>
          <a:bodyPr>
            <a:normAutofit/>
          </a:bodyPr>
          <a:lstStyle/>
          <a:p>
            <a:r>
              <a:rPr lang="en-US" dirty="0" smtClean="0"/>
              <a:t>Warning Signs </a:t>
            </a:r>
            <a:endParaRPr lang="en-US" dirty="0"/>
          </a:p>
        </p:txBody>
      </p:sp>
      <p:sp>
        <p:nvSpPr>
          <p:cNvPr id="6" name="Content Placeholder 5">
            <a:extLst>
              <a:ext uri="{FF2B5EF4-FFF2-40B4-BE49-F238E27FC236}">
                <a16:creationId xmlns="" xmlns:a16="http://schemas.microsoft.com/office/drawing/2014/main" id="{5AD42DA7-1304-5740-BD83-2187609E042C}"/>
              </a:ext>
            </a:extLst>
          </p:cNvPr>
          <p:cNvSpPr>
            <a:spLocks noGrp="1"/>
          </p:cNvSpPr>
          <p:nvPr>
            <p:ph idx="1"/>
          </p:nvPr>
        </p:nvSpPr>
        <p:spPr/>
        <p:txBody>
          <a:bodyPr/>
          <a:lstStyle/>
          <a:p>
            <a:endParaRPr lang="en-US"/>
          </a:p>
        </p:txBody>
      </p:sp>
      <p:graphicFrame>
        <p:nvGraphicFramePr>
          <p:cNvPr id="4" name="Table 3">
            <a:extLst>
              <a:ext uri="{FF2B5EF4-FFF2-40B4-BE49-F238E27FC236}">
                <a16:creationId xmlns="" xmlns:a16="http://schemas.microsoft.com/office/drawing/2014/main" id="{A6CF550C-FD59-024F-9F89-C95F705AF445}"/>
              </a:ext>
            </a:extLst>
          </p:cNvPr>
          <p:cNvGraphicFramePr>
            <a:graphicFrameLocks noGrp="1"/>
          </p:cNvGraphicFramePr>
          <p:nvPr>
            <p:extLst>
              <p:ext uri="{D42A27DB-BD31-4B8C-83A1-F6EECF244321}">
                <p14:modId xmlns:p14="http://schemas.microsoft.com/office/powerpoint/2010/main" val="1212481925"/>
              </p:ext>
            </p:extLst>
          </p:nvPr>
        </p:nvGraphicFramePr>
        <p:xfrm>
          <a:off x="628650" y="1119233"/>
          <a:ext cx="7886700" cy="3268980"/>
        </p:xfrm>
        <a:graphic>
          <a:graphicData uri="http://schemas.openxmlformats.org/drawingml/2006/table">
            <a:tbl>
              <a:tblPr firstRow="1" bandRow="1">
                <a:tableStyleId>{5C22544A-7EE6-4342-B048-85BDC9FD1C3A}</a:tableStyleId>
              </a:tblPr>
              <a:tblGrid>
                <a:gridCol w="1488385">
                  <a:extLst>
                    <a:ext uri="{9D8B030D-6E8A-4147-A177-3AD203B41FA5}">
                      <a16:colId xmlns="" xmlns:a16="http://schemas.microsoft.com/office/drawing/2014/main" val="846704916"/>
                    </a:ext>
                  </a:extLst>
                </a:gridCol>
                <a:gridCol w="6398315">
                  <a:extLst>
                    <a:ext uri="{9D8B030D-6E8A-4147-A177-3AD203B41FA5}">
                      <a16:colId xmlns="" xmlns:a16="http://schemas.microsoft.com/office/drawing/2014/main" val="1120307511"/>
                    </a:ext>
                  </a:extLst>
                </a:gridCol>
              </a:tblGrid>
              <a:tr h="1005840">
                <a:tc>
                  <a:txBody>
                    <a:bodyPr/>
                    <a:lstStyle/>
                    <a:p>
                      <a:endParaRPr lang="en-US" sz="1800"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r>
                        <a:rPr lang="en-US" sz="2100" b="1" dirty="0" smtClean="0">
                          <a:solidFill>
                            <a:schemeClr val="tx1"/>
                          </a:solidFill>
                          <a:latin typeface="Arial" panose="020B0604020202020204" pitchFamily="34" charset="0"/>
                          <a:cs typeface="Arial" panose="020B0604020202020204" pitchFamily="34" charset="0"/>
                        </a:rPr>
                        <a:t>Possible Sexual Abuse in Children</a:t>
                      </a:r>
                      <a:endParaRPr lang="en-US" sz="2100" b="1" dirty="0">
                        <a:solidFill>
                          <a:schemeClr val="tx1"/>
                        </a:solidFill>
                        <a:latin typeface="Arial" panose="020B0604020202020204" pitchFamily="34" charset="0"/>
                        <a:cs typeface="Arial" panose="020B0604020202020204" pitchFamily="34" charset="0"/>
                      </a:endParaRPr>
                    </a:p>
                  </a:txBody>
                  <a:tcPr marL="13716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 xmlns:a16="http://schemas.microsoft.com/office/drawing/2014/main" val="2238143241"/>
                  </a:ext>
                </a:extLst>
              </a:tr>
              <a:tr h="2165913">
                <a:tc>
                  <a:txBody>
                    <a:bodyPr/>
                    <a:lstStyle/>
                    <a:p>
                      <a:endParaRPr lang="en-US" sz="1800" b="1"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latin typeface="Arial" panose="020B0604020202020204" pitchFamily="34" charset="0"/>
                          <a:cs typeface="Arial" panose="020B0604020202020204" pitchFamily="34" charset="0"/>
                        </a:rPr>
                        <a:t>Unexplained changes in routines and habits</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latin typeface="Arial" panose="020B0604020202020204" pitchFamily="34" charset="0"/>
                          <a:cs typeface="Arial" panose="020B0604020202020204" pitchFamily="34" charset="0"/>
                        </a:rPr>
                        <a:t>Regressive behaviors</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latin typeface="Arial" panose="020B0604020202020204" pitchFamily="34" charset="0"/>
                          <a:cs typeface="Arial" panose="020B0604020202020204" pitchFamily="34" charset="0"/>
                        </a:rPr>
                        <a:t>Unexplained</a:t>
                      </a:r>
                      <a:r>
                        <a:rPr lang="en-US" sz="1600" baseline="0" dirty="0" smtClean="0">
                          <a:latin typeface="Arial" panose="020B0604020202020204" pitchFamily="34" charset="0"/>
                          <a:cs typeface="Arial" panose="020B0604020202020204" pitchFamily="34" charset="0"/>
                        </a:rPr>
                        <a:t> fears, mood swings</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latin typeface="Arial" panose="020B0604020202020204" pitchFamily="34" charset="0"/>
                          <a:cs typeface="Arial" panose="020B0604020202020204" pitchFamily="34" charset="0"/>
                        </a:rPr>
                        <a:t>Risky behavior</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latin typeface="Arial" panose="020B0604020202020204" pitchFamily="34" charset="0"/>
                          <a:cs typeface="Arial" panose="020B0604020202020204" pitchFamily="34" charset="0"/>
                        </a:rPr>
                        <a:t>Secrets</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latin typeface="Arial" panose="020B0604020202020204" pitchFamily="34" charset="0"/>
                          <a:cs typeface="Arial" panose="020B0604020202020204" pitchFamily="34" charset="0"/>
                        </a:rPr>
                        <a:t>Leaves “clues”</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latin typeface="Arial" panose="020B0604020202020204" pitchFamily="34" charset="0"/>
                          <a:cs typeface="Arial" panose="020B0604020202020204" pitchFamily="34" charset="0"/>
                        </a:rPr>
                        <a:t>Unexplained money or gifts</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aseline="0" dirty="0" smtClean="0">
                        <a:latin typeface="Arial" panose="020B0604020202020204" pitchFamily="34" charset="0"/>
                        <a:cs typeface="Arial" panose="020B0604020202020204" pitchFamily="34" charset="0"/>
                      </a:endParaRPr>
                    </a:p>
                    <a:p>
                      <a:pPr marL="285750" marR="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600" baseline="0" dirty="0" smtClean="0">
                          <a:latin typeface="Arial" panose="020B0604020202020204" pitchFamily="34" charset="0"/>
                          <a:cs typeface="Arial" panose="020B0604020202020204" pitchFamily="34" charset="0"/>
                        </a:rPr>
                        <a:t>Sexualized behavior</a:t>
                      </a:r>
                      <a:endParaRPr lang="en-US" sz="1600" dirty="0" smtClean="0">
                        <a:latin typeface="Arial" panose="020B0604020202020204" pitchFamily="34" charset="0"/>
                        <a:cs typeface="Arial" panose="020B0604020202020204" pitchFamily="34" charset="0"/>
                      </a:endParaRPr>
                    </a:p>
                  </a:txBody>
                  <a:tcPr marL="13716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alpha val="20000"/>
                      </a:schemeClr>
                    </a:solidFill>
                  </a:tcPr>
                </a:tc>
                <a:extLst>
                  <a:ext uri="{0D108BD9-81ED-4DB2-BD59-A6C34878D82A}">
                    <a16:rowId xmlns="" xmlns:a16="http://schemas.microsoft.com/office/drawing/2014/main" val="634711602"/>
                  </a:ext>
                </a:extLst>
              </a:tr>
            </a:tbl>
          </a:graphicData>
        </a:graphic>
      </p:graphicFrame>
      <p:sp>
        <p:nvSpPr>
          <p:cNvPr id="5" name="Oval 4">
            <a:extLst>
              <a:ext uri="{FF2B5EF4-FFF2-40B4-BE49-F238E27FC236}">
                <a16:creationId xmlns="" xmlns:a16="http://schemas.microsoft.com/office/drawing/2014/main" id="{57F7E4E6-8CB8-4746-8E75-1C9E7E891BC2}"/>
              </a:ext>
            </a:extLst>
          </p:cNvPr>
          <p:cNvSpPr>
            <a:spLocks noChangeAspect="1"/>
          </p:cNvSpPr>
          <p:nvPr/>
        </p:nvSpPr>
        <p:spPr>
          <a:xfrm>
            <a:off x="921403" y="1177949"/>
            <a:ext cx="857250" cy="8572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3608949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 xmlns:a16="http://schemas.microsoft.com/office/drawing/2014/main" id="{49153D2F-4F60-E742-A0A2-B252A41408BA}"/>
              </a:ext>
            </a:extLst>
          </p:cNvPr>
          <p:cNvGraphicFramePr>
            <a:graphicFrameLocks noGrp="1"/>
          </p:cNvGraphicFramePr>
          <p:nvPr>
            <p:extLst>
              <p:ext uri="{D42A27DB-BD31-4B8C-83A1-F6EECF244321}">
                <p14:modId xmlns:p14="http://schemas.microsoft.com/office/powerpoint/2010/main" val="3866515174"/>
              </p:ext>
            </p:extLst>
          </p:nvPr>
        </p:nvGraphicFramePr>
        <p:xfrm>
          <a:off x="695738" y="1131073"/>
          <a:ext cx="8110332" cy="3412807"/>
        </p:xfrm>
        <a:graphic>
          <a:graphicData uri="http://schemas.openxmlformats.org/drawingml/2006/table">
            <a:tbl>
              <a:tblPr firstRow="1" bandRow="1">
                <a:tableStyleId>{5C22544A-7EE6-4342-B048-85BDC9FD1C3A}</a:tableStyleId>
              </a:tblPr>
              <a:tblGrid>
                <a:gridCol w="2787005">
                  <a:extLst>
                    <a:ext uri="{9D8B030D-6E8A-4147-A177-3AD203B41FA5}">
                      <a16:colId xmlns="" xmlns:a16="http://schemas.microsoft.com/office/drawing/2014/main" val="522949162"/>
                    </a:ext>
                  </a:extLst>
                </a:gridCol>
                <a:gridCol w="5323327">
                  <a:extLst>
                    <a:ext uri="{9D8B030D-6E8A-4147-A177-3AD203B41FA5}">
                      <a16:colId xmlns="" xmlns:a16="http://schemas.microsoft.com/office/drawing/2014/main" val="1362191594"/>
                    </a:ext>
                  </a:extLst>
                </a:gridCol>
              </a:tblGrid>
              <a:tr h="1028700">
                <a:tc>
                  <a:txBody>
                    <a:bodyPr/>
                    <a:lstStyle/>
                    <a:p>
                      <a:pPr>
                        <a:lnSpc>
                          <a:spcPct val="100000"/>
                        </a:lnSpc>
                      </a:pPr>
                      <a:endParaRPr lang="en-US" sz="1800"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pPr>
                        <a:lnSpc>
                          <a:spcPct val="100000"/>
                        </a:lnSpc>
                      </a:pPr>
                      <a:r>
                        <a:rPr lang="en-US" sz="1800" b="1" dirty="0" smtClean="0">
                          <a:solidFill>
                            <a:schemeClr val="tx1"/>
                          </a:solidFill>
                          <a:latin typeface="Arial" panose="020B0604020202020204" pitchFamily="34" charset="0"/>
                          <a:cs typeface="Arial" panose="020B0604020202020204" pitchFamily="34" charset="0"/>
                        </a:rPr>
                        <a:t>Youth’s Own Risk of Causing Sexual Harm</a:t>
                      </a:r>
                      <a:endParaRPr lang="en-US" sz="1800" b="1" dirty="0">
                        <a:solidFill>
                          <a:schemeClr val="tx1"/>
                        </a:solidFill>
                        <a:latin typeface="Arial" panose="020B0604020202020204" pitchFamily="34" charset="0"/>
                        <a:cs typeface="Arial" panose="020B0604020202020204" pitchFamily="34" charset="0"/>
                      </a:endParaRPr>
                    </a:p>
                  </a:txBody>
                  <a:tcPr marL="13716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 xmlns:a16="http://schemas.microsoft.com/office/drawing/2014/main" val="3713753672"/>
                  </a:ext>
                </a:extLst>
              </a:tr>
              <a:tr h="754380">
                <a:tc>
                  <a:txBody>
                    <a:bodyPr/>
                    <a:lstStyle/>
                    <a:p>
                      <a:pPr marL="0" indent="0">
                        <a:buFont typeface="Arial" panose="020B0604020202020204" pitchFamily="34" charset="0"/>
                        <a:buNone/>
                      </a:pPr>
                      <a:r>
                        <a:rPr lang="en-US" sz="1600" dirty="0" smtClean="0">
                          <a:latin typeface="Arial" panose="020B0604020202020204" pitchFamily="34" charset="0"/>
                          <a:cs typeface="Arial" panose="020B0604020202020204" pitchFamily="34" charset="0"/>
                        </a:rPr>
                        <a:t>Confused</a:t>
                      </a:r>
                      <a:r>
                        <a:rPr lang="en-US" sz="1600" baseline="0" dirty="0" smtClean="0">
                          <a:latin typeface="Arial" panose="020B0604020202020204" pitchFamily="34" charset="0"/>
                          <a:cs typeface="Arial" panose="020B0604020202020204" pitchFamily="34" charset="0"/>
                        </a:rPr>
                        <a:t> about s</a:t>
                      </a:r>
                      <a:r>
                        <a:rPr lang="en-US" sz="1600" dirty="0" smtClean="0">
                          <a:latin typeface="Arial" panose="020B0604020202020204" pitchFamily="34" charset="0"/>
                          <a:cs typeface="Arial" panose="020B0604020202020204" pitchFamily="34" charset="0"/>
                        </a:rPr>
                        <a:t>ocial rules and</a:t>
                      </a:r>
                      <a:r>
                        <a:rPr lang="en-US" sz="1600" baseline="0" dirty="0" smtClean="0">
                          <a:latin typeface="Arial" panose="020B0604020202020204" pitchFamily="34" charset="0"/>
                          <a:cs typeface="Arial" panose="020B0604020202020204" pitchFamily="34" charset="0"/>
                        </a:rPr>
                        <a:t> i</a:t>
                      </a:r>
                      <a:r>
                        <a:rPr lang="en-US" sz="1600" dirty="0" smtClean="0">
                          <a:latin typeface="Arial" panose="020B0604020202020204" pitchFamily="34" charset="0"/>
                          <a:cs typeface="Arial" panose="020B0604020202020204" pitchFamily="34" charset="0"/>
                        </a:rPr>
                        <a:t>nteractions</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Insists on physical contact/alone time with child </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latin typeface="Arial" panose="020B0604020202020204" pitchFamily="34" charset="0"/>
                          <a:cs typeface="Arial" panose="020B0604020202020204" pitchFamily="34" charset="0"/>
                        </a:rPr>
                        <a:t>Age-appropriate sexual behaviors in inappropriate settings</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latin typeface="Arial" panose="020B0604020202020204" pitchFamily="34" charset="0"/>
                          <a:cs typeface="Arial" panose="020B0604020202020204" pitchFamily="34" charset="0"/>
                        </a:rPr>
                        <a:t>Spends</a:t>
                      </a:r>
                      <a:r>
                        <a:rPr lang="en-US" sz="1600" baseline="0" dirty="0" smtClean="0">
                          <a:latin typeface="Arial" panose="020B0604020202020204" pitchFamily="34" charset="0"/>
                          <a:cs typeface="Arial" panose="020B0604020202020204" pitchFamily="34" charset="0"/>
                        </a:rPr>
                        <a:t> time with much younger children</a:t>
                      </a:r>
                      <a:endParaRPr lang="en-US" sz="1600" dirty="0" smtClean="0">
                        <a:latin typeface="Arial" panose="020B0604020202020204" pitchFamily="34" charset="0"/>
                        <a:cs typeface="Arial" panose="020B0604020202020204" pitchFamily="34" charset="0"/>
                      </a:endParaRPr>
                    </a:p>
                  </a:txBody>
                  <a:tcPr marL="13716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alpha val="20000"/>
                      </a:srgbClr>
                    </a:solidFill>
                  </a:tcPr>
                </a:tc>
                <a:extLst>
                  <a:ext uri="{0D108BD9-81ED-4DB2-BD59-A6C34878D82A}">
                    <a16:rowId xmlns="" xmlns:a16="http://schemas.microsoft.com/office/drawing/2014/main" val="3822262046"/>
                  </a:ext>
                </a:extLst>
              </a:tr>
              <a:tr h="75438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Anxious, depressed,</a:t>
                      </a:r>
                      <a:r>
                        <a:rPr lang="en-US" sz="1600" baseline="0" dirty="0" smtClean="0">
                          <a:latin typeface="Arial" panose="020B0604020202020204" pitchFamily="34" charset="0"/>
                          <a:cs typeface="Arial" panose="020B0604020202020204" pitchFamily="34" charset="0"/>
                        </a:rPr>
                        <a:t> needs help</a:t>
                      </a:r>
                      <a:endParaRPr lang="en-US" sz="1600"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latin typeface="Arial" panose="020B0604020202020204" pitchFamily="34" charset="0"/>
                          <a:cs typeface="Arial" panose="020B0604020202020204" pitchFamily="34" charset="0"/>
                        </a:rPr>
                        <a:t>Drugs and/or alcohol</a:t>
                      </a:r>
                      <a:r>
                        <a:rPr lang="en-US" sz="1600" baseline="0" dirty="0" smtClean="0">
                          <a:latin typeface="Arial" panose="020B0604020202020204" pitchFamily="34" charset="0"/>
                          <a:cs typeface="Arial" panose="020B0604020202020204" pitchFamily="34" charset="0"/>
                        </a:rPr>
                        <a:t> involved</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latin typeface="Arial" panose="020B0604020202020204" pitchFamily="34" charset="0"/>
                          <a:cs typeface="Arial" panose="020B0604020202020204" pitchFamily="34" charset="0"/>
                        </a:rPr>
                        <a:t>History of violence, own abuse</a:t>
                      </a:r>
                      <a:endParaRPr lang="en-US" sz="1600" dirty="0" smtClean="0">
                        <a:latin typeface="Arial" panose="020B0604020202020204" pitchFamily="34" charset="0"/>
                        <a:cs typeface="Arial" panose="020B0604020202020204" pitchFamily="34" charset="0"/>
                      </a:endParaRPr>
                    </a:p>
                  </a:txBody>
                  <a:tcPr marL="13716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alpha val="20000"/>
                      </a:srgbClr>
                    </a:solidFill>
                  </a:tcPr>
                </a:tc>
                <a:extLst>
                  <a:ext uri="{0D108BD9-81ED-4DB2-BD59-A6C34878D82A}">
                    <a16:rowId xmlns="" xmlns:a16="http://schemas.microsoft.com/office/drawing/2014/main" val="4112052824"/>
                  </a:ext>
                </a:extLst>
              </a:tr>
              <a:tr h="585787">
                <a:tc>
                  <a:txBody>
                    <a:bodyPr/>
                    <a:lstStyle/>
                    <a:p>
                      <a:pPr marL="0" indent="0">
                        <a:buFont typeface="Arial" panose="020B0604020202020204" pitchFamily="34" charset="0"/>
                        <a:buNone/>
                      </a:pPr>
                      <a:r>
                        <a:rPr lang="en-US" sz="1600" dirty="0" smtClean="0">
                          <a:latin typeface="Arial" panose="020B0604020202020204" pitchFamily="34" charset="0"/>
                          <a:cs typeface="Arial" panose="020B0604020202020204" pitchFamily="34" charset="0"/>
                        </a:rPr>
                        <a:t>Impulsively sexual or aggressive</a:t>
                      </a:r>
                      <a:endParaRPr lang="en-US" sz="1600"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latin typeface="Arial" panose="020B0604020202020204" pitchFamily="34" charset="0"/>
                          <a:cs typeface="Arial" panose="020B0604020202020204" pitchFamily="34" charset="0"/>
                        </a:rPr>
                        <a:t>Behavior elicits complaints/continues after limits set</a:t>
                      </a:r>
                      <a:endParaRPr lang="en-US" sz="1600" b="0" dirty="0" smtClean="0">
                        <a:solidFill>
                          <a:schemeClr val="tx1"/>
                        </a:solidFill>
                        <a:latin typeface="Arial" panose="020B0604020202020204" pitchFamily="34" charset="0"/>
                        <a:cs typeface="Arial" panose="020B0604020202020204" pitchFamily="34" charset="0"/>
                      </a:endParaRP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latin typeface="Arial" panose="020B0604020202020204" pitchFamily="34" charset="0"/>
                          <a:cs typeface="Arial" panose="020B0604020202020204" pitchFamily="34" charset="0"/>
                        </a:rPr>
                        <a:t>Uses threats and coercion</a:t>
                      </a:r>
                    </a:p>
                  </a:txBody>
                  <a:tcPr marL="13716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alpha val="20000"/>
                      </a:srgbClr>
                    </a:solidFill>
                  </a:tcPr>
                </a:tc>
                <a:extLst>
                  <a:ext uri="{0D108BD9-81ED-4DB2-BD59-A6C34878D82A}">
                    <a16:rowId xmlns="" xmlns:a16="http://schemas.microsoft.com/office/drawing/2014/main" val="2493290218"/>
                  </a:ext>
                </a:extLst>
              </a:tr>
            </a:tbl>
          </a:graphicData>
        </a:graphic>
      </p:graphicFrame>
      <p:sp>
        <p:nvSpPr>
          <p:cNvPr id="2" name="Title 1">
            <a:extLst>
              <a:ext uri="{FF2B5EF4-FFF2-40B4-BE49-F238E27FC236}">
                <a16:creationId xmlns="" xmlns:a16="http://schemas.microsoft.com/office/drawing/2014/main" id="{79911BE4-6CAD-3C48-A5FD-8B15F916D903}"/>
              </a:ext>
            </a:extLst>
          </p:cNvPr>
          <p:cNvSpPr>
            <a:spLocks noGrp="1"/>
          </p:cNvSpPr>
          <p:nvPr>
            <p:ph type="title"/>
          </p:nvPr>
        </p:nvSpPr>
        <p:spPr/>
        <p:txBody>
          <a:bodyPr/>
          <a:lstStyle/>
          <a:p>
            <a:r>
              <a:rPr lang="en-US" dirty="0" smtClean="0"/>
              <a:t>Warning Signs</a:t>
            </a:r>
            <a:endParaRPr lang="en-US" dirty="0"/>
          </a:p>
        </p:txBody>
      </p:sp>
      <p:sp>
        <p:nvSpPr>
          <p:cNvPr id="10" name="Oval 9">
            <a:extLst>
              <a:ext uri="{FF2B5EF4-FFF2-40B4-BE49-F238E27FC236}">
                <a16:creationId xmlns="" xmlns:a16="http://schemas.microsoft.com/office/drawing/2014/main" id="{A7360421-FB8A-C54D-A453-D683AFC511BE}"/>
              </a:ext>
            </a:extLst>
          </p:cNvPr>
          <p:cNvSpPr>
            <a:spLocks noChangeAspect="1"/>
          </p:cNvSpPr>
          <p:nvPr/>
        </p:nvSpPr>
        <p:spPr>
          <a:xfrm>
            <a:off x="920059" y="1225152"/>
            <a:ext cx="857250" cy="8572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13334018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Talking with Youth When There are Warning Signs</a:t>
            </a:r>
            <a:endParaRPr lang="en-US" dirty="0"/>
          </a:p>
        </p:txBody>
      </p:sp>
      <p:sp>
        <p:nvSpPr>
          <p:cNvPr id="64515" name="Rectangle 3"/>
          <p:cNvSpPr>
            <a:spLocks noGrp="1" noChangeArrowheads="1"/>
          </p:cNvSpPr>
          <p:nvPr>
            <p:ph idx="1"/>
          </p:nvPr>
        </p:nvSpPr>
        <p:spPr/>
        <p:txBody>
          <a:bodyPr>
            <a:normAutofit fontScale="77500" lnSpcReduction="20000"/>
          </a:bodyPr>
          <a:lstStyle/>
          <a:p>
            <a:pPr marL="285750" indent="-285750"/>
            <a:r>
              <a:rPr lang="en-US" sz="2400" dirty="0"/>
              <a:t>Stay calm</a:t>
            </a:r>
          </a:p>
          <a:p>
            <a:pPr marL="285750" indent="-285750"/>
            <a:r>
              <a:rPr lang="en-US" sz="2400" dirty="0"/>
              <a:t>Be non-judgmental</a:t>
            </a:r>
          </a:p>
          <a:p>
            <a:pPr marL="285750" indent="-285750"/>
            <a:r>
              <a:rPr lang="en-US" sz="2400" dirty="0"/>
              <a:t>Show support</a:t>
            </a:r>
          </a:p>
          <a:p>
            <a:pPr marL="285750" indent="-285750"/>
            <a:r>
              <a:rPr lang="en-US" sz="2400" dirty="0"/>
              <a:t>Talk about behaviors – not intent</a:t>
            </a:r>
          </a:p>
          <a:p>
            <a:pPr marL="285750" indent="-285750"/>
            <a:r>
              <a:rPr lang="en-US" sz="2400" dirty="0"/>
              <a:t>Do not label</a:t>
            </a:r>
          </a:p>
          <a:p>
            <a:pPr marL="285750" indent="-285750"/>
            <a:r>
              <a:rPr lang="en-US" sz="2400" dirty="0"/>
              <a:t>Reassure them their safety is a priority</a:t>
            </a:r>
          </a:p>
          <a:p>
            <a:pPr marL="285750" indent="-285750"/>
            <a:r>
              <a:rPr lang="en-US" sz="2400" dirty="0"/>
              <a:t>Refer to safety plans and rules</a:t>
            </a:r>
          </a:p>
          <a:p>
            <a:pPr marL="285750" indent="-285750"/>
            <a:r>
              <a:rPr lang="en-US" sz="2400" dirty="0"/>
              <a:t>Let them know that adults are responsible for helping them and their environment stay safe</a:t>
            </a:r>
          </a:p>
          <a:p>
            <a:endParaRPr lang="en-US" dirty="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Tree>
    <p:custDataLst>
      <p:tags r:id="rId1"/>
    </p:custDataLst>
    <p:extLst>
      <p:ext uri="{BB962C8B-B14F-4D97-AF65-F5344CB8AC3E}">
        <p14:creationId xmlns:p14="http://schemas.microsoft.com/office/powerpoint/2010/main" val="1462144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Yellow – Protect and Respond </a:t>
            </a:r>
            <a:endParaRPr lang="en-US" dirty="0"/>
          </a:p>
        </p:txBody>
      </p:sp>
      <p:sp>
        <p:nvSpPr>
          <p:cNvPr id="6" name="Content Placeholder 5"/>
          <p:cNvSpPr>
            <a:spLocks noGrp="1"/>
          </p:cNvSpPr>
          <p:nvPr>
            <p:ph idx="1"/>
          </p:nvPr>
        </p:nvSpPr>
        <p:spPr/>
        <p:txBody>
          <a:bodyPr/>
          <a:lstStyle/>
          <a:p>
            <a:endParaRPr lang="en-US"/>
          </a:p>
        </p:txBody>
      </p:sp>
      <p:graphicFrame>
        <p:nvGraphicFramePr>
          <p:cNvPr id="5" name="Diagram 4"/>
          <p:cNvGraphicFramePr/>
          <p:nvPr>
            <p:extLst>
              <p:ext uri="{D42A27DB-BD31-4B8C-83A1-F6EECF244321}">
                <p14:modId xmlns:p14="http://schemas.microsoft.com/office/powerpoint/2010/main" val="2030118"/>
              </p:ext>
            </p:extLst>
          </p:nvPr>
        </p:nvGraphicFramePr>
        <p:xfrm>
          <a:off x="533400" y="1085850"/>
          <a:ext cx="8077200" cy="3429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679516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3F854C-E5B7-5544-A86F-BFF12523C6D0}"/>
              </a:ext>
            </a:extLst>
          </p:cNvPr>
          <p:cNvSpPr>
            <a:spLocks noGrp="1"/>
          </p:cNvSpPr>
          <p:nvPr>
            <p:ph type="title"/>
          </p:nvPr>
        </p:nvSpPr>
        <p:spPr/>
        <p:txBody>
          <a:bodyPr>
            <a:normAutofit/>
          </a:bodyPr>
          <a:lstStyle/>
          <a:p>
            <a:r>
              <a:rPr lang="en-US" dirty="0"/>
              <a:t>Continuum of Youth Behaviors</a:t>
            </a:r>
          </a:p>
        </p:txBody>
      </p:sp>
      <p:grpSp>
        <p:nvGrpSpPr>
          <p:cNvPr id="12" name="Group 11">
            <a:extLst>
              <a:ext uri="{FF2B5EF4-FFF2-40B4-BE49-F238E27FC236}">
                <a16:creationId xmlns:a16="http://schemas.microsoft.com/office/drawing/2014/main" xmlns="" id="{3387F8DB-32CD-6947-9B95-616A8935E431}"/>
              </a:ext>
            </a:extLst>
          </p:cNvPr>
          <p:cNvGrpSpPr/>
          <p:nvPr/>
        </p:nvGrpSpPr>
        <p:grpSpPr>
          <a:xfrm>
            <a:off x="1354931" y="1239999"/>
            <a:ext cx="6350794" cy="1813392"/>
            <a:chOff x="1459706" y="1231026"/>
            <a:chExt cx="6350794" cy="1813392"/>
          </a:xfrm>
        </p:grpSpPr>
        <p:sp>
          <p:nvSpPr>
            <p:cNvPr id="5" name="Right Arrow 4">
              <a:extLst>
                <a:ext uri="{FF2B5EF4-FFF2-40B4-BE49-F238E27FC236}">
                  <a16:creationId xmlns:a16="http://schemas.microsoft.com/office/drawing/2014/main" xmlns="" id="{C5EFA5B6-F7AA-324D-9EFF-05C14E1A2D47}"/>
                </a:ext>
              </a:extLst>
            </p:cNvPr>
            <p:cNvSpPr/>
            <p:nvPr/>
          </p:nvSpPr>
          <p:spPr>
            <a:xfrm>
              <a:off x="4610100" y="1231027"/>
              <a:ext cx="3200400" cy="1813391"/>
            </a:xfrm>
            <a:prstGeom prst="rightArrow">
              <a:avLst/>
            </a:prstGeom>
            <a:gradFill flip="none" rotWithShape="1">
              <a:gsLst>
                <a:gs pos="0">
                  <a:srgbClr val="FFFF00"/>
                </a:gs>
                <a:gs pos="100000">
                  <a:srgbClr val="FF0000"/>
                </a:gs>
                <a:gs pos="100000">
                  <a:srgbClr val="FF000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 name="Right Arrow 5">
              <a:extLst>
                <a:ext uri="{FF2B5EF4-FFF2-40B4-BE49-F238E27FC236}">
                  <a16:creationId xmlns:a16="http://schemas.microsoft.com/office/drawing/2014/main" xmlns="" id="{9374D36B-6B45-E549-A082-2E99B0BC9F88}"/>
                </a:ext>
              </a:extLst>
            </p:cNvPr>
            <p:cNvSpPr/>
            <p:nvPr/>
          </p:nvSpPr>
          <p:spPr>
            <a:xfrm rot="10800000">
              <a:off x="1459706" y="1231026"/>
              <a:ext cx="3200400" cy="1813391"/>
            </a:xfrm>
            <a:prstGeom prst="rightArrow">
              <a:avLst/>
            </a:prstGeom>
            <a:gradFill flip="none" rotWithShape="1">
              <a:gsLst>
                <a:gs pos="0">
                  <a:srgbClr val="FFFF00"/>
                </a:gs>
                <a:gs pos="100000">
                  <a:srgbClr val="00B050"/>
                </a:gs>
                <a:gs pos="100000">
                  <a:srgbClr val="00B05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aphicFrame>
        <p:nvGraphicFramePr>
          <p:cNvPr id="10" name="Table 9">
            <a:extLst>
              <a:ext uri="{FF2B5EF4-FFF2-40B4-BE49-F238E27FC236}">
                <a16:creationId xmlns:a16="http://schemas.microsoft.com/office/drawing/2014/main" xmlns="" id="{DFCECB7E-CC2F-AA41-A201-4C6D71B2CA96}"/>
              </a:ext>
            </a:extLst>
          </p:cNvPr>
          <p:cNvGraphicFramePr>
            <a:graphicFrameLocks noGrp="1"/>
          </p:cNvGraphicFramePr>
          <p:nvPr/>
        </p:nvGraphicFramePr>
        <p:xfrm>
          <a:off x="987288" y="3389150"/>
          <a:ext cx="7169424" cy="1028700"/>
        </p:xfrm>
        <a:graphic>
          <a:graphicData uri="http://schemas.openxmlformats.org/drawingml/2006/table">
            <a:tbl>
              <a:tblPr firstRow="1" bandRow="1">
                <a:tableStyleId>{5C22544A-7EE6-4342-B048-85BDC9FD1C3A}</a:tableStyleId>
              </a:tblPr>
              <a:tblGrid>
                <a:gridCol w="2389808">
                  <a:extLst>
                    <a:ext uri="{9D8B030D-6E8A-4147-A177-3AD203B41FA5}">
                      <a16:colId xmlns:a16="http://schemas.microsoft.com/office/drawing/2014/main" xmlns="" val="846704916"/>
                    </a:ext>
                  </a:extLst>
                </a:gridCol>
                <a:gridCol w="2389808">
                  <a:extLst>
                    <a:ext uri="{9D8B030D-6E8A-4147-A177-3AD203B41FA5}">
                      <a16:colId xmlns:a16="http://schemas.microsoft.com/office/drawing/2014/main" xmlns="" val="1120307511"/>
                    </a:ext>
                  </a:extLst>
                </a:gridCol>
                <a:gridCol w="2389808">
                  <a:extLst>
                    <a:ext uri="{9D8B030D-6E8A-4147-A177-3AD203B41FA5}">
                      <a16:colId xmlns:a16="http://schemas.microsoft.com/office/drawing/2014/main" xmlns="" val="28986057"/>
                    </a:ext>
                  </a:extLst>
                </a:gridCol>
              </a:tblGrid>
              <a:tr h="1028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Safe, healthy, developmentally-appropriate </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Concerning, inappropriate</a:t>
                      </a:r>
                    </a:p>
                  </a:txBody>
                  <a:tcPr marL="13716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a:r>
                        <a:rPr lang="en-US" sz="1800" b="0" dirty="0">
                          <a:solidFill>
                            <a:schemeClr val="tx1"/>
                          </a:solidFill>
                          <a:latin typeface="Arial" panose="020B0604020202020204" pitchFamily="34" charset="0"/>
                          <a:cs typeface="Arial" panose="020B0604020202020204" pitchFamily="34" charset="0"/>
                        </a:rPr>
                        <a:t>Harmful </a:t>
                      </a:r>
                      <a:br>
                        <a:rPr lang="en-US" sz="1800" b="0" dirty="0">
                          <a:solidFill>
                            <a:schemeClr val="tx1"/>
                          </a:solidFill>
                          <a:latin typeface="Arial" panose="020B0604020202020204" pitchFamily="34" charset="0"/>
                          <a:cs typeface="Arial" panose="020B0604020202020204" pitchFamily="34" charset="0"/>
                        </a:rPr>
                      </a:br>
                      <a:r>
                        <a:rPr lang="en-US" sz="1800" b="0" dirty="0">
                          <a:solidFill>
                            <a:schemeClr val="tx1"/>
                          </a:solidFill>
                          <a:latin typeface="Arial" panose="020B0604020202020204" pitchFamily="34" charset="0"/>
                          <a:cs typeface="Arial" panose="020B0604020202020204" pitchFamily="34" charset="0"/>
                        </a:rPr>
                        <a:t>(Abuse)</a:t>
                      </a:r>
                    </a:p>
                  </a:txBody>
                  <a:tcPr marL="13716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xmlns="" val="2238143241"/>
                  </a:ext>
                </a:extLst>
              </a:tr>
            </a:tbl>
          </a:graphicData>
        </a:graphic>
      </p:graphicFrame>
    </p:spTree>
    <p:extLst>
      <p:ext uri="{BB962C8B-B14F-4D97-AF65-F5344CB8AC3E}">
        <p14:creationId xmlns:p14="http://schemas.microsoft.com/office/powerpoint/2010/main" val="39037482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95B1EA-87D8-A24C-B458-9DAB31DF201D}"/>
              </a:ext>
            </a:extLst>
          </p:cNvPr>
          <p:cNvSpPr>
            <a:spLocks noGrp="1"/>
          </p:cNvSpPr>
          <p:nvPr>
            <p:ph type="title"/>
          </p:nvPr>
        </p:nvSpPr>
        <p:spPr/>
        <p:txBody>
          <a:bodyPr>
            <a:normAutofit/>
          </a:bodyPr>
          <a:lstStyle/>
          <a:p>
            <a:r>
              <a:rPr lang="en-US" dirty="0" smtClean="0"/>
              <a:t>Harmful Sexual Behaviors</a:t>
            </a:r>
            <a:endParaRPr lang="en-US" dirty="0"/>
          </a:p>
        </p:txBody>
      </p:sp>
      <p:graphicFrame>
        <p:nvGraphicFramePr>
          <p:cNvPr id="4" name="Table 3">
            <a:extLst>
              <a:ext uri="{FF2B5EF4-FFF2-40B4-BE49-F238E27FC236}">
                <a16:creationId xmlns="" xmlns:a16="http://schemas.microsoft.com/office/drawing/2014/main" id="{A6CF550C-FD59-024F-9F89-C95F705AF445}"/>
              </a:ext>
            </a:extLst>
          </p:cNvPr>
          <p:cNvGraphicFramePr>
            <a:graphicFrameLocks noGrp="1"/>
          </p:cNvGraphicFramePr>
          <p:nvPr>
            <p:extLst>
              <p:ext uri="{D42A27DB-BD31-4B8C-83A1-F6EECF244321}">
                <p14:modId xmlns:p14="http://schemas.microsoft.com/office/powerpoint/2010/main" val="30812092"/>
              </p:ext>
            </p:extLst>
          </p:nvPr>
        </p:nvGraphicFramePr>
        <p:xfrm>
          <a:off x="628650" y="1203878"/>
          <a:ext cx="7886700" cy="3268980"/>
        </p:xfrm>
        <a:graphic>
          <a:graphicData uri="http://schemas.openxmlformats.org/drawingml/2006/table">
            <a:tbl>
              <a:tblPr firstRow="1" bandRow="1">
                <a:tableStyleId>{5C22544A-7EE6-4342-B048-85BDC9FD1C3A}</a:tableStyleId>
              </a:tblPr>
              <a:tblGrid>
                <a:gridCol w="1488385">
                  <a:extLst>
                    <a:ext uri="{9D8B030D-6E8A-4147-A177-3AD203B41FA5}">
                      <a16:colId xmlns="" xmlns:a16="http://schemas.microsoft.com/office/drawing/2014/main" val="846704916"/>
                    </a:ext>
                  </a:extLst>
                </a:gridCol>
                <a:gridCol w="6398315">
                  <a:extLst>
                    <a:ext uri="{9D8B030D-6E8A-4147-A177-3AD203B41FA5}">
                      <a16:colId xmlns="" xmlns:a16="http://schemas.microsoft.com/office/drawing/2014/main" val="1120307511"/>
                    </a:ext>
                  </a:extLst>
                </a:gridCol>
              </a:tblGrid>
              <a:tr h="1005840">
                <a:tc>
                  <a:txBody>
                    <a:bodyPr/>
                    <a:lstStyle/>
                    <a:p>
                      <a:endParaRPr lang="en-US" sz="1800"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r>
                        <a:rPr lang="en-US" sz="2100" b="1" dirty="0" smtClean="0">
                          <a:solidFill>
                            <a:schemeClr val="tx1"/>
                          </a:solidFill>
                          <a:latin typeface="Arial" panose="020B0604020202020204" pitchFamily="34" charset="0"/>
                          <a:cs typeface="Arial" panose="020B0604020202020204" pitchFamily="34" charset="0"/>
                        </a:rPr>
                        <a:t>Between Children:</a:t>
                      </a:r>
                      <a:endParaRPr lang="en-US" sz="2100" b="1" dirty="0">
                        <a:solidFill>
                          <a:schemeClr val="tx1"/>
                        </a:solidFill>
                        <a:latin typeface="Arial" panose="020B0604020202020204" pitchFamily="34" charset="0"/>
                        <a:cs typeface="Arial" panose="020B0604020202020204" pitchFamily="34" charset="0"/>
                      </a:endParaRPr>
                    </a:p>
                  </a:txBody>
                  <a:tcPr marL="13716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 xmlns:a16="http://schemas.microsoft.com/office/drawing/2014/main" val="2238143241"/>
                  </a:ext>
                </a:extLst>
              </a:tr>
              <a:tr h="2165913">
                <a:tc>
                  <a:txBody>
                    <a:bodyPr/>
                    <a:lstStyle/>
                    <a:p>
                      <a:endParaRPr lang="en-US" sz="1800" b="1"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342900" indent="-342900">
                        <a:buFont typeface="Arial" panose="020B0604020202020204" pitchFamily="34" charset="0"/>
                        <a:buChar char="•"/>
                      </a:pPr>
                      <a:r>
                        <a:rPr lang="en-US" sz="1600" kern="1200" dirty="0" smtClean="0">
                          <a:solidFill>
                            <a:schemeClr val="dk1"/>
                          </a:solidFill>
                          <a:latin typeface="Arial" panose="020B0604020202020204" pitchFamily="34" charset="0"/>
                          <a:ea typeface="+mn-ea"/>
                          <a:cs typeface="Arial" panose="020B0604020202020204" pitchFamily="34" charset="0"/>
                        </a:rPr>
                        <a:t>Uses force, bribes, and tricks </a:t>
                      </a:r>
                    </a:p>
                    <a:p>
                      <a:pPr marL="342900" indent="-342900">
                        <a:buFont typeface="Arial" panose="020B0604020202020204" pitchFamily="34" charset="0"/>
                        <a:buChar char="•"/>
                      </a:pPr>
                      <a:r>
                        <a:rPr lang="en-US" sz="1600" kern="1200" dirty="0" smtClean="0">
                          <a:solidFill>
                            <a:schemeClr val="dk1"/>
                          </a:solidFill>
                          <a:latin typeface="Arial" panose="020B0604020202020204" pitchFamily="34" charset="0"/>
                          <a:ea typeface="+mn-ea"/>
                          <a:cs typeface="Arial" panose="020B0604020202020204" pitchFamily="34" charset="0"/>
                        </a:rPr>
                        <a:t>Lacks self-control</a:t>
                      </a:r>
                    </a:p>
                    <a:p>
                      <a:pPr marL="342900" indent="-342900">
                        <a:buFont typeface="Arial" panose="020B0604020202020204" pitchFamily="34" charset="0"/>
                        <a:buChar char="•"/>
                      </a:pPr>
                      <a:r>
                        <a:rPr lang="en-US" sz="1600" kern="1200" dirty="0" smtClean="0">
                          <a:solidFill>
                            <a:schemeClr val="dk1"/>
                          </a:solidFill>
                          <a:latin typeface="Arial" panose="020B0604020202020204" pitchFamily="34" charset="0"/>
                          <a:ea typeface="+mn-ea"/>
                          <a:cs typeface="Arial" panose="020B0604020202020204" pitchFamily="34" charset="0"/>
                        </a:rPr>
                        <a:t>Behavior elicits complaints </a:t>
                      </a:r>
                    </a:p>
                    <a:p>
                      <a:pPr marL="342900" indent="-342900">
                        <a:buFont typeface="Arial" panose="020B0604020202020204" pitchFamily="34" charset="0"/>
                        <a:buChar char="•"/>
                      </a:pPr>
                      <a:r>
                        <a:rPr lang="en-US" sz="1600" kern="1200" dirty="0" smtClean="0">
                          <a:solidFill>
                            <a:schemeClr val="dk1"/>
                          </a:solidFill>
                          <a:latin typeface="Arial" panose="020B0604020202020204" pitchFamily="34" charset="0"/>
                          <a:ea typeface="+mn-ea"/>
                          <a:cs typeface="Arial" panose="020B0604020202020204" pitchFamily="34" charset="0"/>
                        </a:rPr>
                        <a:t>Takes vulnerable children to secret places to play “special” games</a:t>
                      </a:r>
                    </a:p>
                    <a:p>
                      <a:pPr marL="342900" indent="-342900">
                        <a:buFont typeface="Arial" panose="020B0604020202020204" pitchFamily="34" charset="0"/>
                        <a:buChar char="•"/>
                      </a:pPr>
                      <a:r>
                        <a:rPr lang="en-US" sz="1600" kern="1200" dirty="0" smtClean="0">
                          <a:solidFill>
                            <a:schemeClr val="dk1"/>
                          </a:solidFill>
                          <a:latin typeface="Arial" panose="020B0604020202020204" pitchFamily="34" charset="0"/>
                          <a:ea typeface="+mn-ea"/>
                          <a:cs typeface="Arial" panose="020B0604020202020204" pitchFamily="34" charset="0"/>
                        </a:rPr>
                        <a:t>Links sexuality and aggression </a:t>
                      </a:r>
                    </a:p>
                    <a:p>
                      <a:pPr marL="342900" indent="-342900">
                        <a:buFont typeface="Arial" panose="020B0604020202020204" pitchFamily="34" charset="0"/>
                        <a:buChar char="•"/>
                      </a:pPr>
                      <a:r>
                        <a:rPr lang="en-US" sz="1600" kern="1200" dirty="0" smtClean="0">
                          <a:solidFill>
                            <a:schemeClr val="dk1"/>
                          </a:solidFill>
                          <a:latin typeface="Arial" panose="020B0604020202020204" pitchFamily="34" charset="0"/>
                          <a:ea typeface="+mn-ea"/>
                          <a:cs typeface="Arial" panose="020B0604020202020204" pitchFamily="34" charset="0"/>
                        </a:rPr>
                        <a:t>Sexually harassing behavior </a:t>
                      </a:r>
                    </a:p>
                    <a:p>
                      <a:pPr marL="342900" indent="-342900">
                        <a:buFont typeface="Arial" panose="020B0604020202020204" pitchFamily="34" charset="0"/>
                        <a:buChar char="•"/>
                      </a:pPr>
                      <a:r>
                        <a:rPr lang="en-US" sz="1600" kern="1200" dirty="0" smtClean="0">
                          <a:solidFill>
                            <a:schemeClr val="dk1"/>
                          </a:solidFill>
                          <a:latin typeface="Arial" panose="020B0604020202020204" pitchFamily="34" charset="0"/>
                          <a:ea typeface="+mn-ea"/>
                          <a:cs typeface="Arial" panose="020B0604020202020204" pitchFamily="34" charset="0"/>
                        </a:rPr>
                        <a:t>Offers alcohol/drugs, sexual materials or inappropriate “privileges” to a young child</a:t>
                      </a:r>
                      <a:endParaRPr lang="en-US" sz="1600" dirty="0" smtClean="0">
                        <a:latin typeface="Arial" panose="020B0604020202020204" pitchFamily="34" charset="0"/>
                        <a:cs typeface="Arial" panose="020B0604020202020204" pitchFamily="34" charset="0"/>
                      </a:endParaRPr>
                    </a:p>
                  </a:txBody>
                  <a:tcPr marL="13716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20000"/>
                      </a:srgbClr>
                    </a:solidFill>
                  </a:tcPr>
                </a:tc>
                <a:extLst>
                  <a:ext uri="{0D108BD9-81ED-4DB2-BD59-A6C34878D82A}">
                    <a16:rowId xmlns="" xmlns:a16="http://schemas.microsoft.com/office/drawing/2014/main" val="634711602"/>
                  </a:ext>
                </a:extLst>
              </a:tr>
            </a:tbl>
          </a:graphicData>
        </a:graphic>
      </p:graphicFrame>
      <p:sp>
        <p:nvSpPr>
          <p:cNvPr id="5" name="Oval 4">
            <a:extLst>
              <a:ext uri="{FF2B5EF4-FFF2-40B4-BE49-F238E27FC236}">
                <a16:creationId xmlns="" xmlns:a16="http://schemas.microsoft.com/office/drawing/2014/main" id="{57F7E4E6-8CB8-4746-8E75-1C9E7E891BC2}"/>
              </a:ext>
            </a:extLst>
          </p:cNvPr>
          <p:cNvSpPr>
            <a:spLocks noChangeAspect="1"/>
          </p:cNvSpPr>
          <p:nvPr/>
        </p:nvSpPr>
        <p:spPr>
          <a:xfrm>
            <a:off x="921403" y="1268016"/>
            <a:ext cx="857250" cy="8572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359187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Talking Post-Harm</a:t>
            </a:r>
            <a:endParaRPr lang="en-US" dirty="0"/>
          </a:p>
        </p:txBody>
      </p:sp>
      <p:sp>
        <p:nvSpPr>
          <p:cNvPr id="3" name="Content Placeholder 2"/>
          <p:cNvSpPr>
            <a:spLocks noGrp="1"/>
          </p:cNvSpPr>
          <p:nvPr>
            <p:ph idx="1"/>
          </p:nvPr>
        </p:nvSpPr>
        <p:spPr/>
        <p:txBody>
          <a:bodyPr/>
          <a:lstStyle/>
          <a:p>
            <a:r>
              <a:rPr lang="en-US" dirty="0" smtClean="0"/>
              <a:t>Review safety rules</a:t>
            </a:r>
          </a:p>
          <a:p>
            <a:r>
              <a:rPr lang="en-US" dirty="0" smtClean="0"/>
              <a:t>Review consent</a:t>
            </a:r>
          </a:p>
          <a:p>
            <a:r>
              <a:rPr lang="en-US" dirty="0" smtClean="0"/>
              <a:t>Talk about consequences</a:t>
            </a:r>
          </a:p>
          <a:p>
            <a:r>
              <a:rPr lang="en-US" dirty="0" smtClean="0"/>
              <a:t>Remind them that they are still a valuable person, deserving safety, support and nurturance</a:t>
            </a:r>
          </a:p>
          <a:p>
            <a:pPr marL="0" indent="0">
              <a:buNone/>
            </a:pPr>
            <a:endParaRPr lang="en-US" dirty="0" smtClean="0"/>
          </a:p>
          <a:p>
            <a:endParaRPr lang="en-US"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16933067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95B1EA-87D8-A24C-B458-9DAB31DF201D}"/>
              </a:ext>
            </a:extLst>
          </p:cNvPr>
          <p:cNvSpPr>
            <a:spLocks noGrp="1"/>
          </p:cNvSpPr>
          <p:nvPr>
            <p:ph type="title"/>
          </p:nvPr>
        </p:nvSpPr>
        <p:spPr/>
        <p:txBody>
          <a:bodyPr>
            <a:normAutofit/>
          </a:bodyPr>
          <a:lstStyle/>
          <a:p>
            <a:r>
              <a:rPr lang="en-US" dirty="0" smtClean="0"/>
              <a:t>Abusive Behaviors</a:t>
            </a:r>
            <a:endParaRPr lang="en-US" dirty="0"/>
          </a:p>
        </p:txBody>
      </p:sp>
      <p:graphicFrame>
        <p:nvGraphicFramePr>
          <p:cNvPr id="4" name="Table 3">
            <a:extLst>
              <a:ext uri="{FF2B5EF4-FFF2-40B4-BE49-F238E27FC236}">
                <a16:creationId xmlns="" xmlns:a16="http://schemas.microsoft.com/office/drawing/2014/main" id="{A6CF550C-FD59-024F-9F89-C95F705AF445}"/>
              </a:ext>
            </a:extLst>
          </p:cNvPr>
          <p:cNvGraphicFramePr>
            <a:graphicFrameLocks noGrp="1"/>
          </p:cNvGraphicFramePr>
          <p:nvPr>
            <p:extLst>
              <p:ext uri="{D42A27DB-BD31-4B8C-83A1-F6EECF244321}">
                <p14:modId xmlns:p14="http://schemas.microsoft.com/office/powerpoint/2010/main" val="3639801368"/>
              </p:ext>
            </p:extLst>
          </p:nvPr>
        </p:nvGraphicFramePr>
        <p:xfrm>
          <a:off x="628650" y="1313823"/>
          <a:ext cx="7233203" cy="2774099"/>
        </p:xfrm>
        <a:graphic>
          <a:graphicData uri="http://schemas.openxmlformats.org/drawingml/2006/table">
            <a:tbl>
              <a:tblPr firstRow="1" bandRow="1">
                <a:tableStyleId>{5C22544A-7EE6-4342-B048-85BDC9FD1C3A}</a:tableStyleId>
              </a:tblPr>
              <a:tblGrid>
                <a:gridCol w="1592612">
                  <a:extLst>
                    <a:ext uri="{9D8B030D-6E8A-4147-A177-3AD203B41FA5}">
                      <a16:colId xmlns="" xmlns:a16="http://schemas.microsoft.com/office/drawing/2014/main" val="846704916"/>
                    </a:ext>
                  </a:extLst>
                </a:gridCol>
                <a:gridCol w="5640591">
                  <a:extLst>
                    <a:ext uri="{9D8B030D-6E8A-4147-A177-3AD203B41FA5}">
                      <a16:colId xmlns="" xmlns:a16="http://schemas.microsoft.com/office/drawing/2014/main" val="1120307511"/>
                    </a:ext>
                  </a:extLst>
                </a:gridCol>
              </a:tblGrid>
              <a:tr h="1047497">
                <a:tc>
                  <a:txBody>
                    <a:bodyPr/>
                    <a:lstStyle/>
                    <a:p>
                      <a:endParaRPr lang="en-US" sz="1800"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r>
                        <a:rPr lang="en-US" sz="2100" b="1" dirty="0" smtClean="0">
                          <a:solidFill>
                            <a:schemeClr val="tx1"/>
                          </a:solidFill>
                          <a:latin typeface="Arial" panose="020B0604020202020204" pitchFamily="34" charset="0"/>
                          <a:cs typeface="Arial" panose="020B0604020202020204" pitchFamily="34" charset="0"/>
                        </a:rPr>
                        <a:t>Adult</a:t>
                      </a:r>
                      <a:r>
                        <a:rPr lang="en-US" sz="2100" b="1" baseline="0" dirty="0" smtClean="0">
                          <a:solidFill>
                            <a:schemeClr val="tx1"/>
                          </a:solidFill>
                          <a:latin typeface="Arial" panose="020B0604020202020204" pitchFamily="34" charset="0"/>
                          <a:cs typeface="Arial" panose="020B0604020202020204" pitchFamily="34" charset="0"/>
                        </a:rPr>
                        <a:t> to Child(</a:t>
                      </a:r>
                      <a:r>
                        <a:rPr lang="en-US" sz="2100" b="1" baseline="0" dirty="0" err="1" smtClean="0">
                          <a:solidFill>
                            <a:schemeClr val="tx1"/>
                          </a:solidFill>
                          <a:latin typeface="Arial" panose="020B0604020202020204" pitchFamily="34" charset="0"/>
                          <a:cs typeface="Arial" panose="020B0604020202020204" pitchFamily="34" charset="0"/>
                        </a:rPr>
                        <a:t>ren</a:t>
                      </a:r>
                      <a:r>
                        <a:rPr lang="en-US" sz="2100" b="1" baseline="0" dirty="0" smtClean="0">
                          <a:solidFill>
                            <a:schemeClr val="tx1"/>
                          </a:solidFill>
                          <a:latin typeface="Arial" panose="020B0604020202020204" pitchFamily="34" charset="0"/>
                          <a:cs typeface="Arial" panose="020B0604020202020204" pitchFamily="34" charset="0"/>
                        </a:rPr>
                        <a:t>), Child to Child(</a:t>
                      </a:r>
                      <a:r>
                        <a:rPr lang="en-US" sz="2100" b="1" baseline="0" dirty="0" err="1" smtClean="0">
                          <a:solidFill>
                            <a:schemeClr val="tx1"/>
                          </a:solidFill>
                          <a:latin typeface="Arial" panose="020B0604020202020204" pitchFamily="34" charset="0"/>
                          <a:cs typeface="Arial" panose="020B0604020202020204" pitchFamily="34" charset="0"/>
                        </a:rPr>
                        <a:t>ren</a:t>
                      </a:r>
                      <a:r>
                        <a:rPr lang="en-US" sz="2100" b="1" baseline="0" dirty="0" smtClean="0">
                          <a:solidFill>
                            <a:schemeClr val="tx1"/>
                          </a:solidFill>
                          <a:latin typeface="Arial" panose="020B0604020202020204" pitchFamily="34" charset="0"/>
                          <a:cs typeface="Arial" panose="020B0604020202020204" pitchFamily="34" charset="0"/>
                        </a:rPr>
                        <a:t>)</a:t>
                      </a:r>
                      <a:endParaRPr lang="en-US" sz="2100" b="1" dirty="0">
                        <a:solidFill>
                          <a:schemeClr val="tx1"/>
                        </a:solidFill>
                        <a:latin typeface="Arial" panose="020B0604020202020204" pitchFamily="34" charset="0"/>
                        <a:cs typeface="Arial" panose="020B0604020202020204" pitchFamily="34" charset="0"/>
                      </a:endParaRPr>
                    </a:p>
                  </a:txBody>
                  <a:tcPr marL="13716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 xmlns:a16="http://schemas.microsoft.com/office/drawing/2014/main" val="2238143241"/>
                  </a:ext>
                </a:extLst>
              </a:tr>
              <a:tr h="1726602">
                <a:tc>
                  <a:txBody>
                    <a:bodyPr/>
                    <a:lstStyle/>
                    <a:p>
                      <a:endParaRPr lang="en-US" sz="1800" b="1"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342900" indent="-342900">
                        <a:buFont typeface="Arial" panose="020B0604020202020204" pitchFamily="34" charset="0"/>
                        <a:buChar char="•"/>
                      </a:pPr>
                      <a:r>
                        <a:rPr lang="en-US" sz="1600" dirty="0" smtClean="0">
                          <a:latin typeface="Arial" panose="020B0604020202020204" pitchFamily="34" charset="0"/>
                          <a:cs typeface="Arial" panose="020B0604020202020204" pitchFamily="34" charset="0"/>
                        </a:rPr>
                        <a:t>Disclosure</a:t>
                      </a:r>
                    </a:p>
                    <a:p>
                      <a:pPr marL="800100" lvl="1" indent="-342900">
                        <a:buFont typeface="Arial" panose="020B0604020202020204" pitchFamily="34" charset="0"/>
                        <a:buChar char="•"/>
                      </a:pPr>
                      <a:r>
                        <a:rPr lang="en-US" sz="1600" dirty="0" smtClean="0">
                          <a:latin typeface="Arial" panose="020B0604020202020204" pitchFamily="34" charset="0"/>
                          <a:cs typeface="Arial" panose="020B0604020202020204" pitchFamily="34" charset="0"/>
                        </a:rPr>
                        <a:t>Accidental</a:t>
                      </a:r>
                    </a:p>
                    <a:p>
                      <a:pPr marL="800100" lvl="1" indent="-342900">
                        <a:buFont typeface="Arial" panose="020B0604020202020204" pitchFamily="34" charset="0"/>
                        <a:buChar char="•"/>
                      </a:pPr>
                      <a:r>
                        <a:rPr lang="en-US" sz="1600" dirty="0" smtClean="0">
                          <a:latin typeface="Arial" panose="020B0604020202020204" pitchFamily="34" charset="0"/>
                          <a:cs typeface="Arial" panose="020B0604020202020204" pitchFamily="34" charset="0"/>
                        </a:rPr>
                        <a:t>Intentional</a:t>
                      </a:r>
                    </a:p>
                    <a:p>
                      <a:pPr marL="457200" lvl="1" indent="0">
                        <a:buFont typeface="Arial" panose="020B0604020202020204" pitchFamily="34" charset="0"/>
                        <a:buNone/>
                      </a:pPr>
                      <a:endParaRPr lang="en-US" sz="16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dirty="0" smtClean="0">
                          <a:latin typeface="Arial" panose="020B0604020202020204" pitchFamily="34" charset="0"/>
                          <a:cs typeface="Arial" panose="020B0604020202020204" pitchFamily="34" charset="0"/>
                        </a:rPr>
                        <a:t>Evidence</a:t>
                      </a:r>
                    </a:p>
                  </a:txBody>
                  <a:tcPr marL="13716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20000"/>
                      </a:srgbClr>
                    </a:solidFill>
                  </a:tcPr>
                </a:tc>
                <a:extLst>
                  <a:ext uri="{0D108BD9-81ED-4DB2-BD59-A6C34878D82A}">
                    <a16:rowId xmlns="" xmlns:a16="http://schemas.microsoft.com/office/drawing/2014/main" val="634711602"/>
                  </a:ext>
                </a:extLst>
              </a:tr>
            </a:tbl>
          </a:graphicData>
        </a:graphic>
      </p:graphicFrame>
      <p:sp>
        <p:nvSpPr>
          <p:cNvPr id="6" name="Oval 5">
            <a:extLst>
              <a:ext uri="{FF2B5EF4-FFF2-40B4-BE49-F238E27FC236}">
                <a16:creationId xmlns="" xmlns:a16="http://schemas.microsoft.com/office/drawing/2014/main" id="{57F7E4E6-8CB8-4746-8E75-1C9E7E891BC2}"/>
              </a:ext>
            </a:extLst>
          </p:cNvPr>
          <p:cNvSpPr>
            <a:spLocks noChangeAspect="1"/>
          </p:cNvSpPr>
          <p:nvPr/>
        </p:nvSpPr>
        <p:spPr>
          <a:xfrm>
            <a:off x="921403" y="1406549"/>
            <a:ext cx="857250" cy="8572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14832360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Responding to a Child’s </a:t>
            </a:r>
            <a:r>
              <a:rPr lang="en-US" sz="3600" dirty="0"/>
              <a:t>D</a:t>
            </a:r>
            <a:r>
              <a:rPr lang="en-US" sz="3600" dirty="0" smtClean="0"/>
              <a:t>isclosure</a:t>
            </a:r>
            <a:endParaRPr lang="en-US" sz="3600" dirty="0"/>
          </a:p>
        </p:txBody>
      </p:sp>
      <p:sp>
        <p:nvSpPr>
          <p:cNvPr id="3" name="Content Placeholder 2"/>
          <p:cNvSpPr>
            <a:spLocks noGrp="1"/>
          </p:cNvSpPr>
          <p:nvPr>
            <p:ph sz="half" idx="1"/>
          </p:nvPr>
        </p:nvSpPr>
        <p:spPr/>
        <p:txBody>
          <a:bodyPr>
            <a:noAutofit/>
          </a:bodyPr>
          <a:lstStyle/>
          <a:p>
            <a:pPr>
              <a:buFont typeface="Wingdings" panose="05000000000000000000" pitchFamily="2" charset="2"/>
              <a:buChar char="Ø"/>
            </a:pPr>
            <a:endParaRPr lang="en-US" sz="2000" dirty="0" smtClean="0"/>
          </a:p>
          <a:p>
            <a:pPr>
              <a:buFont typeface="Wingdings" panose="05000000000000000000" pitchFamily="2" charset="2"/>
              <a:buChar char="Ø"/>
            </a:pPr>
            <a:endParaRPr lang="en-US" sz="2000" dirty="0"/>
          </a:p>
          <a:p>
            <a:pPr>
              <a:buFont typeface="Wingdings" panose="05000000000000000000" pitchFamily="2" charset="2"/>
              <a:buChar char="Ø"/>
            </a:pPr>
            <a:r>
              <a:rPr lang="en-US" sz="2000" dirty="0" smtClean="0"/>
              <a:t>What a child needs to hear</a:t>
            </a:r>
          </a:p>
          <a:p>
            <a:pPr>
              <a:buFont typeface="Wingdings" panose="05000000000000000000" pitchFamily="2" charset="2"/>
              <a:buChar char="Ø"/>
            </a:pPr>
            <a:r>
              <a:rPr lang="en-US" sz="2000" dirty="0" smtClean="0"/>
              <a:t>What a child needs you to do</a:t>
            </a:r>
          </a:p>
        </p:txBody>
      </p:sp>
      <p:sp>
        <p:nvSpPr>
          <p:cNvPr id="4" name="Content Placeholder 3"/>
          <p:cNvSpPr>
            <a:spLocks noGrp="1"/>
          </p:cNvSpPr>
          <p:nvPr>
            <p:ph sz="half" idx="2"/>
          </p:nvPr>
        </p:nvSpPr>
        <p:spPr/>
        <p:txBody>
          <a:bodyPr>
            <a:normAutofit/>
          </a:bodyPr>
          <a:lstStyle/>
          <a:p>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324058" y="1895889"/>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6045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Red – System Response and Safety</a:t>
            </a:r>
            <a:endParaRPr lang="en-US" sz="40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160376705"/>
              </p:ext>
            </p:extLst>
          </p:nvPr>
        </p:nvGraphicFramePr>
        <p:xfrm>
          <a:off x="628650" y="1279525"/>
          <a:ext cx="7886700" cy="3263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297580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 – Objectives</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Understand adults’ responsibilities in prevention</a:t>
            </a:r>
          </a:p>
          <a:p>
            <a:r>
              <a:rPr lang="en-US" sz="2400" dirty="0" smtClean="0"/>
              <a:t>Identify warning signs of inappropriate behavior and abuse in both children and adults</a:t>
            </a:r>
          </a:p>
          <a:p>
            <a:r>
              <a:rPr lang="en-US" sz="2400" dirty="0" smtClean="0"/>
              <a:t>Identify fears and beliefs that can impede action steps</a:t>
            </a:r>
          </a:p>
          <a:p>
            <a:r>
              <a:rPr lang="en-US" sz="2400" dirty="0" smtClean="0"/>
              <a:t>Develop courage, comfort, and communication tools to respond to concerning or sexually abusive behaviors</a:t>
            </a:r>
          </a:p>
          <a:p>
            <a:r>
              <a:rPr lang="en-US" sz="2400" dirty="0" smtClean="0"/>
              <a:t>Practice having hard conversations</a:t>
            </a:r>
          </a:p>
          <a:p>
            <a:endParaRPr lang="en-US" sz="2400" dirty="0" smtClean="0"/>
          </a:p>
          <a:p>
            <a:endParaRPr lang="en-US" dirty="0" smtClean="0"/>
          </a:p>
          <a:p>
            <a:endParaRPr lang="en-US" dirty="0"/>
          </a:p>
        </p:txBody>
      </p:sp>
    </p:spTree>
    <p:extLst>
      <p:ext uri="{BB962C8B-B14F-4D97-AF65-F5344CB8AC3E}">
        <p14:creationId xmlns:p14="http://schemas.microsoft.com/office/powerpoint/2010/main" val="24830593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3F854C-E5B7-5544-A86F-BFF12523C6D0}"/>
              </a:ext>
            </a:extLst>
          </p:cNvPr>
          <p:cNvSpPr>
            <a:spLocks noGrp="1"/>
          </p:cNvSpPr>
          <p:nvPr>
            <p:ph type="title"/>
          </p:nvPr>
        </p:nvSpPr>
        <p:spPr/>
        <p:txBody>
          <a:bodyPr>
            <a:normAutofit fontScale="90000"/>
          </a:bodyPr>
          <a:lstStyle/>
          <a:p>
            <a:r>
              <a:rPr lang="en-US" dirty="0" smtClean="0"/>
              <a:t>Exercise:</a:t>
            </a:r>
            <a:br>
              <a:rPr lang="en-US" dirty="0" smtClean="0"/>
            </a:br>
            <a:r>
              <a:rPr lang="en-US" dirty="0" smtClean="0"/>
              <a:t>Continuum </a:t>
            </a:r>
            <a:r>
              <a:rPr lang="en-US" dirty="0"/>
              <a:t>of Youth </a:t>
            </a:r>
            <a:r>
              <a:rPr lang="en-US" dirty="0" smtClean="0"/>
              <a:t>Behaviors Practice</a:t>
            </a:r>
            <a:endParaRPr lang="en-US" dirty="0"/>
          </a:p>
        </p:txBody>
      </p:sp>
      <p:graphicFrame>
        <p:nvGraphicFramePr>
          <p:cNvPr id="10" name="Table 9">
            <a:extLst>
              <a:ext uri="{FF2B5EF4-FFF2-40B4-BE49-F238E27FC236}">
                <a16:creationId xmlns:a16="http://schemas.microsoft.com/office/drawing/2014/main" xmlns="" id="{DFCECB7E-CC2F-AA41-A201-4C6D71B2CA96}"/>
              </a:ext>
            </a:extLst>
          </p:cNvPr>
          <p:cNvGraphicFramePr>
            <a:graphicFrameLocks noGrp="1"/>
          </p:cNvGraphicFramePr>
          <p:nvPr>
            <p:extLst>
              <p:ext uri="{D42A27DB-BD31-4B8C-83A1-F6EECF244321}">
                <p14:modId xmlns:p14="http://schemas.microsoft.com/office/powerpoint/2010/main" val="166936871"/>
              </p:ext>
            </p:extLst>
          </p:nvPr>
        </p:nvGraphicFramePr>
        <p:xfrm>
          <a:off x="912601" y="1268016"/>
          <a:ext cx="7169424" cy="1028700"/>
        </p:xfrm>
        <a:graphic>
          <a:graphicData uri="http://schemas.openxmlformats.org/drawingml/2006/table">
            <a:tbl>
              <a:tblPr firstRow="1" bandRow="1">
                <a:tableStyleId>{5C22544A-7EE6-4342-B048-85BDC9FD1C3A}</a:tableStyleId>
              </a:tblPr>
              <a:tblGrid>
                <a:gridCol w="2389808">
                  <a:extLst>
                    <a:ext uri="{9D8B030D-6E8A-4147-A177-3AD203B41FA5}">
                      <a16:colId xmlns:a16="http://schemas.microsoft.com/office/drawing/2014/main" xmlns="" val="846704916"/>
                    </a:ext>
                  </a:extLst>
                </a:gridCol>
                <a:gridCol w="2389808">
                  <a:extLst>
                    <a:ext uri="{9D8B030D-6E8A-4147-A177-3AD203B41FA5}">
                      <a16:colId xmlns:a16="http://schemas.microsoft.com/office/drawing/2014/main" xmlns="" val="1120307511"/>
                    </a:ext>
                  </a:extLst>
                </a:gridCol>
                <a:gridCol w="2389808">
                  <a:extLst>
                    <a:ext uri="{9D8B030D-6E8A-4147-A177-3AD203B41FA5}">
                      <a16:colId xmlns:a16="http://schemas.microsoft.com/office/drawing/2014/main" xmlns="" val="28986057"/>
                    </a:ext>
                  </a:extLst>
                </a:gridCol>
              </a:tblGrid>
              <a:tr h="1028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Safe, healthy, developmentally-appropriate </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Concerning, inappropriate</a:t>
                      </a:r>
                    </a:p>
                  </a:txBody>
                  <a:tcPr marL="13716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a:r>
                        <a:rPr lang="en-US" sz="1800" b="0" dirty="0">
                          <a:solidFill>
                            <a:schemeClr val="tx1"/>
                          </a:solidFill>
                          <a:latin typeface="Arial" panose="020B0604020202020204" pitchFamily="34" charset="0"/>
                          <a:cs typeface="Arial" panose="020B0604020202020204" pitchFamily="34" charset="0"/>
                        </a:rPr>
                        <a:t>Harmful </a:t>
                      </a:r>
                      <a:br>
                        <a:rPr lang="en-US" sz="1800" b="0" dirty="0">
                          <a:solidFill>
                            <a:schemeClr val="tx1"/>
                          </a:solidFill>
                          <a:latin typeface="Arial" panose="020B0604020202020204" pitchFamily="34" charset="0"/>
                          <a:cs typeface="Arial" panose="020B0604020202020204" pitchFamily="34" charset="0"/>
                        </a:rPr>
                      </a:br>
                      <a:r>
                        <a:rPr lang="en-US" sz="1800" b="0" dirty="0">
                          <a:solidFill>
                            <a:schemeClr val="tx1"/>
                          </a:solidFill>
                          <a:latin typeface="Arial" panose="020B0604020202020204" pitchFamily="34" charset="0"/>
                          <a:cs typeface="Arial" panose="020B0604020202020204" pitchFamily="34" charset="0"/>
                        </a:rPr>
                        <a:t>(Abuse)</a:t>
                      </a:r>
                    </a:p>
                  </a:txBody>
                  <a:tcPr marL="13716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xmlns="" val="2238143241"/>
                  </a:ext>
                </a:extLst>
              </a:tr>
            </a:tbl>
          </a:graphicData>
        </a:graphic>
      </p:graphicFrame>
      <p:sp>
        <p:nvSpPr>
          <p:cNvPr id="3" name="TextBox 2"/>
          <p:cNvSpPr txBox="1"/>
          <p:nvPr/>
        </p:nvSpPr>
        <p:spPr>
          <a:xfrm>
            <a:off x="3125581" y="2934172"/>
            <a:ext cx="3324915" cy="2154436"/>
          </a:xfrm>
          <a:prstGeom prst="rect">
            <a:avLst/>
          </a:prstGeom>
          <a:noFill/>
        </p:spPr>
        <p:txBody>
          <a:bodyPr wrap="square" rtlCol="0">
            <a:spAutoFit/>
          </a:bodyPr>
          <a:lstStyle/>
          <a:p>
            <a:pPr marL="171450" indent="-171450">
              <a:buFont typeface="Arial" panose="020B0604020202020204" pitchFamily="34" charset="0"/>
              <a:buChar char="•"/>
            </a:pPr>
            <a:r>
              <a:rPr lang="en-US" sz="1600" b="1" dirty="0" smtClean="0"/>
              <a:t>Think about:</a:t>
            </a:r>
          </a:p>
          <a:p>
            <a:pPr marL="628650" lvl="1" indent="-171450">
              <a:buFont typeface="Arial" panose="020B0604020202020204" pitchFamily="34" charset="0"/>
              <a:buChar char="•"/>
            </a:pPr>
            <a:r>
              <a:rPr lang="en-US" sz="1600" b="1" dirty="0" smtClean="0"/>
              <a:t>Motivation</a:t>
            </a:r>
          </a:p>
          <a:p>
            <a:pPr marL="628650" lvl="1" indent="-171450">
              <a:buFont typeface="Arial" panose="020B0604020202020204" pitchFamily="34" charset="0"/>
              <a:buChar char="•"/>
            </a:pPr>
            <a:r>
              <a:rPr lang="en-US" sz="1600" b="1" dirty="0" smtClean="0"/>
              <a:t>Dynamic</a:t>
            </a:r>
          </a:p>
          <a:p>
            <a:pPr marL="628650" lvl="1" indent="-171450">
              <a:buFont typeface="Arial" panose="020B0604020202020204" pitchFamily="34" charset="0"/>
              <a:buChar char="•"/>
            </a:pPr>
            <a:r>
              <a:rPr lang="en-US" sz="1600" b="1" dirty="0" smtClean="0"/>
              <a:t>Activity</a:t>
            </a:r>
          </a:p>
          <a:p>
            <a:pPr marL="628650" lvl="1" indent="-171450">
              <a:buFont typeface="Arial" panose="020B0604020202020204" pitchFamily="34" charset="0"/>
              <a:buChar char="•"/>
            </a:pPr>
            <a:r>
              <a:rPr lang="en-US" sz="1600" b="1" dirty="0" smtClean="0"/>
              <a:t>Affect</a:t>
            </a:r>
            <a:endParaRPr lang="en-US" sz="1600" b="1" dirty="0"/>
          </a:p>
          <a:p>
            <a:pPr marL="171450" indent="-171450">
              <a:buFont typeface="Arial" panose="020B0604020202020204" pitchFamily="34" charset="0"/>
              <a:buChar char="•"/>
            </a:pPr>
            <a:endParaRPr lang="en-US" sz="700" b="1" dirty="0"/>
          </a:p>
          <a:p>
            <a:pPr marL="171450" indent="-171450">
              <a:buFont typeface="Arial" panose="020B0604020202020204" pitchFamily="34" charset="0"/>
              <a:buChar char="•"/>
            </a:pPr>
            <a:r>
              <a:rPr lang="en-US" sz="1600" b="1" dirty="0"/>
              <a:t>What is the prevention level?</a:t>
            </a:r>
          </a:p>
          <a:p>
            <a:pPr marL="171450" indent="-171450">
              <a:buFont typeface="Arial" panose="020B0604020202020204" pitchFamily="34" charset="0"/>
              <a:buChar char="•"/>
            </a:pPr>
            <a:endParaRPr lang="en-US" sz="700" b="1" dirty="0"/>
          </a:p>
          <a:p>
            <a:pPr marL="171450" indent="-171450">
              <a:buFont typeface="Arial" panose="020B0604020202020204" pitchFamily="34" charset="0"/>
              <a:buChar char="•"/>
            </a:pPr>
            <a:r>
              <a:rPr lang="en-US" sz="1600" b="1" dirty="0"/>
              <a:t>What is your response?</a:t>
            </a:r>
          </a:p>
          <a:p>
            <a:pPr marL="171450" indent="-171450">
              <a:buFont typeface="Arial" panose="020B0604020202020204" pitchFamily="34" charset="0"/>
              <a:buChar char="•"/>
            </a:pPr>
            <a:endParaRPr lang="en-US" sz="800" dirty="0"/>
          </a:p>
        </p:txBody>
      </p:sp>
      <p:grpSp>
        <p:nvGrpSpPr>
          <p:cNvPr id="5" name="Group 4">
            <a:extLst>
              <a:ext uri="{FF2B5EF4-FFF2-40B4-BE49-F238E27FC236}">
                <a16:creationId xmlns:a16="http://schemas.microsoft.com/office/drawing/2014/main" xmlns="" id="{3387F8DB-32CD-6947-9B95-616A8935E431}"/>
              </a:ext>
            </a:extLst>
          </p:cNvPr>
          <p:cNvGrpSpPr/>
          <p:nvPr/>
        </p:nvGrpSpPr>
        <p:grpSpPr>
          <a:xfrm>
            <a:off x="884375" y="2330361"/>
            <a:ext cx="7169424" cy="645950"/>
            <a:chOff x="1459706" y="1231026"/>
            <a:chExt cx="6350794" cy="1813392"/>
          </a:xfrm>
        </p:grpSpPr>
        <p:sp>
          <p:nvSpPr>
            <p:cNvPr id="6" name="Right Arrow 5">
              <a:extLst>
                <a:ext uri="{FF2B5EF4-FFF2-40B4-BE49-F238E27FC236}">
                  <a16:creationId xmlns:a16="http://schemas.microsoft.com/office/drawing/2014/main" xmlns="" id="{C5EFA5B6-F7AA-324D-9EFF-05C14E1A2D47}"/>
                </a:ext>
              </a:extLst>
            </p:cNvPr>
            <p:cNvSpPr/>
            <p:nvPr/>
          </p:nvSpPr>
          <p:spPr>
            <a:xfrm>
              <a:off x="4610100" y="1231027"/>
              <a:ext cx="3200400" cy="1813391"/>
            </a:xfrm>
            <a:prstGeom prst="rightArrow">
              <a:avLst/>
            </a:prstGeom>
            <a:gradFill flip="none" rotWithShape="1">
              <a:gsLst>
                <a:gs pos="0">
                  <a:srgbClr val="FFFF00"/>
                </a:gs>
                <a:gs pos="100000">
                  <a:srgbClr val="FF0000"/>
                </a:gs>
                <a:gs pos="100000">
                  <a:srgbClr val="FF000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 name="Right Arrow 6">
              <a:extLst>
                <a:ext uri="{FF2B5EF4-FFF2-40B4-BE49-F238E27FC236}">
                  <a16:creationId xmlns:a16="http://schemas.microsoft.com/office/drawing/2014/main" xmlns="" id="{9374D36B-6B45-E549-A082-2E99B0BC9F88}"/>
                </a:ext>
              </a:extLst>
            </p:cNvPr>
            <p:cNvSpPr/>
            <p:nvPr/>
          </p:nvSpPr>
          <p:spPr>
            <a:xfrm rot="10800000">
              <a:off x="1459706" y="1231026"/>
              <a:ext cx="3200400" cy="1813391"/>
            </a:xfrm>
            <a:prstGeom prst="rightArrow">
              <a:avLst/>
            </a:prstGeom>
            <a:gradFill flip="none" rotWithShape="1">
              <a:gsLst>
                <a:gs pos="0">
                  <a:srgbClr val="FFFF00"/>
                </a:gs>
                <a:gs pos="100000">
                  <a:srgbClr val="00B050"/>
                </a:gs>
                <a:gs pos="100000">
                  <a:srgbClr val="00B05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spTree>
    <p:extLst>
      <p:ext uri="{BB962C8B-B14F-4D97-AF65-F5344CB8AC3E}">
        <p14:creationId xmlns:p14="http://schemas.microsoft.com/office/powerpoint/2010/main" val="34304063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Adults’ Behaviors with Children and Youth</a:t>
            </a:r>
            <a:endParaRPr lang="en-US" dirty="0"/>
          </a:p>
        </p:txBody>
      </p:sp>
    </p:spTree>
    <p:extLst>
      <p:ext uri="{BB962C8B-B14F-4D97-AF65-F5344CB8AC3E}">
        <p14:creationId xmlns:p14="http://schemas.microsoft.com/office/powerpoint/2010/main" val="38427677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smtClean="0"/>
              <a:t>Barriers to Speaking Up</a:t>
            </a:r>
            <a:endParaRPr lang="en-US" dirty="0"/>
          </a:p>
        </p:txBody>
      </p:sp>
      <p:sp>
        <p:nvSpPr>
          <p:cNvPr id="7" name="Content Placeholder 6"/>
          <p:cNvSpPr>
            <a:spLocks noGrp="1"/>
          </p:cNvSpPr>
          <p:nvPr>
            <p:ph sz="half" idx="2"/>
          </p:nvPr>
        </p:nvSpPr>
        <p:spPr>
          <a:xfrm>
            <a:off x="4470124" y="1143101"/>
            <a:ext cx="3886200" cy="3737011"/>
          </a:xfrm>
        </p:spPr>
        <p:txBody>
          <a:bodyPr>
            <a:normAutofit fontScale="40000" lnSpcReduction="20000"/>
          </a:bodyPr>
          <a:lstStyle/>
          <a:p>
            <a:pPr marL="0" indent="0">
              <a:buNone/>
            </a:pPr>
            <a:r>
              <a:rPr lang="en-US" sz="2400" b="1" dirty="0"/>
              <a:t>Fears</a:t>
            </a:r>
          </a:p>
          <a:p>
            <a:r>
              <a:rPr lang="en-US" sz="2400" dirty="0"/>
              <a:t>Misinterpreting situation</a:t>
            </a:r>
          </a:p>
          <a:p>
            <a:r>
              <a:rPr lang="en-US" sz="2400" dirty="0"/>
              <a:t>Worried about offending others</a:t>
            </a:r>
          </a:p>
          <a:p>
            <a:pPr lvl="0"/>
            <a:r>
              <a:rPr lang="en-US" sz="2400" dirty="0">
                <a:solidFill>
                  <a:srgbClr val="000000"/>
                </a:solidFill>
              </a:rPr>
              <a:t>Make things worse</a:t>
            </a:r>
          </a:p>
          <a:p>
            <a:pPr lvl="0"/>
            <a:r>
              <a:rPr lang="en-US" sz="2400" dirty="0">
                <a:solidFill>
                  <a:srgbClr val="000000"/>
                </a:solidFill>
              </a:rPr>
              <a:t>Safety concerns</a:t>
            </a:r>
          </a:p>
          <a:p>
            <a:pPr lvl="0"/>
            <a:r>
              <a:rPr lang="en-US" sz="2400" dirty="0">
                <a:solidFill>
                  <a:srgbClr val="000000"/>
                </a:solidFill>
              </a:rPr>
              <a:t>Family disruption</a:t>
            </a:r>
          </a:p>
          <a:p>
            <a:pPr lvl="0"/>
            <a:r>
              <a:rPr lang="en-US" sz="2400" dirty="0">
                <a:solidFill>
                  <a:srgbClr val="000000"/>
                </a:solidFill>
              </a:rPr>
              <a:t>Financial loss</a:t>
            </a:r>
          </a:p>
          <a:p>
            <a:pPr lvl="0"/>
            <a:r>
              <a:rPr lang="en-US" sz="2400" dirty="0">
                <a:solidFill>
                  <a:srgbClr val="000000"/>
                </a:solidFill>
              </a:rPr>
              <a:t>Shame and guilt</a:t>
            </a:r>
          </a:p>
          <a:p>
            <a:pPr marL="0" lvl="0" indent="0">
              <a:buNone/>
            </a:pPr>
            <a:r>
              <a:rPr lang="en-US" sz="2400" b="1" dirty="0">
                <a:solidFill>
                  <a:srgbClr val="000000"/>
                </a:solidFill>
              </a:rPr>
              <a:t>Beliefs</a:t>
            </a:r>
          </a:p>
          <a:p>
            <a:r>
              <a:rPr lang="en-US" sz="2400" dirty="0"/>
              <a:t>They’re the “perfect” family </a:t>
            </a:r>
          </a:p>
          <a:p>
            <a:r>
              <a:rPr lang="en-US" sz="2400" dirty="0" smtClean="0"/>
              <a:t>They are </a:t>
            </a:r>
            <a:r>
              <a:rPr lang="en-US" sz="2400" dirty="0"/>
              <a:t>a “good” person</a:t>
            </a:r>
          </a:p>
          <a:p>
            <a:r>
              <a:rPr lang="en-US" sz="2400" dirty="0"/>
              <a:t>Every family has issues</a:t>
            </a:r>
          </a:p>
          <a:p>
            <a:r>
              <a:rPr lang="en-US" sz="2400" dirty="0" smtClean="0"/>
              <a:t>They wanted </a:t>
            </a:r>
            <a:r>
              <a:rPr lang="en-US" sz="2400" dirty="0"/>
              <a:t>it</a:t>
            </a:r>
          </a:p>
          <a:p>
            <a:r>
              <a:rPr lang="en-US" sz="2400" dirty="0"/>
              <a:t>That’s </a:t>
            </a:r>
            <a:r>
              <a:rPr lang="en-US" sz="2400"/>
              <a:t>how </a:t>
            </a:r>
            <a:r>
              <a:rPr lang="en-US" sz="2400" smtClean="0"/>
              <a:t>they show </a:t>
            </a:r>
            <a:r>
              <a:rPr lang="en-US" sz="2400" dirty="0"/>
              <a:t>affection</a:t>
            </a:r>
          </a:p>
          <a:p>
            <a:r>
              <a:rPr lang="en-US" sz="2400" dirty="0" smtClean="0"/>
              <a:t>They are </a:t>
            </a:r>
            <a:r>
              <a:rPr lang="en-US" sz="2400" dirty="0"/>
              <a:t>“too old</a:t>
            </a:r>
            <a:r>
              <a:rPr lang="en-US" sz="2400" dirty="0" smtClean="0"/>
              <a:t>”</a:t>
            </a:r>
            <a:endParaRPr lang="en-US" sz="2800" dirty="0"/>
          </a:p>
        </p:txBody>
      </p:sp>
      <p:pic>
        <p:nvPicPr>
          <p:cNvPr id="11" name="Picture 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1023252" y="1311275"/>
            <a:ext cx="3096996" cy="326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655974976"/>
      </p:ext>
    </p:extLst>
  </p:cSld>
  <p:clrMapOvr>
    <a:masterClrMapping/>
  </p:clrMapOvr>
  <mc:AlternateContent xmlns:mc="http://schemas.openxmlformats.org/markup-compatibility/2006" xmlns:p14="http://schemas.microsoft.com/office/powerpoint/2010/main">
    <mc:Choice Requires="p14">
      <p:transition spd="slow" p14:dur="2000" advTm="83518"/>
    </mc:Choice>
    <mc:Fallback xmlns="">
      <p:transition spd="slow" advTm="835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 calcmode="lin" valueType="num">
                                      <p:cBhvr additive="base">
                                        <p:cTn id="1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 calcmode="lin" valueType="num">
                                      <p:cBhvr additive="base">
                                        <p:cTn id="1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 calcmode="lin" valueType="num">
                                      <p:cBhvr additive="base">
                                        <p:cTn id="23"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 calcmode="lin" valueType="num">
                                      <p:cBhvr additive="base">
                                        <p:cTn id="2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anim calcmode="lin" valueType="num">
                                      <p:cBhvr additive="base">
                                        <p:cTn id="31"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7">
                                            <p:txEl>
                                              <p:pRg st="9" end="9"/>
                                            </p:txEl>
                                          </p:spTgt>
                                        </p:tgtEl>
                                        <p:attrNameLst>
                                          <p:attrName>style.visibility</p:attrName>
                                        </p:attrNameLst>
                                      </p:cBhvr>
                                      <p:to>
                                        <p:strVal val="visible"/>
                                      </p:to>
                                    </p:set>
                                    <p:animEffect transition="in" filter="fade">
                                      <p:cBhvr>
                                        <p:cTn id="37" dur="1000"/>
                                        <p:tgtEl>
                                          <p:spTgt spid="7">
                                            <p:txEl>
                                              <p:pRg st="9" end="9"/>
                                            </p:txEl>
                                          </p:spTgt>
                                        </p:tgtEl>
                                      </p:cBhvr>
                                    </p:animEffect>
                                    <p:anim calcmode="lin" valueType="num">
                                      <p:cBhvr>
                                        <p:cTn id="38"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39" dur="1000" fill="hold"/>
                                        <p:tgtEl>
                                          <p:spTgt spid="7">
                                            <p:txEl>
                                              <p:pRg st="9" end="9"/>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7">
                                            <p:txEl>
                                              <p:pRg st="10" end="10"/>
                                            </p:txEl>
                                          </p:spTgt>
                                        </p:tgtEl>
                                        <p:attrNameLst>
                                          <p:attrName>style.visibility</p:attrName>
                                        </p:attrNameLst>
                                      </p:cBhvr>
                                      <p:to>
                                        <p:strVal val="visible"/>
                                      </p:to>
                                    </p:set>
                                    <p:animEffect transition="in" filter="fade">
                                      <p:cBhvr>
                                        <p:cTn id="42" dur="1000"/>
                                        <p:tgtEl>
                                          <p:spTgt spid="7">
                                            <p:txEl>
                                              <p:pRg st="10" end="10"/>
                                            </p:txEl>
                                          </p:spTgt>
                                        </p:tgtEl>
                                      </p:cBhvr>
                                    </p:animEffect>
                                    <p:anim calcmode="lin" valueType="num">
                                      <p:cBhvr>
                                        <p:cTn id="43" dur="1000" fill="hold"/>
                                        <p:tgtEl>
                                          <p:spTgt spid="7">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10" end="10"/>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7">
                                            <p:txEl>
                                              <p:pRg st="11" end="11"/>
                                            </p:txEl>
                                          </p:spTgt>
                                        </p:tgtEl>
                                        <p:attrNameLst>
                                          <p:attrName>style.visibility</p:attrName>
                                        </p:attrNameLst>
                                      </p:cBhvr>
                                      <p:to>
                                        <p:strVal val="visible"/>
                                      </p:to>
                                    </p:set>
                                    <p:animEffect transition="in" filter="fade">
                                      <p:cBhvr>
                                        <p:cTn id="47" dur="1000"/>
                                        <p:tgtEl>
                                          <p:spTgt spid="7">
                                            <p:txEl>
                                              <p:pRg st="11" end="11"/>
                                            </p:txEl>
                                          </p:spTgt>
                                        </p:tgtEl>
                                      </p:cBhvr>
                                    </p:animEffect>
                                    <p:anim calcmode="lin" valueType="num">
                                      <p:cBhvr>
                                        <p:cTn id="48" dur="1000" fill="hold"/>
                                        <p:tgtEl>
                                          <p:spTgt spid="7">
                                            <p:txEl>
                                              <p:pRg st="11" end="11"/>
                                            </p:txEl>
                                          </p:spTgt>
                                        </p:tgtEl>
                                        <p:attrNameLst>
                                          <p:attrName>ppt_x</p:attrName>
                                        </p:attrNameLst>
                                      </p:cBhvr>
                                      <p:tavLst>
                                        <p:tav tm="0">
                                          <p:val>
                                            <p:strVal val="#ppt_x"/>
                                          </p:val>
                                        </p:tav>
                                        <p:tav tm="100000">
                                          <p:val>
                                            <p:strVal val="#ppt_x"/>
                                          </p:val>
                                        </p:tav>
                                      </p:tavLst>
                                    </p:anim>
                                    <p:anim calcmode="lin" valueType="num">
                                      <p:cBhvr>
                                        <p:cTn id="49" dur="1000" fill="hold"/>
                                        <p:tgtEl>
                                          <p:spTgt spid="7">
                                            <p:txEl>
                                              <p:pRg st="11" end="11"/>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
                                            <p:txEl>
                                              <p:pRg st="12" end="12"/>
                                            </p:txEl>
                                          </p:spTgt>
                                        </p:tgtEl>
                                        <p:attrNameLst>
                                          <p:attrName>style.visibility</p:attrName>
                                        </p:attrNameLst>
                                      </p:cBhvr>
                                      <p:to>
                                        <p:strVal val="visible"/>
                                      </p:to>
                                    </p:set>
                                    <p:animEffect transition="in" filter="fade">
                                      <p:cBhvr>
                                        <p:cTn id="52" dur="1000"/>
                                        <p:tgtEl>
                                          <p:spTgt spid="7">
                                            <p:txEl>
                                              <p:pRg st="12" end="12"/>
                                            </p:txEl>
                                          </p:spTgt>
                                        </p:tgtEl>
                                      </p:cBhvr>
                                    </p:animEffect>
                                    <p:anim calcmode="lin" valueType="num">
                                      <p:cBhvr>
                                        <p:cTn id="53" dur="1000" fill="hold"/>
                                        <p:tgtEl>
                                          <p:spTgt spid="7">
                                            <p:txEl>
                                              <p:pRg st="12" end="12"/>
                                            </p:txEl>
                                          </p:spTgt>
                                        </p:tgtEl>
                                        <p:attrNameLst>
                                          <p:attrName>ppt_x</p:attrName>
                                        </p:attrNameLst>
                                      </p:cBhvr>
                                      <p:tavLst>
                                        <p:tav tm="0">
                                          <p:val>
                                            <p:strVal val="#ppt_x"/>
                                          </p:val>
                                        </p:tav>
                                        <p:tav tm="100000">
                                          <p:val>
                                            <p:strVal val="#ppt_x"/>
                                          </p:val>
                                        </p:tav>
                                      </p:tavLst>
                                    </p:anim>
                                    <p:anim calcmode="lin" valueType="num">
                                      <p:cBhvr>
                                        <p:cTn id="54" dur="1000" fill="hold"/>
                                        <p:tgtEl>
                                          <p:spTgt spid="7">
                                            <p:txEl>
                                              <p:pRg st="12" end="12"/>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7">
                                            <p:txEl>
                                              <p:pRg st="13" end="13"/>
                                            </p:txEl>
                                          </p:spTgt>
                                        </p:tgtEl>
                                        <p:attrNameLst>
                                          <p:attrName>style.visibility</p:attrName>
                                        </p:attrNameLst>
                                      </p:cBhvr>
                                      <p:to>
                                        <p:strVal val="visible"/>
                                      </p:to>
                                    </p:set>
                                    <p:animEffect transition="in" filter="fade">
                                      <p:cBhvr>
                                        <p:cTn id="57" dur="1000"/>
                                        <p:tgtEl>
                                          <p:spTgt spid="7">
                                            <p:txEl>
                                              <p:pRg st="13" end="13"/>
                                            </p:txEl>
                                          </p:spTgt>
                                        </p:tgtEl>
                                      </p:cBhvr>
                                    </p:animEffect>
                                    <p:anim calcmode="lin" valueType="num">
                                      <p:cBhvr>
                                        <p:cTn id="58" dur="1000" fill="hold"/>
                                        <p:tgtEl>
                                          <p:spTgt spid="7">
                                            <p:txEl>
                                              <p:pRg st="13" end="13"/>
                                            </p:txEl>
                                          </p:spTgt>
                                        </p:tgtEl>
                                        <p:attrNameLst>
                                          <p:attrName>ppt_x</p:attrName>
                                        </p:attrNameLst>
                                      </p:cBhvr>
                                      <p:tavLst>
                                        <p:tav tm="0">
                                          <p:val>
                                            <p:strVal val="#ppt_x"/>
                                          </p:val>
                                        </p:tav>
                                        <p:tav tm="100000">
                                          <p:val>
                                            <p:strVal val="#ppt_x"/>
                                          </p:val>
                                        </p:tav>
                                      </p:tavLst>
                                    </p:anim>
                                    <p:anim calcmode="lin" valueType="num">
                                      <p:cBhvr>
                                        <p:cTn id="59" dur="1000" fill="hold"/>
                                        <p:tgtEl>
                                          <p:spTgt spid="7">
                                            <p:txEl>
                                              <p:pRg st="13" end="13"/>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7">
                                            <p:txEl>
                                              <p:pRg st="14" end="14"/>
                                            </p:txEl>
                                          </p:spTgt>
                                        </p:tgtEl>
                                        <p:attrNameLst>
                                          <p:attrName>style.visibility</p:attrName>
                                        </p:attrNameLst>
                                      </p:cBhvr>
                                      <p:to>
                                        <p:strVal val="visible"/>
                                      </p:to>
                                    </p:set>
                                    <p:animEffect transition="in" filter="fade">
                                      <p:cBhvr>
                                        <p:cTn id="62" dur="1000"/>
                                        <p:tgtEl>
                                          <p:spTgt spid="7">
                                            <p:txEl>
                                              <p:pRg st="14" end="14"/>
                                            </p:txEl>
                                          </p:spTgt>
                                        </p:tgtEl>
                                      </p:cBhvr>
                                    </p:animEffect>
                                    <p:anim calcmode="lin" valueType="num">
                                      <p:cBhvr>
                                        <p:cTn id="63" dur="1000" fill="hold"/>
                                        <p:tgtEl>
                                          <p:spTgt spid="7">
                                            <p:txEl>
                                              <p:pRg st="14" end="14"/>
                                            </p:txEl>
                                          </p:spTgt>
                                        </p:tgtEl>
                                        <p:attrNameLst>
                                          <p:attrName>ppt_x</p:attrName>
                                        </p:attrNameLst>
                                      </p:cBhvr>
                                      <p:tavLst>
                                        <p:tav tm="0">
                                          <p:val>
                                            <p:strVal val="#ppt_x"/>
                                          </p:val>
                                        </p:tav>
                                        <p:tav tm="100000">
                                          <p:val>
                                            <p:strVal val="#ppt_x"/>
                                          </p:val>
                                        </p:tav>
                                      </p:tavLst>
                                    </p:anim>
                                    <p:anim calcmode="lin" valueType="num">
                                      <p:cBhvr>
                                        <p:cTn id="64" dur="1000" fill="hold"/>
                                        <p:tgtEl>
                                          <p:spTgt spid="7">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911BE4-6CAD-3C48-A5FD-8B15F916D903}"/>
              </a:ext>
            </a:extLst>
          </p:cNvPr>
          <p:cNvSpPr>
            <a:spLocks noGrp="1"/>
          </p:cNvSpPr>
          <p:nvPr>
            <p:ph type="title"/>
          </p:nvPr>
        </p:nvSpPr>
        <p:spPr/>
        <p:txBody>
          <a:bodyPr/>
          <a:lstStyle/>
          <a:p>
            <a:r>
              <a:rPr lang="en-US" dirty="0" smtClean="0"/>
              <a:t>Continuum of Adult Behaviors</a:t>
            </a:r>
            <a:endParaRPr lang="en-US" dirty="0"/>
          </a:p>
        </p:txBody>
      </p:sp>
      <p:graphicFrame>
        <p:nvGraphicFramePr>
          <p:cNvPr id="9" name="Table 8">
            <a:extLst>
              <a:ext uri="{FF2B5EF4-FFF2-40B4-BE49-F238E27FC236}">
                <a16:creationId xmlns="" xmlns:a16="http://schemas.microsoft.com/office/drawing/2014/main" id="{A47977A9-A5FD-AF49-A6FC-5BF47FF5455A}"/>
              </a:ext>
            </a:extLst>
          </p:cNvPr>
          <p:cNvGraphicFramePr>
            <a:graphicFrameLocks noGrp="1"/>
          </p:cNvGraphicFramePr>
          <p:nvPr>
            <p:extLst>
              <p:ext uri="{D42A27DB-BD31-4B8C-83A1-F6EECF244321}">
                <p14:modId xmlns:p14="http://schemas.microsoft.com/office/powerpoint/2010/main" val="3197073160"/>
              </p:ext>
            </p:extLst>
          </p:nvPr>
        </p:nvGraphicFramePr>
        <p:xfrm>
          <a:off x="628652" y="1228260"/>
          <a:ext cx="3615357" cy="3086100"/>
        </p:xfrm>
        <a:graphic>
          <a:graphicData uri="http://schemas.openxmlformats.org/drawingml/2006/table">
            <a:tbl>
              <a:tblPr firstRow="1" bandRow="1">
                <a:tableStyleId>{5C22544A-7EE6-4342-B048-85BDC9FD1C3A}</a:tableStyleId>
              </a:tblPr>
              <a:tblGrid>
                <a:gridCol w="1347517">
                  <a:extLst>
                    <a:ext uri="{9D8B030D-6E8A-4147-A177-3AD203B41FA5}">
                      <a16:colId xmlns="" xmlns:a16="http://schemas.microsoft.com/office/drawing/2014/main" val="846704916"/>
                    </a:ext>
                  </a:extLst>
                </a:gridCol>
                <a:gridCol w="2267840">
                  <a:extLst>
                    <a:ext uri="{9D8B030D-6E8A-4147-A177-3AD203B41FA5}">
                      <a16:colId xmlns="" xmlns:a16="http://schemas.microsoft.com/office/drawing/2014/main" val="1120307511"/>
                    </a:ext>
                  </a:extLst>
                </a:gridCol>
              </a:tblGrid>
              <a:tr h="1028700">
                <a:tc>
                  <a:txBody>
                    <a:bodyPr/>
                    <a:lstStyle/>
                    <a:p>
                      <a:endParaRPr lang="en-US" sz="1800"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1" indent="0" algn="ctr" defTabSz="457200"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mn-lt"/>
                          <a:ea typeface="+mn-ea"/>
                          <a:cs typeface="+mn-cs"/>
                        </a:rPr>
                        <a:t>Safe, Healthy, </a:t>
                      </a:r>
                    </a:p>
                    <a:p>
                      <a:pPr marL="0" marR="0" lvl="1" indent="0" algn="ctr" defTabSz="457200"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mn-lt"/>
                          <a:ea typeface="+mn-ea"/>
                          <a:cs typeface="+mn-cs"/>
                        </a:rPr>
                        <a:t>Developmentally </a:t>
                      </a:r>
                    </a:p>
                    <a:p>
                      <a:pPr marL="0" marR="0" lvl="1" indent="0" algn="ctr" defTabSz="457200"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mn-lt"/>
                          <a:ea typeface="+mn-ea"/>
                          <a:cs typeface="+mn-cs"/>
                        </a:rPr>
                        <a:t>Appropriate</a:t>
                      </a:r>
                    </a:p>
                  </a:txBody>
                  <a:tcPr marL="13716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extLst>
                  <a:ext uri="{0D108BD9-81ED-4DB2-BD59-A6C34878D82A}">
                    <a16:rowId xmlns="" xmlns:a16="http://schemas.microsoft.com/office/drawing/2014/main" val="2238143241"/>
                  </a:ext>
                </a:extLst>
              </a:tr>
              <a:tr h="1028700">
                <a:tc>
                  <a:txBody>
                    <a:bodyPr/>
                    <a:lstStyle/>
                    <a:p>
                      <a:endParaRPr lang="en-US" sz="1800" b="1"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1" indent="0" algn="ctr" defTabSz="457200"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mn-lt"/>
                          <a:ea typeface="+mn-ea"/>
                          <a:cs typeface="+mn-cs"/>
                        </a:rPr>
                        <a:t>Concerning, </a:t>
                      </a:r>
                    </a:p>
                    <a:p>
                      <a:pPr marL="0" marR="0" lvl="1" indent="0" algn="ctr" defTabSz="457200"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mn-lt"/>
                          <a:ea typeface="+mn-ea"/>
                          <a:cs typeface="+mn-cs"/>
                        </a:rPr>
                        <a:t>Inappropriate</a:t>
                      </a:r>
                      <a:endParaRPr kumimoji="0" lang="en-US" sz="1800" b="1" i="0" u="none" strike="noStrike" kern="1200" cap="none" spc="0" normalizeH="0" baseline="0" noProof="0" dirty="0">
                        <a:ln>
                          <a:noFill/>
                        </a:ln>
                        <a:solidFill>
                          <a:srgbClr val="000000"/>
                        </a:solidFill>
                        <a:effectLst/>
                        <a:uLnTx/>
                        <a:uFillTx/>
                        <a:latin typeface="+mn-lt"/>
                        <a:ea typeface="+mn-ea"/>
                        <a:cs typeface="+mn-cs"/>
                      </a:endParaRPr>
                    </a:p>
                  </a:txBody>
                  <a:tcPr marL="13716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 xmlns:a16="http://schemas.microsoft.com/office/drawing/2014/main" val="634711602"/>
                  </a:ext>
                </a:extLst>
              </a:tr>
              <a:tr h="1028700">
                <a:tc>
                  <a:txBody>
                    <a:bodyPr/>
                    <a:lstStyle/>
                    <a:p>
                      <a:endParaRPr lang="en-US" sz="1800" b="1"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mn-lt"/>
                          <a:ea typeface="+mn-ea"/>
                          <a:cs typeface="+mn-cs"/>
                        </a:rPr>
                        <a:t>Abusive</a:t>
                      </a:r>
                    </a:p>
                  </a:txBody>
                  <a:tcPr marL="13716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 xmlns:a16="http://schemas.microsoft.com/office/drawing/2014/main" val="3036990893"/>
                  </a:ext>
                </a:extLst>
              </a:tr>
            </a:tbl>
          </a:graphicData>
        </a:graphic>
      </p:graphicFrame>
      <p:sp>
        <p:nvSpPr>
          <p:cNvPr id="10" name="Oval 9">
            <a:extLst>
              <a:ext uri="{FF2B5EF4-FFF2-40B4-BE49-F238E27FC236}">
                <a16:creationId xmlns="" xmlns:a16="http://schemas.microsoft.com/office/drawing/2014/main" id="{A7360421-FB8A-C54D-A453-D683AFC511BE}"/>
              </a:ext>
            </a:extLst>
          </p:cNvPr>
          <p:cNvSpPr>
            <a:spLocks noChangeAspect="1"/>
          </p:cNvSpPr>
          <p:nvPr/>
        </p:nvSpPr>
        <p:spPr>
          <a:xfrm>
            <a:off x="822815" y="1294520"/>
            <a:ext cx="857250" cy="85725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1" name="Oval 10">
            <a:extLst>
              <a:ext uri="{FF2B5EF4-FFF2-40B4-BE49-F238E27FC236}">
                <a16:creationId xmlns="" xmlns:a16="http://schemas.microsoft.com/office/drawing/2014/main" id="{4DEDB3A2-F0DD-C44E-AB27-16E87FCCA406}"/>
              </a:ext>
            </a:extLst>
          </p:cNvPr>
          <p:cNvSpPr>
            <a:spLocks noChangeAspect="1"/>
          </p:cNvSpPr>
          <p:nvPr/>
        </p:nvSpPr>
        <p:spPr>
          <a:xfrm>
            <a:off x="822815" y="2346274"/>
            <a:ext cx="857250" cy="8572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2" name="Oval 11">
            <a:extLst>
              <a:ext uri="{FF2B5EF4-FFF2-40B4-BE49-F238E27FC236}">
                <a16:creationId xmlns="" xmlns:a16="http://schemas.microsoft.com/office/drawing/2014/main" id="{FA121627-1C82-454B-9589-B4958AD1E8E4}"/>
              </a:ext>
            </a:extLst>
          </p:cNvPr>
          <p:cNvSpPr>
            <a:spLocks noChangeAspect="1"/>
          </p:cNvSpPr>
          <p:nvPr/>
        </p:nvSpPr>
        <p:spPr>
          <a:xfrm>
            <a:off x="822815" y="3398027"/>
            <a:ext cx="857250" cy="8572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638639"/>
            <a:ext cx="4038600" cy="2407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71806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The Importance of Breaking Down Myths</a:t>
            </a:r>
            <a:endParaRPr lang="en-US" dirty="0"/>
          </a:p>
        </p:txBody>
      </p:sp>
      <p:sp>
        <p:nvSpPr>
          <p:cNvPr id="3" name="Content Placeholder 2"/>
          <p:cNvSpPr>
            <a:spLocks noGrp="1"/>
          </p:cNvSpPr>
          <p:nvPr>
            <p:ph sz="half" idx="2"/>
          </p:nvPr>
        </p:nvSpPr>
        <p:spPr/>
        <p:txBody>
          <a:bodyPr>
            <a:noAutofit/>
          </a:bodyPr>
          <a:lstStyle/>
          <a:p>
            <a:pPr>
              <a:defRPr/>
            </a:pPr>
            <a:r>
              <a:rPr lang="en-US" sz="1350" dirty="0"/>
              <a:t>I am probably well known and liked by you and your </a:t>
            </a:r>
            <a:r>
              <a:rPr lang="en-US" sz="1350" dirty="0" smtClean="0"/>
              <a:t>child: a </a:t>
            </a:r>
            <a:r>
              <a:rPr lang="en-US" sz="1350" dirty="0"/>
              <a:t>nice guy offender.</a:t>
            </a:r>
          </a:p>
          <a:p>
            <a:pPr>
              <a:defRPr/>
            </a:pPr>
            <a:r>
              <a:rPr lang="en-US" sz="1350" dirty="0"/>
              <a:t>I can be a man or a woman, married or single.</a:t>
            </a:r>
          </a:p>
          <a:p>
            <a:pPr>
              <a:defRPr/>
            </a:pPr>
            <a:r>
              <a:rPr lang="en-US" sz="1350" dirty="0"/>
              <a:t>I can be an adult, adolescent or a child.</a:t>
            </a:r>
          </a:p>
          <a:p>
            <a:pPr>
              <a:defRPr/>
            </a:pPr>
            <a:r>
              <a:rPr lang="en-US" sz="1350" dirty="0"/>
              <a:t>I can be of any race, hold any religious belief, and have any sexual orientation.</a:t>
            </a:r>
          </a:p>
          <a:p>
            <a:pPr>
              <a:defRPr/>
            </a:pPr>
            <a:r>
              <a:rPr lang="en-US" sz="1350" dirty="0"/>
              <a:t>I can be a coach, teacher, family friend, parent, step-parent, relative, clergyman, babysitter, or anyone who comes in contact with children.</a:t>
            </a:r>
          </a:p>
          <a:p>
            <a:pPr>
              <a:defRPr/>
            </a:pPr>
            <a:r>
              <a:rPr lang="en-US" sz="1350" dirty="0"/>
              <a:t>I am likely to be a stable, employed, respectable member of the </a:t>
            </a:r>
            <a:r>
              <a:rPr lang="en-US" sz="1350" dirty="0" smtClean="0"/>
              <a:t>community</a:t>
            </a:r>
            <a:endParaRPr lang="en-US" sz="1350" dirty="0"/>
          </a:p>
        </p:txBody>
      </p:sp>
      <p:pic>
        <p:nvPicPr>
          <p:cNvPr id="7" name="Picture 2" descr="C:\Users\jcoleman\AppData\Local\Microsoft\Windows\Temporary Internet Files\Content.IE5\WQ76Q4XF\MC90011615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714500"/>
            <a:ext cx="452048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312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98" name="Picture 14" descr="MPj04226530000[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97007" y="1200405"/>
            <a:ext cx="3427486" cy="3474995"/>
          </a:xfrm>
          <a:prstGeom prst="rect">
            <a:avLst/>
          </a:prstGeom>
          <a:noFill/>
          <a:extLst>
            <a:ext uri="{909E8E84-426E-40DD-AFC4-6F175D3DCCD1}">
              <a14:hiddenFill xmlns:a14="http://schemas.microsoft.com/office/drawing/2010/main">
                <a:solidFill>
                  <a:srgbClr val="FFFFFF"/>
                </a:solidFill>
              </a14:hiddenFill>
            </a:ext>
          </a:extLst>
        </p:spPr>
      </p:pic>
      <p:sp>
        <p:nvSpPr>
          <p:cNvPr id="272402" name="Text Box 18"/>
          <p:cNvSpPr txBox="1">
            <a:spLocks noChangeArrowheads="1"/>
          </p:cNvSpPr>
          <p:nvPr/>
        </p:nvSpPr>
        <p:spPr bwMode="auto">
          <a:xfrm>
            <a:off x="4800600" y="1382191"/>
            <a:ext cx="3733800"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600" b="1" dirty="0"/>
              <a:t>If we only knew when someone was walking down the wrong road, we might be able to stop them in their tracks, turn them around, and get them help before they harmed a child</a:t>
            </a:r>
            <a:r>
              <a:rPr lang="en-US" altLang="en-US" sz="2600" dirty="0"/>
              <a:t>.</a:t>
            </a:r>
          </a:p>
        </p:txBody>
      </p:sp>
      <p:sp>
        <p:nvSpPr>
          <p:cNvPr id="272403" name="Text Box 19"/>
          <p:cNvSpPr txBox="1">
            <a:spLocks noChangeArrowheads="1"/>
          </p:cNvSpPr>
          <p:nvPr/>
        </p:nvSpPr>
        <p:spPr bwMode="auto">
          <a:xfrm>
            <a:off x="533400" y="3771900"/>
            <a:ext cx="8001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altLang="en-US" sz="2400"/>
          </a:p>
        </p:txBody>
      </p:sp>
      <p:sp>
        <p:nvSpPr>
          <p:cNvPr id="4" name="Title 3"/>
          <p:cNvSpPr>
            <a:spLocks noGrp="1"/>
          </p:cNvSpPr>
          <p:nvPr>
            <p:ph type="title"/>
          </p:nvPr>
        </p:nvSpPr>
        <p:spPr/>
        <p:txBody>
          <a:bodyPr/>
          <a:lstStyle/>
          <a:p>
            <a:r>
              <a:rPr lang="en-US" dirty="0" smtClean="0"/>
              <a:t>Observing Behaviors – Not Intent</a:t>
            </a:r>
            <a:endParaRPr lang="en-US" dirty="0"/>
          </a:p>
        </p:txBody>
      </p:sp>
    </p:spTree>
    <p:extLst>
      <p:ext uri="{BB962C8B-B14F-4D97-AF65-F5344CB8AC3E}">
        <p14:creationId xmlns:p14="http://schemas.microsoft.com/office/powerpoint/2010/main" val="7119426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Consider the Context</a:t>
            </a:r>
            <a:endParaRPr lang="en-US" dirty="0"/>
          </a:p>
        </p:txBody>
      </p:sp>
      <p:sp>
        <p:nvSpPr>
          <p:cNvPr id="3" name="Content Placeholder 2"/>
          <p:cNvSpPr>
            <a:spLocks noGrp="1"/>
          </p:cNvSpPr>
          <p:nvPr>
            <p:ph idx="1"/>
          </p:nvPr>
        </p:nvSpPr>
        <p:spPr/>
        <p:txBody>
          <a:bodyPr/>
          <a:lstStyle/>
          <a:p>
            <a:pPr marL="0" indent="0">
              <a:buFontTx/>
              <a:buNone/>
              <a:defRPr/>
            </a:pPr>
            <a:r>
              <a:rPr lang="en-US" dirty="0" smtClean="0"/>
              <a:t>Think about:</a:t>
            </a:r>
          </a:p>
          <a:p>
            <a:pPr>
              <a:defRPr/>
            </a:pPr>
            <a:r>
              <a:rPr lang="en-US" dirty="0" smtClean="0"/>
              <a:t>Whose needs are being met?</a:t>
            </a:r>
          </a:p>
          <a:p>
            <a:pPr>
              <a:defRPr/>
            </a:pPr>
            <a:r>
              <a:rPr lang="en-US" dirty="0" smtClean="0"/>
              <a:t>Do behaviors continue after clear limits have been set?</a:t>
            </a:r>
          </a:p>
          <a:p>
            <a:pPr>
              <a:defRPr/>
            </a:pPr>
            <a:r>
              <a:rPr lang="en-US" dirty="0" smtClean="0"/>
              <a:t>Is parental authority being undermined?</a:t>
            </a:r>
          </a:p>
          <a:p>
            <a:pPr>
              <a:defRPr/>
            </a:pPr>
            <a:r>
              <a:rPr lang="en-US" dirty="0" smtClean="0"/>
              <a:t>Is one child singled out?</a:t>
            </a:r>
          </a:p>
          <a:p>
            <a:pPr>
              <a:defRPr/>
            </a:pPr>
            <a:r>
              <a:rPr lang="en-US" dirty="0" smtClean="0"/>
              <a:t>Can a child say “no”?</a:t>
            </a:r>
          </a:p>
          <a:p>
            <a:pPr>
              <a:defRPr/>
            </a:pPr>
            <a:endParaRPr lang="en-US" dirty="0"/>
          </a:p>
        </p:txBody>
      </p:sp>
    </p:spTree>
    <p:extLst>
      <p:ext uri="{BB962C8B-B14F-4D97-AF65-F5344CB8AC3E}">
        <p14:creationId xmlns:p14="http://schemas.microsoft.com/office/powerpoint/2010/main" val="163663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xmlns="" id="{49153D2F-4F60-E742-A0A2-B252A41408BA}"/>
              </a:ext>
            </a:extLst>
          </p:cNvPr>
          <p:cNvGraphicFramePr>
            <a:graphicFrameLocks noGrp="1"/>
          </p:cNvGraphicFramePr>
          <p:nvPr>
            <p:extLst>
              <p:ext uri="{D42A27DB-BD31-4B8C-83A1-F6EECF244321}">
                <p14:modId xmlns:p14="http://schemas.microsoft.com/office/powerpoint/2010/main" val="3051448022"/>
              </p:ext>
            </p:extLst>
          </p:nvPr>
        </p:nvGraphicFramePr>
        <p:xfrm>
          <a:off x="628648" y="1128713"/>
          <a:ext cx="7759977" cy="3291840"/>
        </p:xfrm>
        <a:graphic>
          <a:graphicData uri="http://schemas.openxmlformats.org/drawingml/2006/table">
            <a:tbl>
              <a:tblPr firstRow="1" bandRow="1">
                <a:tableStyleId>{5C22544A-7EE6-4342-B048-85BDC9FD1C3A}</a:tableStyleId>
              </a:tblPr>
              <a:tblGrid>
                <a:gridCol w="1736865">
                  <a:extLst>
                    <a:ext uri="{9D8B030D-6E8A-4147-A177-3AD203B41FA5}">
                      <a16:colId xmlns:a16="http://schemas.microsoft.com/office/drawing/2014/main" xmlns="" val="522949162"/>
                    </a:ext>
                  </a:extLst>
                </a:gridCol>
                <a:gridCol w="6023112">
                  <a:extLst>
                    <a:ext uri="{9D8B030D-6E8A-4147-A177-3AD203B41FA5}">
                      <a16:colId xmlns:a16="http://schemas.microsoft.com/office/drawing/2014/main" xmlns="" val="1362191594"/>
                    </a:ext>
                  </a:extLst>
                </a:gridCol>
              </a:tblGrid>
              <a:tr h="1028700">
                <a:tc>
                  <a:txBody>
                    <a:bodyPr/>
                    <a:lstStyle/>
                    <a:p>
                      <a:pPr>
                        <a:lnSpc>
                          <a:spcPct val="100000"/>
                        </a:lnSpc>
                      </a:pPr>
                      <a:endParaRPr lang="en-US" sz="1800"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pPr>
                        <a:lnSpc>
                          <a:spcPct val="100000"/>
                        </a:lnSpc>
                      </a:pPr>
                      <a:r>
                        <a:rPr lang="en-US" sz="1800" b="0" dirty="0">
                          <a:solidFill>
                            <a:schemeClr val="tx1"/>
                          </a:solidFill>
                          <a:latin typeface="Arial" panose="020B0604020202020204" pitchFamily="34" charset="0"/>
                          <a:cs typeface="Arial" panose="020B0604020202020204" pitchFamily="34" charset="0"/>
                        </a:rPr>
                        <a:t>Concerning, inappropriate</a:t>
                      </a:r>
                    </a:p>
                  </a:txBody>
                  <a:tcPr marL="13716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xmlns="" val="3713753672"/>
                  </a:ext>
                </a:extLst>
              </a:tr>
              <a:tr h="754380">
                <a:tc>
                  <a:txBody>
                    <a:bodyPr/>
                    <a:lstStyle/>
                    <a:p>
                      <a:pPr>
                        <a:lnSpc>
                          <a:spcPct val="100000"/>
                        </a:lnSpc>
                      </a:pPr>
                      <a:r>
                        <a:rPr lang="en-US" sz="1800" dirty="0">
                          <a:latin typeface="Arial" panose="020B0604020202020204" pitchFamily="34" charset="0"/>
                          <a:cs typeface="Arial" panose="020B0604020202020204" pitchFamily="34" charset="0"/>
                        </a:rPr>
                        <a:t>Child-focused</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nSpc>
                          <a:spcPct val="100000"/>
                        </a:lnSpc>
                      </a:pPr>
                      <a:r>
                        <a:rPr lang="en-US" sz="1800" b="0" dirty="0">
                          <a:solidFill>
                            <a:schemeClr val="tx1"/>
                          </a:solidFill>
                          <a:latin typeface="Arial" panose="020B0604020202020204" pitchFamily="34" charset="0"/>
                          <a:cs typeface="Arial" panose="020B0604020202020204" pitchFamily="34" charset="0"/>
                        </a:rPr>
                        <a:t>“Too good to be true.” </a:t>
                      </a:r>
                    </a:p>
                  </a:txBody>
                  <a:tcPr marL="13716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alpha val="20000"/>
                      </a:srgbClr>
                    </a:solidFill>
                  </a:tcPr>
                </a:tc>
                <a:extLst>
                  <a:ext uri="{0D108BD9-81ED-4DB2-BD59-A6C34878D82A}">
                    <a16:rowId xmlns:a16="http://schemas.microsoft.com/office/drawing/2014/main" xmlns="" val="3822262046"/>
                  </a:ext>
                </a:extLst>
              </a:tr>
              <a:tr h="754380">
                <a:tc>
                  <a:txBody>
                    <a:bodyPr/>
                    <a:lstStyle/>
                    <a:p>
                      <a:pPr>
                        <a:lnSpc>
                          <a:spcPct val="100000"/>
                        </a:lnSpc>
                      </a:pPr>
                      <a:r>
                        <a:rPr lang="en-US" sz="1800" dirty="0">
                          <a:latin typeface="Arial" panose="020B0604020202020204" pitchFamily="34" charset="0"/>
                          <a:cs typeface="Arial" panose="020B0604020202020204" pitchFamily="34" charset="0"/>
                        </a:rPr>
                        <a:t>Boundaries </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nSpc>
                          <a:spcPct val="100000"/>
                        </a:lnSpc>
                      </a:pPr>
                      <a:r>
                        <a:rPr lang="en-US" sz="1800" b="0" dirty="0">
                          <a:solidFill>
                            <a:schemeClr val="tx1"/>
                          </a:solidFill>
                          <a:latin typeface="Arial" panose="020B0604020202020204" pitchFamily="34" charset="0"/>
                          <a:cs typeface="Arial" panose="020B0604020202020204" pitchFamily="34" charset="0"/>
                        </a:rPr>
                        <a:t>Don’t recognize what is appropriate </a:t>
                      </a:r>
                    </a:p>
                    <a:p>
                      <a:pPr>
                        <a:lnSpc>
                          <a:spcPct val="100000"/>
                        </a:lnSpc>
                      </a:pPr>
                      <a:r>
                        <a:rPr lang="en-US" sz="1800" b="0" dirty="0">
                          <a:solidFill>
                            <a:schemeClr val="tx1"/>
                          </a:solidFill>
                          <a:latin typeface="Arial" panose="020B0604020202020204" pitchFamily="34" charset="0"/>
                          <a:cs typeface="Arial" panose="020B0604020202020204" pitchFamily="34" charset="0"/>
                        </a:rPr>
                        <a:t>Make excuses for harmful behavior</a:t>
                      </a:r>
                    </a:p>
                  </a:txBody>
                  <a:tcPr marL="13716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alpha val="20000"/>
                      </a:srgbClr>
                    </a:solidFill>
                  </a:tcPr>
                </a:tc>
                <a:extLst>
                  <a:ext uri="{0D108BD9-81ED-4DB2-BD59-A6C34878D82A}">
                    <a16:rowId xmlns:a16="http://schemas.microsoft.com/office/drawing/2014/main" xmlns="" val="4112052824"/>
                  </a:ext>
                </a:extLst>
              </a:tr>
              <a:tr h="754380">
                <a:tc>
                  <a:txBody>
                    <a:bodyPr/>
                    <a:lstStyle/>
                    <a:p>
                      <a:pPr>
                        <a:lnSpc>
                          <a:spcPct val="100000"/>
                        </a:lnSpc>
                      </a:pPr>
                      <a:r>
                        <a:rPr lang="en-US" sz="1800" dirty="0">
                          <a:latin typeface="Arial" panose="020B0604020202020204" pitchFamily="34" charset="0"/>
                          <a:cs typeface="Arial" panose="020B0604020202020204" pitchFamily="34" charset="0"/>
                        </a:rPr>
                        <a:t>Relationships </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nSpc>
                          <a:spcPct val="100000"/>
                        </a:lnSpc>
                      </a:pPr>
                      <a:r>
                        <a:rPr lang="en-US" sz="1800" b="0" dirty="0">
                          <a:solidFill>
                            <a:schemeClr val="tx1"/>
                          </a:solidFill>
                          <a:latin typeface="Arial" panose="020B0604020202020204" pitchFamily="34" charset="0"/>
                          <a:cs typeface="Arial" panose="020B0604020202020204" pitchFamily="34" charset="0"/>
                        </a:rPr>
                        <a:t>Secret or excessive interactions</a:t>
                      </a:r>
                    </a:p>
                  </a:txBody>
                  <a:tcPr marL="13716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alpha val="20000"/>
                      </a:srgbClr>
                    </a:solidFill>
                  </a:tcPr>
                </a:tc>
                <a:extLst>
                  <a:ext uri="{0D108BD9-81ED-4DB2-BD59-A6C34878D82A}">
                    <a16:rowId xmlns:a16="http://schemas.microsoft.com/office/drawing/2014/main" xmlns="" val="2493290218"/>
                  </a:ext>
                </a:extLst>
              </a:tr>
            </a:tbl>
          </a:graphicData>
        </a:graphic>
      </p:graphicFrame>
      <p:sp>
        <p:nvSpPr>
          <p:cNvPr id="2" name="Title 1">
            <a:extLst>
              <a:ext uri="{FF2B5EF4-FFF2-40B4-BE49-F238E27FC236}">
                <a16:creationId xmlns:a16="http://schemas.microsoft.com/office/drawing/2014/main" xmlns="" id="{79911BE4-6CAD-3C48-A5FD-8B15F916D903}"/>
              </a:ext>
            </a:extLst>
          </p:cNvPr>
          <p:cNvSpPr>
            <a:spLocks noGrp="1"/>
          </p:cNvSpPr>
          <p:nvPr>
            <p:ph type="title"/>
          </p:nvPr>
        </p:nvSpPr>
        <p:spPr/>
        <p:txBody>
          <a:bodyPr/>
          <a:lstStyle/>
          <a:p>
            <a:r>
              <a:rPr lang="en-US" dirty="0"/>
              <a:t>Yellow Behaviors in Adults</a:t>
            </a:r>
          </a:p>
        </p:txBody>
      </p:sp>
      <p:sp>
        <p:nvSpPr>
          <p:cNvPr id="10" name="Oval 9">
            <a:extLst>
              <a:ext uri="{FF2B5EF4-FFF2-40B4-BE49-F238E27FC236}">
                <a16:creationId xmlns:a16="http://schemas.microsoft.com/office/drawing/2014/main" xmlns="" id="{A7360421-FB8A-C54D-A453-D683AFC511BE}"/>
              </a:ext>
            </a:extLst>
          </p:cNvPr>
          <p:cNvSpPr>
            <a:spLocks noChangeAspect="1"/>
          </p:cNvSpPr>
          <p:nvPr/>
        </p:nvSpPr>
        <p:spPr>
          <a:xfrm>
            <a:off x="920059" y="1225152"/>
            <a:ext cx="857250" cy="8572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28314766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911BE4-6CAD-3C48-A5FD-8B15F916D903}"/>
              </a:ext>
            </a:extLst>
          </p:cNvPr>
          <p:cNvSpPr>
            <a:spLocks noGrp="1"/>
          </p:cNvSpPr>
          <p:nvPr>
            <p:ph type="title"/>
          </p:nvPr>
        </p:nvSpPr>
        <p:spPr/>
        <p:txBody>
          <a:bodyPr/>
          <a:lstStyle/>
          <a:p>
            <a:r>
              <a:rPr lang="en-US" dirty="0" smtClean="0"/>
              <a:t>Continuum of Adult’s Behaviors</a:t>
            </a:r>
            <a:endParaRPr lang="en-US" dirty="0"/>
          </a:p>
        </p:txBody>
      </p:sp>
      <p:graphicFrame>
        <p:nvGraphicFramePr>
          <p:cNvPr id="9" name="Table 8">
            <a:extLst>
              <a:ext uri="{FF2B5EF4-FFF2-40B4-BE49-F238E27FC236}">
                <a16:creationId xmlns="" xmlns:a16="http://schemas.microsoft.com/office/drawing/2014/main" id="{A47977A9-A5FD-AF49-A6FC-5BF47FF5455A}"/>
              </a:ext>
            </a:extLst>
          </p:cNvPr>
          <p:cNvGraphicFramePr>
            <a:graphicFrameLocks noGrp="1"/>
          </p:cNvGraphicFramePr>
          <p:nvPr>
            <p:extLst>
              <p:ext uri="{D42A27DB-BD31-4B8C-83A1-F6EECF244321}">
                <p14:modId xmlns:p14="http://schemas.microsoft.com/office/powerpoint/2010/main" val="3530984471"/>
              </p:ext>
            </p:extLst>
          </p:nvPr>
        </p:nvGraphicFramePr>
        <p:xfrm>
          <a:off x="628651" y="1228260"/>
          <a:ext cx="7886699" cy="3086100"/>
        </p:xfrm>
        <a:graphic>
          <a:graphicData uri="http://schemas.openxmlformats.org/drawingml/2006/table">
            <a:tbl>
              <a:tblPr firstRow="1" bandRow="1">
                <a:tableStyleId>{5C22544A-7EE6-4342-B048-85BDC9FD1C3A}</a:tableStyleId>
              </a:tblPr>
              <a:tblGrid>
                <a:gridCol w="1690953">
                  <a:extLst>
                    <a:ext uri="{9D8B030D-6E8A-4147-A177-3AD203B41FA5}">
                      <a16:colId xmlns="" xmlns:a16="http://schemas.microsoft.com/office/drawing/2014/main" val="846704916"/>
                    </a:ext>
                  </a:extLst>
                </a:gridCol>
                <a:gridCol w="6195746">
                  <a:extLst>
                    <a:ext uri="{9D8B030D-6E8A-4147-A177-3AD203B41FA5}">
                      <a16:colId xmlns="" xmlns:a16="http://schemas.microsoft.com/office/drawing/2014/main" val="1120307511"/>
                    </a:ext>
                  </a:extLst>
                </a:gridCol>
              </a:tblGrid>
              <a:tr h="1028700">
                <a:tc>
                  <a:txBody>
                    <a:bodyPr/>
                    <a:lstStyle/>
                    <a:p>
                      <a:endParaRPr lang="en-US" sz="1800"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1" indent="0" algn="l"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000000"/>
                        </a:solidFill>
                        <a:effectLst/>
                        <a:uLnTx/>
                        <a:uFillTx/>
                        <a:latin typeface="+mn-lt"/>
                        <a:ea typeface="+mn-ea"/>
                        <a:cs typeface="+mn-cs"/>
                      </a:endParaRPr>
                    </a:p>
                  </a:txBody>
                  <a:tcPr marL="13716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extLst>
                  <a:ext uri="{0D108BD9-81ED-4DB2-BD59-A6C34878D82A}">
                    <a16:rowId xmlns="" xmlns:a16="http://schemas.microsoft.com/office/drawing/2014/main" val="2238143241"/>
                  </a:ext>
                </a:extLst>
              </a:tr>
              <a:tr h="1028700">
                <a:tc>
                  <a:txBody>
                    <a:bodyPr/>
                    <a:lstStyle/>
                    <a:p>
                      <a:endParaRPr lang="en-US" sz="1800" b="1"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1" indent="0" algn="l"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n-lt"/>
                        <a:ea typeface="+mn-ea"/>
                        <a:cs typeface="+mn-cs"/>
                      </a:endParaRPr>
                    </a:p>
                  </a:txBody>
                  <a:tcPr marL="13716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 xmlns:a16="http://schemas.microsoft.com/office/drawing/2014/main" val="634711602"/>
                  </a:ext>
                </a:extLst>
              </a:tr>
              <a:tr h="1028700">
                <a:tc>
                  <a:txBody>
                    <a:bodyPr/>
                    <a:lstStyle/>
                    <a:p>
                      <a:endParaRPr lang="en-US" sz="1800" b="1"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000000"/>
                        </a:solidFill>
                        <a:effectLst/>
                        <a:uLnTx/>
                        <a:uFillTx/>
                        <a:latin typeface="+mn-lt"/>
                        <a:ea typeface="+mn-ea"/>
                        <a:cs typeface="+mn-cs"/>
                      </a:endParaRPr>
                    </a:p>
                  </a:txBody>
                  <a:tcPr marL="13716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 xmlns:a16="http://schemas.microsoft.com/office/drawing/2014/main" val="3036990893"/>
                  </a:ext>
                </a:extLst>
              </a:tr>
            </a:tbl>
          </a:graphicData>
        </a:graphic>
      </p:graphicFrame>
      <p:sp>
        <p:nvSpPr>
          <p:cNvPr id="10" name="Oval 9">
            <a:extLst>
              <a:ext uri="{FF2B5EF4-FFF2-40B4-BE49-F238E27FC236}">
                <a16:creationId xmlns="" xmlns:a16="http://schemas.microsoft.com/office/drawing/2014/main" id="{A7360421-FB8A-C54D-A453-D683AFC511BE}"/>
              </a:ext>
            </a:extLst>
          </p:cNvPr>
          <p:cNvSpPr>
            <a:spLocks noChangeAspect="1"/>
          </p:cNvSpPr>
          <p:nvPr/>
        </p:nvSpPr>
        <p:spPr>
          <a:xfrm>
            <a:off x="822815" y="1294520"/>
            <a:ext cx="857250" cy="85725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1" name="Oval 10">
            <a:extLst>
              <a:ext uri="{FF2B5EF4-FFF2-40B4-BE49-F238E27FC236}">
                <a16:creationId xmlns="" xmlns:a16="http://schemas.microsoft.com/office/drawing/2014/main" id="{4DEDB3A2-F0DD-C44E-AB27-16E87FCCA406}"/>
              </a:ext>
            </a:extLst>
          </p:cNvPr>
          <p:cNvSpPr>
            <a:spLocks noChangeAspect="1"/>
          </p:cNvSpPr>
          <p:nvPr/>
        </p:nvSpPr>
        <p:spPr>
          <a:xfrm>
            <a:off x="822815" y="2346274"/>
            <a:ext cx="857250" cy="8572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2" name="Oval 11">
            <a:extLst>
              <a:ext uri="{FF2B5EF4-FFF2-40B4-BE49-F238E27FC236}">
                <a16:creationId xmlns="" xmlns:a16="http://schemas.microsoft.com/office/drawing/2014/main" id="{FA121627-1C82-454B-9589-B4958AD1E8E4}"/>
              </a:ext>
            </a:extLst>
          </p:cNvPr>
          <p:cNvSpPr>
            <a:spLocks noChangeAspect="1"/>
          </p:cNvSpPr>
          <p:nvPr/>
        </p:nvSpPr>
        <p:spPr>
          <a:xfrm>
            <a:off x="822815" y="3398027"/>
            <a:ext cx="857250" cy="8572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 name="TextBox 2"/>
          <p:cNvSpPr txBox="1"/>
          <p:nvPr/>
        </p:nvSpPr>
        <p:spPr>
          <a:xfrm>
            <a:off x="2445025" y="1430757"/>
            <a:ext cx="5854148" cy="584775"/>
          </a:xfrm>
          <a:prstGeom prst="rect">
            <a:avLst/>
          </a:prstGeom>
          <a:noFill/>
        </p:spPr>
        <p:txBody>
          <a:bodyPr wrap="square" rtlCol="0">
            <a:spAutoFit/>
          </a:bodyPr>
          <a:lstStyle/>
          <a:p>
            <a:pPr marL="0" lvl="1"/>
            <a:r>
              <a:rPr lang="en-US" sz="1600" dirty="0">
                <a:solidFill>
                  <a:srgbClr val="000000"/>
                </a:solidFill>
                <a:latin typeface="Arial" panose="020B0604020202020204" pitchFamily="34" charset="0"/>
                <a:cs typeface="Arial" panose="020B0604020202020204" pitchFamily="34" charset="0"/>
              </a:rPr>
              <a:t>Praise, high fives, child initiated hugs, pats on the back or shoulders, etc</a:t>
            </a:r>
            <a:r>
              <a:rPr lang="en-US" sz="1600" dirty="0" smtClean="0">
                <a:solidFill>
                  <a:srgbClr val="000000"/>
                </a:solidFill>
                <a:latin typeface="Arial" panose="020B0604020202020204" pitchFamily="34" charset="0"/>
                <a:cs typeface="Arial" panose="020B0604020202020204" pitchFamily="34" charset="0"/>
              </a:rPr>
              <a:t>.</a:t>
            </a:r>
            <a:endParaRPr lang="en-US" sz="1600" dirty="0"/>
          </a:p>
        </p:txBody>
      </p:sp>
      <p:sp>
        <p:nvSpPr>
          <p:cNvPr id="4" name="TextBox 3"/>
          <p:cNvSpPr txBox="1"/>
          <p:nvPr/>
        </p:nvSpPr>
        <p:spPr>
          <a:xfrm>
            <a:off x="2445025" y="2359400"/>
            <a:ext cx="5983357" cy="830997"/>
          </a:xfrm>
          <a:prstGeom prst="rect">
            <a:avLst/>
          </a:prstGeom>
          <a:noFill/>
        </p:spPr>
        <p:txBody>
          <a:bodyPr wrap="square" rtlCol="0">
            <a:spAutoFit/>
          </a:bodyPr>
          <a:lstStyle/>
          <a:p>
            <a:pPr marL="0" lvl="1"/>
            <a:r>
              <a:rPr lang="en-US" sz="1600" dirty="0">
                <a:solidFill>
                  <a:srgbClr val="000000"/>
                </a:solidFill>
                <a:latin typeface="Arial" panose="020B0604020202020204" pitchFamily="34" charset="0"/>
                <a:cs typeface="Arial" panose="020B0604020202020204" pitchFamily="34" charset="0"/>
              </a:rPr>
              <a:t>Playing favorites, adult initiated hugs, patting the buttocks, sexual or suggestive comments, “dirty” jokes, asking for personal telephone or e-mail, taking individual photos, etc</a:t>
            </a:r>
            <a:r>
              <a:rPr lang="en-US" sz="1600" dirty="0" smtClean="0">
                <a:solidFill>
                  <a:srgbClr val="000000"/>
                </a:solidFill>
                <a:latin typeface="Arial" panose="020B0604020202020204" pitchFamily="34" charset="0"/>
                <a:cs typeface="Arial" panose="020B0604020202020204" pitchFamily="34" charset="0"/>
              </a:rPr>
              <a:t>.</a:t>
            </a:r>
            <a:endParaRPr lang="en-US" sz="1600" dirty="0">
              <a:solidFill>
                <a:srgbClr val="000000"/>
              </a:solidFill>
              <a:latin typeface="Arial" panose="020B0604020202020204" pitchFamily="34" charset="0"/>
              <a:cs typeface="Arial" panose="020B0604020202020204" pitchFamily="34" charset="0"/>
            </a:endParaRPr>
          </a:p>
        </p:txBody>
      </p:sp>
      <p:sp>
        <p:nvSpPr>
          <p:cNvPr id="5" name="TextBox 4"/>
          <p:cNvSpPr txBox="1"/>
          <p:nvPr/>
        </p:nvSpPr>
        <p:spPr>
          <a:xfrm>
            <a:off x="2445025" y="3534263"/>
            <a:ext cx="5983356" cy="584775"/>
          </a:xfrm>
          <a:prstGeom prst="rect">
            <a:avLst/>
          </a:prstGeom>
          <a:noFill/>
        </p:spPr>
        <p:txBody>
          <a:bodyPr wrap="square" rtlCol="0">
            <a:spAutoFit/>
          </a:bodyPr>
          <a:lstStyle/>
          <a:p>
            <a:pPr lvl="0"/>
            <a:r>
              <a:rPr lang="en-US" sz="1600" dirty="0">
                <a:solidFill>
                  <a:srgbClr val="000000"/>
                </a:solidFill>
                <a:latin typeface="Arial" panose="020B0604020202020204" pitchFamily="34" charset="0"/>
                <a:cs typeface="Arial" panose="020B0604020202020204" pitchFamily="34" charset="0"/>
              </a:rPr>
              <a:t>Showing pornography, watching youth undress, asking a child to touch another child sexually, any sexual activity with </a:t>
            </a:r>
            <a:r>
              <a:rPr lang="en-US" sz="1600" dirty="0" smtClean="0">
                <a:solidFill>
                  <a:srgbClr val="000000"/>
                </a:solidFill>
                <a:latin typeface="Arial" panose="020B0604020202020204" pitchFamily="34" charset="0"/>
                <a:cs typeface="Arial" panose="020B0604020202020204" pitchFamily="34" charset="0"/>
              </a:rPr>
              <a:t>minor.</a:t>
            </a:r>
            <a:endParaRPr lang="en-US" sz="16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89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3F854C-E5B7-5544-A86F-BFF12523C6D0}"/>
              </a:ext>
            </a:extLst>
          </p:cNvPr>
          <p:cNvSpPr>
            <a:spLocks noGrp="1"/>
          </p:cNvSpPr>
          <p:nvPr>
            <p:ph type="title"/>
          </p:nvPr>
        </p:nvSpPr>
        <p:spPr/>
        <p:txBody>
          <a:bodyPr>
            <a:normAutofit fontScale="90000"/>
          </a:bodyPr>
          <a:lstStyle/>
          <a:p>
            <a:r>
              <a:rPr lang="en-US" dirty="0" smtClean="0"/>
              <a:t>Exercise:</a:t>
            </a:r>
            <a:br>
              <a:rPr lang="en-US" dirty="0" smtClean="0"/>
            </a:br>
            <a:r>
              <a:rPr lang="en-US" dirty="0" smtClean="0"/>
              <a:t>Continuum of Adult Behaviors</a:t>
            </a:r>
            <a:endParaRPr lang="en-US" dirty="0"/>
          </a:p>
        </p:txBody>
      </p:sp>
      <p:grpSp>
        <p:nvGrpSpPr>
          <p:cNvPr id="12" name="Group 11">
            <a:extLst>
              <a:ext uri="{FF2B5EF4-FFF2-40B4-BE49-F238E27FC236}">
                <a16:creationId xmlns:a16="http://schemas.microsoft.com/office/drawing/2014/main" xmlns="" id="{3387F8DB-32CD-6947-9B95-616A8935E431}"/>
              </a:ext>
            </a:extLst>
          </p:cNvPr>
          <p:cNvGrpSpPr/>
          <p:nvPr/>
        </p:nvGrpSpPr>
        <p:grpSpPr>
          <a:xfrm>
            <a:off x="1354931" y="1239999"/>
            <a:ext cx="6350794" cy="1813392"/>
            <a:chOff x="1459706" y="1231026"/>
            <a:chExt cx="6350794" cy="1813392"/>
          </a:xfrm>
        </p:grpSpPr>
        <p:sp>
          <p:nvSpPr>
            <p:cNvPr id="5" name="Right Arrow 4">
              <a:extLst>
                <a:ext uri="{FF2B5EF4-FFF2-40B4-BE49-F238E27FC236}">
                  <a16:creationId xmlns:a16="http://schemas.microsoft.com/office/drawing/2014/main" xmlns="" id="{C5EFA5B6-F7AA-324D-9EFF-05C14E1A2D47}"/>
                </a:ext>
              </a:extLst>
            </p:cNvPr>
            <p:cNvSpPr/>
            <p:nvPr/>
          </p:nvSpPr>
          <p:spPr>
            <a:xfrm>
              <a:off x="4610100" y="1231027"/>
              <a:ext cx="3200400" cy="1813391"/>
            </a:xfrm>
            <a:prstGeom prst="rightArrow">
              <a:avLst/>
            </a:prstGeom>
            <a:gradFill flip="none" rotWithShape="1">
              <a:gsLst>
                <a:gs pos="0">
                  <a:srgbClr val="FFFF00"/>
                </a:gs>
                <a:gs pos="100000">
                  <a:srgbClr val="FF0000"/>
                </a:gs>
                <a:gs pos="100000">
                  <a:srgbClr val="FF000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 name="Right Arrow 5">
              <a:extLst>
                <a:ext uri="{FF2B5EF4-FFF2-40B4-BE49-F238E27FC236}">
                  <a16:creationId xmlns:a16="http://schemas.microsoft.com/office/drawing/2014/main" xmlns="" id="{9374D36B-6B45-E549-A082-2E99B0BC9F88}"/>
                </a:ext>
              </a:extLst>
            </p:cNvPr>
            <p:cNvSpPr/>
            <p:nvPr/>
          </p:nvSpPr>
          <p:spPr>
            <a:xfrm rot="10800000">
              <a:off x="1459706" y="1231026"/>
              <a:ext cx="3200400" cy="1813391"/>
            </a:xfrm>
            <a:prstGeom prst="rightArrow">
              <a:avLst/>
            </a:prstGeom>
            <a:gradFill flip="none" rotWithShape="1">
              <a:gsLst>
                <a:gs pos="0">
                  <a:srgbClr val="FFFF00"/>
                </a:gs>
                <a:gs pos="100000">
                  <a:srgbClr val="00B050"/>
                </a:gs>
                <a:gs pos="100000">
                  <a:srgbClr val="00B05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aphicFrame>
        <p:nvGraphicFramePr>
          <p:cNvPr id="10" name="Table 9">
            <a:extLst>
              <a:ext uri="{FF2B5EF4-FFF2-40B4-BE49-F238E27FC236}">
                <a16:creationId xmlns:a16="http://schemas.microsoft.com/office/drawing/2014/main" xmlns="" id="{DFCECB7E-CC2F-AA41-A201-4C6D71B2CA96}"/>
              </a:ext>
            </a:extLst>
          </p:cNvPr>
          <p:cNvGraphicFramePr>
            <a:graphicFrameLocks noGrp="1"/>
          </p:cNvGraphicFramePr>
          <p:nvPr>
            <p:extLst>
              <p:ext uri="{D42A27DB-BD31-4B8C-83A1-F6EECF244321}">
                <p14:modId xmlns:p14="http://schemas.microsoft.com/office/powerpoint/2010/main" val="2482944943"/>
              </p:ext>
            </p:extLst>
          </p:nvPr>
        </p:nvGraphicFramePr>
        <p:xfrm>
          <a:off x="987288" y="3389150"/>
          <a:ext cx="7169424" cy="1028700"/>
        </p:xfrm>
        <a:graphic>
          <a:graphicData uri="http://schemas.openxmlformats.org/drawingml/2006/table">
            <a:tbl>
              <a:tblPr firstRow="1" bandRow="1">
                <a:tableStyleId>{5C22544A-7EE6-4342-B048-85BDC9FD1C3A}</a:tableStyleId>
              </a:tblPr>
              <a:tblGrid>
                <a:gridCol w="2389808">
                  <a:extLst>
                    <a:ext uri="{9D8B030D-6E8A-4147-A177-3AD203B41FA5}">
                      <a16:colId xmlns:a16="http://schemas.microsoft.com/office/drawing/2014/main" xmlns="" val="846704916"/>
                    </a:ext>
                  </a:extLst>
                </a:gridCol>
                <a:gridCol w="2389808">
                  <a:extLst>
                    <a:ext uri="{9D8B030D-6E8A-4147-A177-3AD203B41FA5}">
                      <a16:colId xmlns:a16="http://schemas.microsoft.com/office/drawing/2014/main" xmlns="" val="1120307511"/>
                    </a:ext>
                  </a:extLst>
                </a:gridCol>
                <a:gridCol w="2389808">
                  <a:extLst>
                    <a:ext uri="{9D8B030D-6E8A-4147-A177-3AD203B41FA5}">
                      <a16:colId xmlns:a16="http://schemas.microsoft.com/office/drawing/2014/main" xmlns="" val="28986057"/>
                    </a:ext>
                  </a:extLst>
                </a:gridCol>
              </a:tblGrid>
              <a:tr h="1028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Safe, healthy, developmentally-appropriate </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Concerning, inappropriate</a:t>
                      </a:r>
                    </a:p>
                  </a:txBody>
                  <a:tcPr marL="13716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a:r>
                        <a:rPr lang="en-US" sz="1800" b="0" dirty="0" smtClean="0">
                          <a:solidFill>
                            <a:schemeClr val="tx1"/>
                          </a:solidFill>
                          <a:latin typeface="Arial" panose="020B0604020202020204" pitchFamily="34" charset="0"/>
                          <a:cs typeface="Arial" panose="020B0604020202020204" pitchFamily="34" charset="0"/>
                        </a:rPr>
                        <a:t>Abusive</a:t>
                      </a:r>
                      <a:endParaRPr lang="en-US" sz="1800" b="0" dirty="0">
                        <a:solidFill>
                          <a:schemeClr val="tx1"/>
                        </a:solidFill>
                        <a:latin typeface="Arial" panose="020B0604020202020204" pitchFamily="34" charset="0"/>
                        <a:cs typeface="Arial" panose="020B0604020202020204" pitchFamily="34" charset="0"/>
                      </a:endParaRPr>
                    </a:p>
                  </a:txBody>
                  <a:tcPr marL="13716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xmlns="" val="2238143241"/>
                  </a:ext>
                </a:extLst>
              </a:tr>
            </a:tbl>
          </a:graphicData>
        </a:graphic>
      </p:graphicFrame>
    </p:spTree>
    <p:extLst>
      <p:ext uri="{BB962C8B-B14F-4D97-AF65-F5344CB8AC3E}">
        <p14:creationId xmlns:p14="http://schemas.microsoft.com/office/powerpoint/2010/main" val="2182721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 Rules</a:t>
            </a:r>
            <a:endParaRPr lang="en-US" dirty="0"/>
          </a:p>
        </p:txBody>
      </p:sp>
      <p:sp>
        <p:nvSpPr>
          <p:cNvPr id="3" name="Content Placeholder 2"/>
          <p:cNvSpPr>
            <a:spLocks noGrp="1"/>
          </p:cNvSpPr>
          <p:nvPr>
            <p:ph idx="1"/>
          </p:nvPr>
        </p:nvSpPr>
        <p:spPr/>
        <p:txBody>
          <a:bodyPr/>
          <a:lstStyle/>
          <a:p>
            <a:r>
              <a:rPr lang="en-US" altLang="en-US" dirty="0"/>
              <a:t>Take care of yourself </a:t>
            </a:r>
          </a:p>
          <a:p>
            <a:r>
              <a:rPr lang="en-US" altLang="en-US" dirty="0"/>
              <a:t>Full </a:t>
            </a:r>
            <a:r>
              <a:rPr lang="en-US" altLang="en-US" dirty="0" smtClean="0"/>
              <a:t>participation/to </a:t>
            </a:r>
            <a:r>
              <a:rPr lang="en-US" altLang="en-US" dirty="0"/>
              <a:t>the extent you feel able and comfortable </a:t>
            </a:r>
          </a:p>
          <a:p>
            <a:r>
              <a:rPr lang="en-US" altLang="en-US" dirty="0"/>
              <a:t>Use “I” statements</a:t>
            </a:r>
          </a:p>
          <a:p>
            <a:r>
              <a:rPr lang="en-US" altLang="en-US" dirty="0"/>
              <a:t>No such thing a</a:t>
            </a:r>
            <a:r>
              <a:rPr lang="en-US" altLang="en-US" dirty="0" smtClean="0"/>
              <a:t>s </a:t>
            </a:r>
            <a:r>
              <a:rPr lang="en-US" altLang="en-US" dirty="0"/>
              <a:t>a stupid question</a:t>
            </a:r>
          </a:p>
          <a:p>
            <a:r>
              <a:rPr lang="en-US" altLang="en-US" dirty="0"/>
              <a:t>Stay afterwards if you want to talk </a:t>
            </a:r>
            <a:r>
              <a:rPr lang="en-US" altLang="en-US" dirty="0" smtClean="0"/>
              <a:t>privately</a:t>
            </a:r>
          </a:p>
          <a:p>
            <a:r>
              <a:rPr lang="en-US" altLang="en-US" dirty="0" smtClean="0"/>
              <a:t>Respect privacy</a:t>
            </a:r>
            <a:endParaRPr lang="en-US" altLang="en-US" dirty="0"/>
          </a:p>
        </p:txBody>
      </p:sp>
    </p:spTree>
    <p:custDataLst>
      <p:tags r:id="rId1"/>
    </p:custDataLst>
    <p:extLst>
      <p:ext uri="{BB962C8B-B14F-4D97-AF65-F5344CB8AC3E}">
        <p14:creationId xmlns:p14="http://schemas.microsoft.com/office/powerpoint/2010/main" val="2524432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Having Conversations</a:t>
            </a:r>
            <a:endParaRPr lang="en-US" dirty="0"/>
          </a:p>
        </p:txBody>
      </p:sp>
    </p:spTree>
    <p:extLst>
      <p:ext uri="{BB962C8B-B14F-4D97-AF65-F5344CB8AC3E}">
        <p14:creationId xmlns:p14="http://schemas.microsoft.com/office/powerpoint/2010/main" val="37062886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085850"/>
            <a:ext cx="4343400"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p:txBody>
          <a:bodyPr>
            <a:normAutofit fontScale="90000"/>
          </a:bodyPr>
          <a:lstStyle/>
          <a:p>
            <a:r>
              <a:rPr lang="en-US" dirty="0" smtClean="0"/>
              <a:t>Exercise:</a:t>
            </a:r>
            <a:br>
              <a:rPr lang="en-US" dirty="0" smtClean="0"/>
            </a:br>
            <a:r>
              <a:rPr lang="en-US" dirty="0" smtClean="0"/>
              <a:t>Speaking Up</a:t>
            </a:r>
            <a:endParaRPr lang="en-US" dirty="0"/>
          </a:p>
        </p:txBody>
      </p:sp>
      <p:sp>
        <p:nvSpPr>
          <p:cNvPr id="8" name="Content Placeholder 2"/>
          <p:cNvSpPr>
            <a:spLocks noGrp="1"/>
          </p:cNvSpPr>
          <p:nvPr>
            <p:ph idx="1"/>
          </p:nvPr>
        </p:nvSpPr>
        <p:spPr>
          <a:xfrm>
            <a:off x="4572000" y="1279525"/>
            <a:ext cx="3943350" cy="3263900"/>
          </a:xfrm>
        </p:spPr>
        <p:txBody>
          <a:bodyPr/>
          <a:lstStyle/>
          <a:p>
            <a:pPr>
              <a:buNone/>
            </a:pPr>
            <a:r>
              <a:rPr lang="en-US" dirty="0" smtClean="0"/>
              <a:t>What have you spoken up for?</a:t>
            </a:r>
          </a:p>
          <a:p>
            <a:pPr>
              <a:buNone/>
            </a:pPr>
            <a:endParaRPr lang="en-US" dirty="0" smtClean="0"/>
          </a:p>
          <a:p>
            <a:pPr>
              <a:buNone/>
            </a:pPr>
            <a:r>
              <a:rPr lang="en-US" dirty="0" smtClean="0"/>
              <a:t>What are you willing to speak up for?</a:t>
            </a:r>
          </a:p>
          <a:p>
            <a:pPr>
              <a:buNone/>
            </a:pPr>
            <a:endParaRPr lang="en-US" dirty="0" smtClean="0"/>
          </a:p>
          <a:p>
            <a:pPr>
              <a:buNone/>
            </a:pPr>
            <a:r>
              <a:rPr lang="en-US" dirty="0" smtClean="0"/>
              <a:t>What supports you to speak up?</a:t>
            </a:r>
            <a:endParaRPr lang="en-US" dirty="0"/>
          </a:p>
        </p:txBody>
      </p:sp>
    </p:spTree>
    <p:extLst>
      <p:ext uri="{BB962C8B-B14F-4D97-AF65-F5344CB8AC3E}">
        <p14:creationId xmlns:p14="http://schemas.microsoft.com/office/powerpoint/2010/main" val="17472665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Speaking Up</a:t>
            </a:r>
            <a:endParaRPr lang="en-US" dirty="0"/>
          </a:p>
        </p:txBody>
      </p:sp>
      <p:sp>
        <p:nvSpPr>
          <p:cNvPr id="3" name="Content Placeholder 2" descr="Rectangle: Click to edit Master text styles&#10;Second level&#10;Third level&#10;Fourth level&#10;Fifth level"/>
          <p:cNvSpPr>
            <a:spLocks noGrp="1"/>
          </p:cNvSpPr>
          <p:nvPr>
            <p:ph idx="1"/>
          </p:nvPr>
        </p:nvSpPr>
        <p:spPr/>
        <p:txBody>
          <a:bodyPr/>
          <a:lstStyle/>
          <a:p>
            <a:pPr eaLnBrk="1" hangingPunct="1">
              <a:spcBef>
                <a:spcPts val="0"/>
              </a:spcBef>
              <a:defRPr/>
            </a:pPr>
            <a:r>
              <a:rPr lang="en-US" dirty="0" smtClean="0"/>
              <a:t>Set </a:t>
            </a:r>
            <a:r>
              <a:rPr lang="en-US" dirty="0"/>
              <a:t>the tone - shared responsibility and </a:t>
            </a:r>
            <a:r>
              <a:rPr lang="en-US" dirty="0" smtClean="0"/>
              <a:t>accountability</a:t>
            </a:r>
          </a:p>
          <a:p>
            <a:pPr eaLnBrk="1" hangingPunct="1">
              <a:spcBef>
                <a:spcPts val="0"/>
              </a:spcBef>
              <a:defRPr/>
            </a:pPr>
            <a:endParaRPr lang="en-US" sz="1000" dirty="0" smtClean="0"/>
          </a:p>
          <a:p>
            <a:pPr eaLnBrk="1" hangingPunct="1">
              <a:spcBef>
                <a:spcPts val="0"/>
              </a:spcBef>
              <a:defRPr/>
            </a:pPr>
            <a:r>
              <a:rPr lang="en-US" dirty="0" smtClean="0"/>
              <a:t>Be honest and genuine</a:t>
            </a:r>
          </a:p>
          <a:p>
            <a:pPr eaLnBrk="1" hangingPunct="1">
              <a:spcBef>
                <a:spcPts val="0"/>
              </a:spcBef>
              <a:defRPr/>
            </a:pPr>
            <a:endParaRPr lang="en-US" sz="1000" dirty="0" smtClean="0"/>
          </a:p>
          <a:p>
            <a:pPr eaLnBrk="1" hangingPunct="1">
              <a:spcBef>
                <a:spcPts val="0"/>
              </a:spcBef>
              <a:defRPr/>
            </a:pPr>
            <a:r>
              <a:rPr lang="en-US" dirty="0" smtClean="0"/>
              <a:t>Describe </a:t>
            </a:r>
            <a:r>
              <a:rPr lang="en-US" dirty="0"/>
              <a:t>the behavior </a:t>
            </a:r>
            <a:endParaRPr lang="en-US" dirty="0" smtClean="0"/>
          </a:p>
          <a:p>
            <a:pPr eaLnBrk="1" hangingPunct="1">
              <a:spcBef>
                <a:spcPts val="0"/>
              </a:spcBef>
              <a:defRPr/>
            </a:pPr>
            <a:endParaRPr lang="en-US" sz="1000" dirty="0" smtClean="0"/>
          </a:p>
          <a:p>
            <a:pPr eaLnBrk="1" hangingPunct="1">
              <a:spcBef>
                <a:spcPts val="0"/>
              </a:spcBef>
              <a:defRPr/>
            </a:pPr>
            <a:r>
              <a:rPr lang="en-US" dirty="0" smtClean="0"/>
              <a:t>State </a:t>
            </a:r>
            <a:r>
              <a:rPr lang="en-US" dirty="0"/>
              <a:t>what you want </a:t>
            </a:r>
            <a:endParaRPr lang="en-US" dirty="0" smtClean="0"/>
          </a:p>
          <a:p>
            <a:pPr eaLnBrk="1" hangingPunct="1">
              <a:spcBef>
                <a:spcPts val="0"/>
              </a:spcBef>
              <a:defRPr/>
            </a:pPr>
            <a:endParaRPr lang="en-US" sz="1000" dirty="0" smtClean="0"/>
          </a:p>
          <a:p>
            <a:pPr eaLnBrk="1" hangingPunct="1">
              <a:spcBef>
                <a:spcPts val="0"/>
              </a:spcBef>
              <a:defRPr/>
            </a:pPr>
            <a:r>
              <a:rPr lang="en-US" dirty="0" smtClean="0"/>
              <a:t>Speak </a:t>
            </a:r>
            <a:r>
              <a:rPr lang="en-US" dirty="0"/>
              <a:t>up and set boundaries</a:t>
            </a:r>
          </a:p>
          <a:p>
            <a:pPr marL="400050" lvl="1" indent="0" eaLnBrk="1" hangingPunct="1">
              <a:buFont typeface="Wingdings" pitchFamily="2" charset="2"/>
              <a:buNone/>
              <a:defRPr/>
            </a:pPr>
            <a:endParaRPr lang="en-US" dirty="0"/>
          </a:p>
        </p:txBody>
      </p:sp>
    </p:spTree>
    <p:extLst>
      <p:ext uri="{BB962C8B-B14F-4D97-AF65-F5344CB8AC3E}">
        <p14:creationId xmlns:p14="http://schemas.microsoft.com/office/powerpoint/2010/main" val="30007665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Communication Skills</a:t>
            </a:r>
            <a:endParaRPr lang="en-US" dirty="0"/>
          </a:p>
        </p:txBody>
      </p:sp>
      <p:sp>
        <p:nvSpPr>
          <p:cNvPr id="3" name="Content Placeholder 2"/>
          <p:cNvSpPr>
            <a:spLocks noGrp="1"/>
          </p:cNvSpPr>
          <p:nvPr>
            <p:ph sz="half" idx="1"/>
          </p:nvPr>
        </p:nvSpPr>
        <p:spPr/>
        <p:txBody>
          <a:bodyPr/>
          <a:lstStyle/>
          <a:p>
            <a:r>
              <a:rPr lang="en-US" dirty="0" smtClean="0"/>
              <a:t>Language and Tone</a:t>
            </a:r>
          </a:p>
          <a:p>
            <a:r>
              <a:rPr lang="en-US" dirty="0" smtClean="0"/>
              <a:t>Avoid Labels and Intent</a:t>
            </a:r>
          </a:p>
          <a:p>
            <a:r>
              <a:rPr lang="en-US" dirty="0" smtClean="0"/>
              <a:t>Stick to the Facts</a:t>
            </a:r>
          </a:p>
          <a:p>
            <a:r>
              <a:rPr lang="en-US" dirty="0" smtClean="0"/>
              <a:t>Calm and Confident</a:t>
            </a:r>
          </a:p>
          <a:p>
            <a:r>
              <a:rPr lang="en-US" dirty="0" smtClean="0"/>
              <a:t>Respectful</a:t>
            </a:r>
          </a:p>
          <a:p>
            <a:r>
              <a:rPr lang="en-US" dirty="0" smtClean="0"/>
              <a:t>Listening Skills</a:t>
            </a:r>
          </a:p>
          <a:p>
            <a:r>
              <a:rPr lang="en-US" dirty="0" smtClean="0"/>
              <a:t>Follow up</a:t>
            </a:r>
          </a:p>
          <a:p>
            <a:endParaRPr lang="en-US" dirty="0" smtClean="0"/>
          </a:p>
          <a:p>
            <a:endParaRPr lang="en-US" dirty="0"/>
          </a:p>
        </p:txBody>
      </p:sp>
      <p:sp>
        <p:nvSpPr>
          <p:cNvPr id="2" name="Content Placeholder 1"/>
          <p:cNvSpPr>
            <a:spLocks noGrp="1"/>
          </p:cNvSpPr>
          <p:nvPr>
            <p:ph sz="half" idx="2"/>
          </p:nvPr>
        </p:nvSpPr>
        <p:spPr/>
        <p:txBody>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1" y="1943101"/>
            <a:ext cx="3107871" cy="2330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61799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Practice, Practice, Practice</a:t>
            </a:r>
            <a:endParaRPr lang="en-US" dirty="0"/>
          </a:p>
        </p:txBody>
      </p:sp>
      <p:sp>
        <p:nvSpPr>
          <p:cNvPr id="3" name="Content Placeholder 2"/>
          <p:cNvSpPr>
            <a:spLocks noGrp="1"/>
          </p:cNvSpPr>
          <p:nvPr>
            <p:ph idx="1"/>
          </p:nvPr>
        </p:nvSpPr>
        <p:spPr/>
        <p:txBody>
          <a:bodyPr>
            <a:normAutofit fontScale="92500" lnSpcReduction="20000"/>
          </a:bodyPr>
          <a:lstStyle/>
          <a:p>
            <a:r>
              <a:rPr lang="en-US" sz="2800" dirty="0" smtClean="0"/>
              <a:t>Your dentist is regularly ½ hour late</a:t>
            </a:r>
          </a:p>
          <a:p>
            <a:r>
              <a:rPr lang="en-US" sz="2800" dirty="0" smtClean="0"/>
              <a:t>Your neighbor’s dog has been digging holes in your yard</a:t>
            </a:r>
          </a:p>
          <a:p>
            <a:r>
              <a:rPr lang="en-US" sz="2800" dirty="0" smtClean="0"/>
              <a:t>Grandmother lets children stay up past their bedtime</a:t>
            </a:r>
          </a:p>
          <a:p>
            <a:r>
              <a:rPr lang="en-US" sz="2800" dirty="0" smtClean="0"/>
              <a:t>Your roommate always leaves a mess</a:t>
            </a:r>
          </a:p>
          <a:p>
            <a:r>
              <a:rPr lang="en-US" sz="2800" dirty="0" smtClean="0"/>
              <a:t>Your food has arrived cold at a fancy restaurant</a:t>
            </a:r>
          </a:p>
          <a:p>
            <a:pPr marL="0" indent="0">
              <a:buNone/>
            </a:pPr>
            <a:endParaRPr lang="en-US" dirty="0"/>
          </a:p>
        </p:txBody>
      </p:sp>
    </p:spTree>
    <p:extLst>
      <p:ext uri="{BB962C8B-B14F-4D97-AF65-F5344CB8AC3E}">
        <p14:creationId xmlns:p14="http://schemas.microsoft.com/office/powerpoint/2010/main" val="30386684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Successful Conversations</a:t>
            </a:r>
            <a:endParaRPr lang="en-US" dirty="0"/>
          </a:p>
        </p:txBody>
      </p:sp>
      <p:sp>
        <p:nvSpPr>
          <p:cNvPr id="3" name="Content Placeholder 2"/>
          <p:cNvSpPr>
            <a:spLocks noGrp="1"/>
          </p:cNvSpPr>
          <p:nvPr>
            <p:ph sz="half" idx="1"/>
          </p:nvPr>
        </p:nvSpPr>
        <p:spPr/>
        <p:txBody>
          <a:bodyPr>
            <a:normAutofit fontScale="85000" lnSpcReduction="20000"/>
          </a:bodyPr>
          <a:lstStyle/>
          <a:p>
            <a:pPr marL="0" indent="0">
              <a:buNone/>
            </a:pPr>
            <a:r>
              <a:rPr lang="en-US" sz="2400" b="1" dirty="0" smtClean="0">
                <a:solidFill>
                  <a:srgbClr val="00B050"/>
                </a:solidFill>
              </a:rPr>
              <a:t>DOs</a:t>
            </a:r>
            <a:endParaRPr lang="en-US" sz="2400" dirty="0" smtClean="0"/>
          </a:p>
          <a:p>
            <a:r>
              <a:rPr lang="en-US" sz="2400" dirty="0" smtClean="0"/>
              <a:t>Set the </a:t>
            </a:r>
            <a:r>
              <a:rPr lang="en-US" sz="2400" dirty="0"/>
              <a:t>s</a:t>
            </a:r>
            <a:r>
              <a:rPr lang="en-US" sz="2400" dirty="0" smtClean="0"/>
              <a:t>tage</a:t>
            </a:r>
          </a:p>
          <a:p>
            <a:r>
              <a:rPr lang="en-US" sz="2400" dirty="0" smtClean="0"/>
              <a:t>Stick to the facts</a:t>
            </a:r>
          </a:p>
          <a:p>
            <a:r>
              <a:rPr lang="en-US" sz="2400" dirty="0" smtClean="0"/>
              <a:t>We’re on the “same side”</a:t>
            </a:r>
          </a:p>
          <a:p>
            <a:r>
              <a:rPr lang="en-US" sz="2400" dirty="0" smtClean="0"/>
              <a:t>Be honest about your feelings</a:t>
            </a:r>
          </a:p>
          <a:p>
            <a:r>
              <a:rPr lang="en-US" sz="2400" dirty="0" smtClean="0"/>
              <a:t>Include positives</a:t>
            </a:r>
          </a:p>
          <a:p>
            <a:r>
              <a:rPr lang="en-US" sz="2400" dirty="0" smtClean="0"/>
              <a:t>Be prepared with information</a:t>
            </a:r>
          </a:p>
          <a:p>
            <a:r>
              <a:rPr lang="en-US" sz="2400" dirty="0" smtClean="0"/>
              <a:t>Create safety plan together</a:t>
            </a:r>
          </a:p>
          <a:p>
            <a:endParaRPr lang="en-US" dirty="0" smtClean="0"/>
          </a:p>
          <a:p>
            <a:endParaRPr lang="en-US" dirty="0"/>
          </a:p>
        </p:txBody>
      </p:sp>
      <p:sp>
        <p:nvSpPr>
          <p:cNvPr id="2" name="Content Placeholder 1"/>
          <p:cNvSpPr>
            <a:spLocks noGrp="1"/>
          </p:cNvSpPr>
          <p:nvPr>
            <p:ph sz="half" idx="2"/>
          </p:nvPr>
        </p:nvSpPr>
        <p:spPr/>
        <p:txBody>
          <a:bodyPr>
            <a:normAutofit fontScale="85000" lnSpcReduction="20000"/>
          </a:bodyPr>
          <a:lstStyle/>
          <a:p>
            <a:pPr marL="0" indent="0">
              <a:buFontTx/>
              <a:buNone/>
            </a:pPr>
            <a:r>
              <a:rPr lang="en-US" sz="2000" b="1" kern="0" dirty="0">
                <a:solidFill>
                  <a:srgbClr val="FF0000"/>
                </a:solidFill>
              </a:rPr>
              <a:t>DON’Ts</a:t>
            </a:r>
            <a:endParaRPr lang="en-US" sz="2000" kern="0" dirty="0">
              <a:solidFill>
                <a:srgbClr val="000000"/>
              </a:solidFill>
            </a:endParaRPr>
          </a:p>
          <a:p>
            <a:r>
              <a:rPr lang="en-US" sz="2000" kern="0" dirty="0">
                <a:solidFill>
                  <a:srgbClr val="000000"/>
                </a:solidFill>
              </a:rPr>
              <a:t>Avoid labels</a:t>
            </a:r>
          </a:p>
          <a:p>
            <a:r>
              <a:rPr lang="en-US" sz="2000" kern="0" dirty="0">
                <a:solidFill>
                  <a:srgbClr val="000000"/>
                </a:solidFill>
              </a:rPr>
              <a:t>Avoid judgment</a:t>
            </a:r>
          </a:p>
          <a:p>
            <a:r>
              <a:rPr lang="en-US" sz="2000" kern="0" dirty="0">
                <a:solidFill>
                  <a:srgbClr val="000000"/>
                </a:solidFill>
              </a:rPr>
              <a:t>Avoid </a:t>
            </a:r>
            <a:r>
              <a:rPr lang="en-US" sz="2000" kern="0" dirty="0" smtClean="0">
                <a:solidFill>
                  <a:srgbClr val="000000"/>
                </a:solidFill>
              </a:rPr>
              <a:t>comparisons</a:t>
            </a:r>
          </a:p>
          <a:p>
            <a:endParaRPr lang="en-US" sz="2000" kern="0" dirty="0">
              <a:solidFill>
                <a:srgbClr val="000000"/>
              </a:solidFill>
            </a:endParaRPr>
          </a:p>
          <a:p>
            <a:pPr marL="0" indent="0">
              <a:buFontTx/>
              <a:buNone/>
            </a:pPr>
            <a:r>
              <a:rPr lang="en-US" sz="2000" b="1" kern="0" dirty="0">
                <a:solidFill>
                  <a:srgbClr val="000000"/>
                </a:solidFill>
              </a:rPr>
              <a:t>After</a:t>
            </a:r>
            <a:endParaRPr lang="en-US" sz="2000" kern="0" dirty="0">
              <a:solidFill>
                <a:srgbClr val="000000"/>
              </a:solidFill>
            </a:endParaRPr>
          </a:p>
          <a:p>
            <a:r>
              <a:rPr lang="en-US" sz="2000" kern="0" dirty="0">
                <a:solidFill>
                  <a:srgbClr val="000000"/>
                </a:solidFill>
              </a:rPr>
              <a:t>Thank the adult</a:t>
            </a:r>
          </a:p>
          <a:p>
            <a:r>
              <a:rPr lang="en-US" sz="2000" kern="0" dirty="0">
                <a:solidFill>
                  <a:srgbClr val="000000"/>
                </a:solidFill>
              </a:rPr>
              <a:t>Follow </a:t>
            </a:r>
            <a:r>
              <a:rPr lang="en-US" sz="2000" kern="0" dirty="0" smtClean="0">
                <a:solidFill>
                  <a:srgbClr val="000000"/>
                </a:solidFill>
              </a:rPr>
              <a:t>up</a:t>
            </a:r>
            <a:endParaRPr lang="en-US" sz="2000" kern="0" dirty="0">
              <a:solidFill>
                <a:srgbClr val="000000"/>
              </a:solidFill>
            </a:endParaRPr>
          </a:p>
          <a:p>
            <a:endParaRPr lang="en-US" dirty="0"/>
          </a:p>
        </p:txBody>
      </p:sp>
      <p:sp>
        <p:nvSpPr>
          <p:cNvPr id="6" name="Content Placeholder 2"/>
          <p:cNvSpPr txBox="1">
            <a:spLocks/>
          </p:cNvSpPr>
          <p:nvPr/>
        </p:nvSpPr>
        <p:spPr bwMode="auto">
          <a:xfrm>
            <a:off x="5091752" y="3028950"/>
            <a:ext cx="3657600" cy="1483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5A00B4"/>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5A00B4"/>
              </a:buClr>
              <a:buChar char="–"/>
              <a:defRPr sz="2800">
                <a:solidFill>
                  <a:schemeClr val="tx1"/>
                </a:solidFill>
                <a:latin typeface="+mn-lt"/>
                <a:cs typeface="+mn-cs"/>
              </a:defRPr>
            </a:lvl2pPr>
            <a:lvl3pPr marL="1143000" indent="-228600" algn="l" rtl="0" eaLnBrk="0" fontAlgn="base" hangingPunct="0">
              <a:spcBef>
                <a:spcPct val="20000"/>
              </a:spcBef>
              <a:spcAft>
                <a:spcPct val="0"/>
              </a:spcAft>
              <a:buClr>
                <a:srgbClr val="5A00B4"/>
              </a:buClr>
              <a:buChar char="•"/>
              <a:defRPr sz="2400">
                <a:solidFill>
                  <a:schemeClr val="tx1"/>
                </a:solidFill>
                <a:latin typeface="+mn-lt"/>
                <a:cs typeface="+mn-cs"/>
              </a:defRPr>
            </a:lvl3pPr>
            <a:lvl4pPr marL="1600200" indent="-228600" algn="l" rtl="0" eaLnBrk="0" fontAlgn="base" hangingPunct="0">
              <a:spcBef>
                <a:spcPct val="20000"/>
              </a:spcBef>
              <a:spcAft>
                <a:spcPct val="0"/>
              </a:spcAft>
              <a:buClr>
                <a:srgbClr val="5A00B4"/>
              </a:buClr>
              <a:buChar char="–"/>
              <a:defRPr sz="2000">
                <a:solidFill>
                  <a:schemeClr val="tx1"/>
                </a:solidFill>
                <a:latin typeface="+mn-lt"/>
                <a:cs typeface="+mn-cs"/>
              </a:defRPr>
            </a:lvl4pPr>
            <a:lvl5pPr marL="2057400" indent="-228600" algn="l" rtl="0" eaLnBrk="0" fontAlgn="base" hangingPunct="0">
              <a:spcBef>
                <a:spcPct val="20000"/>
              </a:spcBef>
              <a:spcAft>
                <a:spcPct val="0"/>
              </a:spcAft>
              <a:buClr>
                <a:srgbClr val="5A00B4"/>
              </a:buClr>
              <a:buChar char="»"/>
              <a:defRPr sz="2000">
                <a:solidFill>
                  <a:schemeClr val="tx1"/>
                </a:solidFill>
                <a:latin typeface="+mn-lt"/>
                <a:cs typeface="+mn-cs"/>
              </a:defRPr>
            </a:lvl5pPr>
            <a:lvl6pPr marL="2514600" indent="-228600" algn="l" rtl="0" fontAlgn="base">
              <a:spcBef>
                <a:spcPct val="20000"/>
              </a:spcBef>
              <a:spcAft>
                <a:spcPct val="0"/>
              </a:spcAft>
              <a:buClr>
                <a:srgbClr val="5A00B4"/>
              </a:buClr>
              <a:buChar char="»"/>
              <a:defRPr sz="2000">
                <a:solidFill>
                  <a:schemeClr val="tx1"/>
                </a:solidFill>
                <a:latin typeface="+mn-lt"/>
                <a:cs typeface="+mn-cs"/>
              </a:defRPr>
            </a:lvl6pPr>
            <a:lvl7pPr marL="2971800" indent="-228600" algn="l" rtl="0" fontAlgn="base">
              <a:spcBef>
                <a:spcPct val="20000"/>
              </a:spcBef>
              <a:spcAft>
                <a:spcPct val="0"/>
              </a:spcAft>
              <a:buClr>
                <a:srgbClr val="5A00B4"/>
              </a:buClr>
              <a:buChar char="»"/>
              <a:defRPr sz="2000">
                <a:solidFill>
                  <a:schemeClr val="tx1"/>
                </a:solidFill>
                <a:latin typeface="+mn-lt"/>
                <a:cs typeface="+mn-cs"/>
              </a:defRPr>
            </a:lvl7pPr>
            <a:lvl8pPr marL="3429000" indent="-228600" algn="l" rtl="0" fontAlgn="base">
              <a:spcBef>
                <a:spcPct val="20000"/>
              </a:spcBef>
              <a:spcAft>
                <a:spcPct val="0"/>
              </a:spcAft>
              <a:buClr>
                <a:srgbClr val="5A00B4"/>
              </a:buClr>
              <a:buChar char="»"/>
              <a:defRPr sz="2000">
                <a:solidFill>
                  <a:schemeClr val="tx1"/>
                </a:solidFill>
                <a:latin typeface="+mn-lt"/>
                <a:cs typeface="+mn-cs"/>
              </a:defRPr>
            </a:lvl8pPr>
            <a:lvl9pPr marL="3886200" indent="-228600" algn="l" rtl="0" fontAlgn="base">
              <a:spcBef>
                <a:spcPct val="20000"/>
              </a:spcBef>
              <a:spcAft>
                <a:spcPct val="0"/>
              </a:spcAft>
              <a:buClr>
                <a:srgbClr val="5A00B4"/>
              </a:buClr>
              <a:buChar char="»"/>
              <a:defRPr sz="2000">
                <a:solidFill>
                  <a:schemeClr val="tx1"/>
                </a:solidFill>
                <a:latin typeface="+mn-lt"/>
                <a:cs typeface="+mn-cs"/>
              </a:defRPr>
            </a:lvl9pPr>
          </a:lstStyle>
          <a:p>
            <a:pPr marL="0" indent="0">
              <a:buFontTx/>
              <a:buNone/>
            </a:pPr>
            <a:endParaRPr lang="en-US" sz="2400" kern="0" dirty="0" smtClean="0">
              <a:solidFill>
                <a:srgbClr val="000000"/>
              </a:solidFill>
            </a:endParaRPr>
          </a:p>
          <a:p>
            <a:endParaRPr lang="en-US" kern="0" dirty="0" smtClean="0">
              <a:solidFill>
                <a:srgbClr val="000000"/>
              </a:solidFill>
            </a:endParaRPr>
          </a:p>
          <a:p>
            <a:endParaRPr lang="en-US" kern="0" dirty="0">
              <a:solidFill>
                <a:srgbClr val="000000"/>
              </a:solidFill>
            </a:endParaRPr>
          </a:p>
        </p:txBody>
      </p:sp>
    </p:spTree>
    <p:extLst>
      <p:ext uri="{BB962C8B-B14F-4D97-AF65-F5344CB8AC3E}">
        <p14:creationId xmlns:p14="http://schemas.microsoft.com/office/powerpoint/2010/main" val="33416848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Speaking Up</a:t>
            </a:r>
            <a:endParaRPr lang="en-US" dirty="0"/>
          </a:p>
        </p:txBody>
      </p:sp>
      <p:sp>
        <p:nvSpPr>
          <p:cNvPr id="3" name="Content Placeholder 2"/>
          <p:cNvSpPr>
            <a:spLocks noGrp="1"/>
          </p:cNvSpPr>
          <p:nvPr>
            <p:ph idx="1"/>
          </p:nvPr>
        </p:nvSpPr>
        <p:spPr/>
        <p:txBody>
          <a:bodyPr>
            <a:normAutofit fontScale="62500" lnSpcReduction="20000"/>
          </a:bodyPr>
          <a:lstStyle/>
          <a:p>
            <a:r>
              <a:rPr lang="en-US" sz="1800" dirty="0"/>
              <a:t>I know we both care about children, I know it’s important for both of us that children in our </a:t>
            </a:r>
            <a:r>
              <a:rPr lang="en-US" sz="1800" dirty="0" smtClean="0"/>
              <a:t>home are safe. (</a:t>
            </a:r>
            <a:r>
              <a:rPr lang="en-US" sz="1800" b="1" dirty="0" smtClean="0">
                <a:solidFill>
                  <a:srgbClr val="FF0000"/>
                </a:solidFill>
              </a:rPr>
              <a:t>Set tone/responsibility</a:t>
            </a:r>
            <a:r>
              <a:rPr lang="en-US" sz="1800" dirty="0" smtClean="0"/>
              <a:t>)</a:t>
            </a:r>
            <a:endParaRPr lang="en-US" sz="1800" dirty="0"/>
          </a:p>
          <a:p>
            <a:endParaRPr lang="en-US" sz="1200" dirty="0"/>
          </a:p>
          <a:p>
            <a:r>
              <a:rPr lang="en-US" sz="1800" dirty="0"/>
              <a:t>I feel uncomfortable bringing this up but it’s important to </a:t>
            </a:r>
            <a:r>
              <a:rPr lang="en-US" sz="1800" dirty="0" smtClean="0"/>
              <a:t>me. (</a:t>
            </a:r>
            <a:r>
              <a:rPr lang="en-US" sz="1800" b="1" dirty="0" smtClean="0">
                <a:solidFill>
                  <a:srgbClr val="FF0000"/>
                </a:solidFill>
              </a:rPr>
              <a:t>Be honest and genuine</a:t>
            </a:r>
            <a:r>
              <a:rPr lang="en-US" sz="1800" dirty="0" smtClean="0"/>
              <a:t>)</a:t>
            </a:r>
          </a:p>
          <a:p>
            <a:endParaRPr lang="en-US" sz="1200" dirty="0" smtClean="0"/>
          </a:p>
          <a:p>
            <a:r>
              <a:rPr lang="en-US" sz="1800" dirty="0" smtClean="0"/>
              <a:t>I </a:t>
            </a:r>
            <a:r>
              <a:rPr lang="en-US" sz="1800" dirty="0"/>
              <a:t>notice you often whisper to Marcia, and I’ve heard you mention to her to remember </a:t>
            </a:r>
            <a:r>
              <a:rPr lang="en-US" sz="1800" dirty="0" smtClean="0"/>
              <a:t> to </a:t>
            </a:r>
            <a:r>
              <a:rPr lang="en-US" sz="1800" dirty="0"/>
              <a:t>keep the secret. </a:t>
            </a:r>
            <a:r>
              <a:rPr lang="en-US" sz="1800" dirty="0" smtClean="0"/>
              <a:t>(</a:t>
            </a:r>
            <a:r>
              <a:rPr lang="en-US" sz="1800" b="1" dirty="0" smtClean="0">
                <a:solidFill>
                  <a:srgbClr val="FF0000"/>
                </a:solidFill>
              </a:rPr>
              <a:t>Describe behavior</a:t>
            </a:r>
            <a:r>
              <a:rPr lang="en-US" sz="1800" dirty="0" smtClean="0"/>
              <a:t>)</a:t>
            </a:r>
          </a:p>
          <a:p>
            <a:endParaRPr lang="en-US" sz="1200" dirty="0"/>
          </a:p>
          <a:p>
            <a:r>
              <a:rPr lang="en-US" sz="1800" dirty="0" smtClean="0"/>
              <a:t>I </a:t>
            </a:r>
            <a:r>
              <a:rPr lang="en-US" sz="1800" dirty="0"/>
              <a:t>want you to follow our </a:t>
            </a:r>
            <a:r>
              <a:rPr lang="en-US" sz="1800" dirty="0" smtClean="0"/>
              <a:t>family’s/program rules/guidelines </a:t>
            </a:r>
            <a:r>
              <a:rPr lang="en-US" sz="1800" dirty="0"/>
              <a:t>about whispering and keeping secrets. Our safety </a:t>
            </a:r>
            <a:r>
              <a:rPr lang="en-US" sz="1800" dirty="0" smtClean="0"/>
              <a:t>rules (or polices)  </a:t>
            </a:r>
            <a:r>
              <a:rPr lang="en-US" sz="1800" dirty="0"/>
              <a:t>state that adults will refrain from keeping secrets with children. I would </a:t>
            </a:r>
            <a:r>
              <a:rPr lang="en-US" sz="1800" dirty="0" smtClean="0"/>
              <a:t>like </a:t>
            </a:r>
            <a:r>
              <a:rPr lang="en-US" sz="1800" dirty="0"/>
              <a:t>you to stop whispering to children and having any discussion with them about keeping a </a:t>
            </a:r>
            <a:r>
              <a:rPr lang="en-US" sz="1800" dirty="0" smtClean="0"/>
              <a:t>secret. (</a:t>
            </a:r>
            <a:r>
              <a:rPr lang="en-US" sz="1800" b="1" dirty="0" smtClean="0">
                <a:solidFill>
                  <a:srgbClr val="FF0000"/>
                </a:solidFill>
              </a:rPr>
              <a:t>State what you want</a:t>
            </a:r>
            <a:r>
              <a:rPr lang="en-US" sz="1800" dirty="0" smtClean="0"/>
              <a:t>)</a:t>
            </a:r>
          </a:p>
          <a:p>
            <a:pPr marL="0" lvl="2"/>
            <a:endParaRPr lang="en-US" sz="1800" dirty="0"/>
          </a:p>
          <a:p>
            <a:pPr marL="0" lvl="2"/>
            <a:r>
              <a:rPr lang="en-US" sz="1800" dirty="0" smtClean="0"/>
              <a:t>Please </a:t>
            </a:r>
            <a:r>
              <a:rPr lang="en-US" sz="1800" dirty="0"/>
              <a:t>follow our </a:t>
            </a:r>
            <a:r>
              <a:rPr lang="en-US" sz="1800" dirty="0" smtClean="0"/>
              <a:t>safety plan and rules (or policies </a:t>
            </a:r>
            <a:r>
              <a:rPr lang="en-US" sz="1800" dirty="0"/>
              <a:t>and procedures</a:t>
            </a:r>
            <a:r>
              <a:rPr lang="en-US" sz="1800" dirty="0" smtClean="0"/>
              <a:t>.) </a:t>
            </a:r>
          </a:p>
          <a:p>
            <a:pPr marL="0" lvl="2" indent="0">
              <a:buNone/>
            </a:pPr>
            <a:r>
              <a:rPr lang="en-US" sz="1800" dirty="0" smtClean="0"/>
              <a:t>   (</a:t>
            </a:r>
            <a:r>
              <a:rPr lang="en-US" sz="1800" b="1" dirty="0" smtClean="0">
                <a:solidFill>
                  <a:srgbClr val="FF0000"/>
                </a:solidFill>
              </a:rPr>
              <a:t>Set boundaries</a:t>
            </a:r>
            <a:r>
              <a:rPr lang="en-US" sz="1800" dirty="0" smtClean="0"/>
              <a:t>)</a:t>
            </a:r>
            <a:endParaRPr lang="en-US" sz="1800" dirty="0"/>
          </a:p>
          <a:p>
            <a:pPr marL="0" lvl="2"/>
            <a:endParaRPr lang="en-US" sz="1600" dirty="0"/>
          </a:p>
          <a:p>
            <a:endParaRPr lang="en-US" sz="1600" dirty="0"/>
          </a:p>
        </p:txBody>
      </p:sp>
    </p:spTree>
    <p:extLst>
      <p:ext uri="{BB962C8B-B14F-4D97-AF65-F5344CB8AC3E}">
        <p14:creationId xmlns:p14="http://schemas.microsoft.com/office/powerpoint/2010/main" val="3496374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Practice Time!</a:t>
            </a:r>
            <a:endParaRPr lang="en-US"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28650" y="1485900"/>
            <a:ext cx="3886200" cy="2914650"/>
          </a:xfrm>
        </p:spPr>
      </p:pic>
      <p:sp>
        <p:nvSpPr>
          <p:cNvPr id="2" name="Content Placeholder 1"/>
          <p:cNvSpPr>
            <a:spLocks noGrp="1"/>
          </p:cNvSpPr>
          <p:nvPr>
            <p:ph sz="half" idx="2"/>
          </p:nvPr>
        </p:nvSpPr>
        <p:spPr/>
        <p:txBody>
          <a:bodyPr>
            <a:normAutofit lnSpcReduction="10000"/>
          </a:bodyPr>
          <a:lstStyle/>
          <a:p>
            <a:pPr marL="457200" indent="-457200"/>
            <a:r>
              <a:rPr lang="en-US" sz="2400" dirty="0"/>
              <a:t>Set the tone - shared responsibility and accountability</a:t>
            </a:r>
            <a:endParaRPr lang="en-US" sz="1100" dirty="0"/>
          </a:p>
          <a:p>
            <a:pPr marL="457200" indent="-457200"/>
            <a:r>
              <a:rPr lang="en-US" sz="2400" dirty="0"/>
              <a:t>Describe the behavior</a:t>
            </a:r>
          </a:p>
          <a:p>
            <a:pPr marL="457200" indent="-457200"/>
            <a:r>
              <a:rPr lang="en-US" sz="2400" dirty="0"/>
              <a:t>State what you want </a:t>
            </a:r>
            <a:endParaRPr lang="en-US" sz="1100" dirty="0"/>
          </a:p>
          <a:p>
            <a:pPr marL="457200" indent="-457200"/>
            <a:r>
              <a:rPr lang="en-US" sz="2400" dirty="0"/>
              <a:t>Speak up and set </a:t>
            </a:r>
            <a:r>
              <a:rPr lang="en-US" sz="2400" dirty="0" smtClean="0"/>
              <a:t>boundaries</a:t>
            </a:r>
            <a:endParaRPr lang="en-US" sz="2400" dirty="0"/>
          </a:p>
        </p:txBody>
      </p:sp>
    </p:spTree>
    <p:extLst>
      <p:ext uri="{BB962C8B-B14F-4D97-AF65-F5344CB8AC3E}">
        <p14:creationId xmlns:p14="http://schemas.microsoft.com/office/powerpoint/2010/main" val="21799615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Role Play Scenarios</a:t>
            </a:r>
            <a:endParaRPr lang="en-US" dirty="0"/>
          </a:p>
        </p:txBody>
      </p:sp>
      <p:sp>
        <p:nvSpPr>
          <p:cNvPr id="3" name="Content Placeholder 2"/>
          <p:cNvSpPr>
            <a:spLocks noGrp="1"/>
          </p:cNvSpPr>
          <p:nvPr>
            <p:ph idx="1"/>
          </p:nvPr>
        </p:nvSpPr>
        <p:spPr/>
        <p:txBody>
          <a:bodyPr>
            <a:normAutofit fontScale="92500" lnSpcReduction="20000"/>
          </a:bodyPr>
          <a:lstStyle/>
          <a:p>
            <a:pPr marL="174708" indent="-174708">
              <a:buFont typeface="Arial" panose="020B0604020202020204" pitchFamily="34" charset="0"/>
              <a:buChar char="•"/>
            </a:pPr>
            <a:r>
              <a:rPr lang="en-US" sz="2400" dirty="0"/>
              <a:t>Aunt Mary </a:t>
            </a:r>
            <a:r>
              <a:rPr lang="en-US" sz="2400" dirty="0" smtClean="0"/>
              <a:t>(visiting for </a:t>
            </a:r>
            <a:r>
              <a:rPr lang="en-US" sz="2400" dirty="0"/>
              <a:t>2 weeks) tells 6 year old in </a:t>
            </a:r>
            <a:r>
              <a:rPr lang="en-US" sz="2400" dirty="0" smtClean="0"/>
              <a:t>home </a:t>
            </a:r>
            <a:r>
              <a:rPr lang="en-US" sz="2400" dirty="0"/>
              <a:t>that he is going to break lots of hearts and jokes about being younger so that she can take a “roll in the hay with him”.</a:t>
            </a:r>
          </a:p>
          <a:p>
            <a:pPr marL="174708" indent="-174708">
              <a:buFont typeface="Arial" panose="020B0604020202020204" pitchFamily="34" charset="0"/>
              <a:buChar char="•"/>
            </a:pPr>
            <a:endParaRPr lang="en-US" sz="1400" dirty="0"/>
          </a:p>
          <a:p>
            <a:pPr marL="174708" indent="-174708">
              <a:buFont typeface="Arial" panose="020B0604020202020204" pitchFamily="34" charset="0"/>
              <a:buChar char="•"/>
            </a:pPr>
            <a:r>
              <a:rPr lang="en-US" sz="2400" dirty="0" smtClean="0"/>
              <a:t>A father often asks </a:t>
            </a:r>
            <a:r>
              <a:rPr lang="en-US" sz="2400" dirty="0"/>
              <a:t>personal questions about another child </a:t>
            </a:r>
            <a:r>
              <a:rPr lang="en-US" sz="2400" dirty="0" smtClean="0"/>
              <a:t>in </a:t>
            </a:r>
            <a:r>
              <a:rPr lang="en-US" sz="2400" dirty="0"/>
              <a:t>the </a:t>
            </a:r>
            <a:r>
              <a:rPr lang="en-US" sz="2400" dirty="0" smtClean="0"/>
              <a:t>program. </a:t>
            </a:r>
            <a:r>
              <a:rPr lang="en-US" sz="2400" dirty="0"/>
              <a:t>He has also brought her a gift on one occasion.</a:t>
            </a:r>
          </a:p>
          <a:p>
            <a:pPr marL="174708" indent="-174708">
              <a:buFont typeface="Arial" panose="020B0604020202020204" pitchFamily="34" charset="0"/>
              <a:buChar char="•"/>
            </a:pPr>
            <a:endParaRPr lang="en-US" sz="1400" dirty="0"/>
          </a:p>
          <a:p>
            <a:pPr marL="174708" indent="-174708">
              <a:buFont typeface="Arial" panose="020B0604020202020204" pitchFamily="34" charset="0"/>
              <a:buChar char="•"/>
            </a:pPr>
            <a:r>
              <a:rPr lang="en-US" sz="2400" dirty="0"/>
              <a:t>A </a:t>
            </a:r>
            <a:r>
              <a:rPr lang="en-US" sz="2400" dirty="0" smtClean="0"/>
              <a:t>young neighbor, Roberto, 22 years-old</a:t>
            </a:r>
            <a:r>
              <a:rPr lang="en-US" sz="2400" dirty="0"/>
              <a:t>, </a:t>
            </a:r>
            <a:r>
              <a:rPr lang="en-US" sz="2400" dirty="0" smtClean="0"/>
              <a:t>has been texting a teen boy.</a:t>
            </a:r>
            <a:endParaRPr lang="en-US" sz="2400" dirty="0"/>
          </a:p>
          <a:p>
            <a:endParaRPr lang="en-US" sz="2400" dirty="0"/>
          </a:p>
        </p:txBody>
      </p:sp>
    </p:spTree>
    <p:extLst>
      <p:ext uri="{BB962C8B-B14F-4D97-AF65-F5344CB8AC3E}">
        <p14:creationId xmlns:p14="http://schemas.microsoft.com/office/powerpoint/2010/main" val="19383352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Role Play Debrief</a:t>
            </a:r>
            <a:endParaRPr lang="en-US" dirty="0"/>
          </a:p>
        </p:txBody>
      </p:sp>
      <p:sp>
        <p:nvSpPr>
          <p:cNvPr id="3" name="Content Placeholder 2"/>
          <p:cNvSpPr>
            <a:spLocks noGrp="1"/>
          </p:cNvSpPr>
          <p:nvPr>
            <p:ph idx="1"/>
          </p:nvPr>
        </p:nvSpPr>
        <p:spPr/>
        <p:txBody>
          <a:bodyPr/>
          <a:lstStyle/>
          <a:p>
            <a:r>
              <a:rPr lang="en-US" dirty="0" smtClean="0"/>
              <a:t>What was challenging to talk about?</a:t>
            </a:r>
          </a:p>
          <a:p>
            <a:r>
              <a:rPr lang="en-US" dirty="0" smtClean="0"/>
              <a:t>What did you notice about switching roles? How did it change your perspective? How was it to observe?</a:t>
            </a:r>
          </a:p>
          <a:p>
            <a:r>
              <a:rPr lang="en-US" dirty="0" smtClean="0"/>
              <a:t>What skills came naturally?</a:t>
            </a:r>
          </a:p>
          <a:p>
            <a:r>
              <a:rPr lang="en-US" dirty="0" smtClean="0"/>
              <a:t>What skills did you notice need strengthening?</a:t>
            </a:r>
          </a:p>
          <a:p>
            <a:r>
              <a:rPr lang="en-US" dirty="0" smtClean="0"/>
              <a:t>What else??</a:t>
            </a:r>
            <a:endParaRPr lang="en-US" dirty="0"/>
          </a:p>
        </p:txBody>
      </p:sp>
    </p:spTree>
    <p:extLst>
      <p:ext uri="{BB962C8B-B14F-4D97-AF65-F5344CB8AC3E}">
        <p14:creationId xmlns:p14="http://schemas.microsoft.com/office/powerpoint/2010/main" val="3706339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dirty="0" smtClean="0"/>
              <a:t>Key Concepts for Prevention</a:t>
            </a:r>
          </a:p>
        </p:txBody>
      </p:sp>
      <p:sp>
        <p:nvSpPr>
          <p:cNvPr id="34819" name="Rectangle 3" descr="Rectangle: Click to edit Master text styles&#10;Second level&#10;Third level&#10;Fourth level&#10;Fifth level"/>
          <p:cNvSpPr>
            <a:spLocks noGrp="1" noChangeArrowheads="1"/>
          </p:cNvSpPr>
          <p:nvPr>
            <p:ph sz="half" idx="1"/>
          </p:nvPr>
        </p:nvSpPr>
        <p:spPr/>
        <p:txBody>
          <a:bodyPr>
            <a:normAutofit fontScale="62500" lnSpcReduction="20000"/>
          </a:bodyPr>
          <a:lstStyle/>
          <a:p>
            <a:pPr eaLnBrk="1" hangingPunct="1">
              <a:defRPr/>
            </a:pPr>
            <a:r>
              <a:rPr kumimoji="1" lang="en-US" sz="2400" b="1" kern="1200" dirty="0" smtClean="0">
                <a:solidFill>
                  <a:srgbClr val="B440B7"/>
                </a:solidFill>
                <a:ea typeface="Tahoma" pitchFamily="34" charset="0"/>
                <a:cs typeface="Tahoma" pitchFamily="34" charset="0"/>
              </a:rPr>
              <a:t>HOPE</a:t>
            </a:r>
          </a:p>
          <a:p>
            <a:pPr eaLnBrk="1" hangingPunct="1">
              <a:defRPr/>
            </a:pPr>
            <a:r>
              <a:rPr kumimoji="1" lang="en-US" sz="2400" b="1" kern="1200" dirty="0" smtClean="0">
                <a:solidFill>
                  <a:srgbClr val="00B0F0"/>
                </a:solidFill>
                <a:ea typeface="Tahoma" pitchFamily="34" charset="0"/>
                <a:cs typeface="Tahoma" pitchFamily="34" charset="0"/>
              </a:rPr>
              <a:t>ADULTS </a:t>
            </a:r>
            <a:r>
              <a:rPr kumimoji="1" lang="en-US" sz="2400" b="1" kern="1200" dirty="0">
                <a:solidFill>
                  <a:srgbClr val="00B0F0"/>
                </a:solidFill>
                <a:ea typeface="Tahoma" pitchFamily="34" charset="0"/>
                <a:cs typeface="Tahoma" pitchFamily="34" charset="0"/>
              </a:rPr>
              <a:t>ARE RESPONSIBLE</a:t>
            </a:r>
          </a:p>
          <a:p>
            <a:pPr eaLnBrk="1" hangingPunct="1">
              <a:defRPr/>
            </a:pPr>
            <a:r>
              <a:rPr kumimoji="1" lang="en-US" sz="2400" kern="1200" dirty="0" smtClean="0">
                <a:ea typeface="Tahoma" pitchFamily="34" charset="0"/>
                <a:cs typeface="Tahoma" pitchFamily="34" charset="0"/>
              </a:rPr>
              <a:t>Learn about sex abuse</a:t>
            </a:r>
          </a:p>
          <a:p>
            <a:pPr eaLnBrk="1" hangingPunct="1">
              <a:defRPr/>
            </a:pPr>
            <a:r>
              <a:rPr kumimoji="1" lang="en-US" sz="2400" kern="1200" dirty="0" smtClean="0">
                <a:ea typeface="Tahoma" pitchFamily="34" charset="0"/>
                <a:cs typeface="Tahoma" pitchFamily="34" charset="0"/>
              </a:rPr>
              <a:t>Plan for safety</a:t>
            </a:r>
          </a:p>
          <a:p>
            <a:pPr eaLnBrk="1" hangingPunct="1">
              <a:defRPr/>
            </a:pPr>
            <a:r>
              <a:rPr kumimoji="1" lang="en-US" sz="2400" kern="1200" dirty="0" smtClean="0">
                <a:ea typeface="Tahoma" pitchFamily="34" charset="0"/>
                <a:cs typeface="Tahoma" pitchFamily="34" charset="0"/>
              </a:rPr>
              <a:t>Promote healthy sexuality development </a:t>
            </a:r>
          </a:p>
          <a:p>
            <a:pPr eaLnBrk="1" hangingPunct="1">
              <a:defRPr/>
            </a:pPr>
            <a:r>
              <a:rPr kumimoji="1" lang="en-US" sz="2400" kern="1200" dirty="0" smtClean="0">
                <a:ea typeface="Tahoma" pitchFamily="34" charset="0"/>
                <a:cs typeface="Tahoma" pitchFamily="34" charset="0"/>
              </a:rPr>
              <a:t>Recognize and Respond</a:t>
            </a:r>
          </a:p>
          <a:p>
            <a:pPr eaLnBrk="1" hangingPunct="1">
              <a:defRPr/>
            </a:pPr>
            <a:r>
              <a:rPr kumimoji="1" lang="en-US" sz="2400" kern="1200" dirty="0">
                <a:ea typeface="Tahoma" pitchFamily="34" charset="0"/>
                <a:cs typeface="Tahoma" pitchFamily="34" charset="0"/>
              </a:rPr>
              <a:t>Develop confidence </a:t>
            </a:r>
            <a:endParaRPr kumimoji="1" lang="en-US" sz="2400" kern="1200" dirty="0" smtClean="0">
              <a:ea typeface="Tahoma" pitchFamily="34" charset="0"/>
              <a:cs typeface="Tahoma" pitchFamily="34" charset="0"/>
            </a:endParaRPr>
          </a:p>
          <a:p>
            <a:pPr eaLnBrk="1" hangingPunct="1">
              <a:defRPr/>
            </a:pPr>
            <a:r>
              <a:rPr kumimoji="1" lang="en-US" sz="2400" kern="1200" dirty="0" smtClean="0">
                <a:ea typeface="Tahoma" pitchFamily="34" charset="0"/>
                <a:cs typeface="Tahoma" pitchFamily="34" charset="0"/>
              </a:rPr>
              <a:t>Take action - speak up </a:t>
            </a:r>
          </a:p>
          <a:p>
            <a:pPr eaLnBrk="1" hangingPunct="1">
              <a:defRPr/>
            </a:pPr>
            <a:r>
              <a:rPr lang="en-US" sz="2400" dirty="0"/>
              <a:t>Implement prevention focused, effective policies and procedures</a:t>
            </a:r>
          </a:p>
          <a:p>
            <a:pPr eaLnBrk="1" hangingPunct="1">
              <a:defRPr/>
            </a:pPr>
            <a:endParaRPr kumimoji="1" lang="en-US" sz="1000" kern="1200" dirty="0" smtClean="0">
              <a:ea typeface="Tahoma" pitchFamily="34" charset="0"/>
              <a:cs typeface="Tahoma" pitchFamily="34" charset="0"/>
            </a:endParaRPr>
          </a:p>
          <a:p>
            <a:pPr eaLnBrk="1" hangingPunct="1">
              <a:defRPr/>
            </a:pPr>
            <a:endParaRPr kumimoji="1" lang="en-US" kern="1200" dirty="0" smtClean="0">
              <a:ea typeface="Tahoma" pitchFamily="34" charset="0"/>
              <a:cs typeface="Tahoma" pitchFamily="34" charset="0"/>
            </a:endParaRPr>
          </a:p>
          <a:p>
            <a:pPr marL="0" indent="0" eaLnBrk="1" hangingPunct="1">
              <a:buFontTx/>
              <a:buNone/>
              <a:defRPr/>
            </a:pPr>
            <a:endParaRPr kumimoji="1" lang="en-US" sz="2400" b="1" kern="1200" dirty="0" smtClean="0">
              <a:ea typeface="Tahoma" pitchFamily="34" charset="0"/>
              <a:cs typeface="Tahoma" pitchFamily="34" charset="0"/>
            </a:endParaRPr>
          </a:p>
          <a:p>
            <a:pPr eaLnBrk="1" hangingPunct="1">
              <a:defRPr/>
            </a:pPr>
            <a:endParaRPr kumimoji="1" lang="en-US" sz="2400" b="1" kern="1200" dirty="0" smtClean="0">
              <a:ea typeface="Tahoma" pitchFamily="34" charset="0"/>
              <a:cs typeface="Tahoma" pitchFamily="34" charset="0"/>
            </a:endParaRPr>
          </a:p>
          <a:p>
            <a:pPr eaLnBrk="1" hangingPunct="1">
              <a:defRPr/>
            </a:pPr>
            <a:endParaRPr kumimoji="1" lang="en-US" sz="2400" b="1" kern="1200" dirty="0" smtClean="0">
              <a:ea typeface="Tahoma" pitchFamily="34" charset="0"/>
              <a:cs typeface="Tahoma" pitchFamily="34" charset="0"/>
            </a:endParaRPr>
          </a:p>
          <a:p>
            <a:pPr eaLnBrk="1" hangingPunct="1">
              <a:defRPr/>
            </a:pPr>
            <a:endParaRPr kumimoji="1" lang="en-US" sz="2400" b="1" kern="1200" dirty="0" smtClean="0">
              <a:ea typeface="Tahoma" pitchFamily="34" charset="0"/>
              <a:cs typeface="Tahoma" pitchFamily="34" charset="0"/>
            </a:endParaRPr>
          </a:p>
        </p:txBody>
      </p:sp>
      <p:sp>
        <p:nvSpPr>
          <p:cNvPr id="2" name="Content Placeholder 1"/>
          <p:cNvSpPr>
            <a:spLocks noGrp="1"/>
          </p:cNvSpPr>
          <p:nvPr>
            <p:ph sz="half" idx="2"/>
          </p:nvPr>
        </p:nvSpPr>
        <p:spPr/>
        <p:txBody>
          <a:bodyPr/>
          <a:lstStyle/>
          <a:p>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1" y="1813192"/>
            <a:ext cx="3730625" cy="2415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956601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2000" dirty="0"/>
              <a:t>You may never know what results come from your action. But if you do nothing, there will be no result. </a:t>
            </a:r>
            <a:r>
              <a:rPr lang="en-US" sz="2400" dirty="0"/>
              <a:t>					</a:t>
            </a:r>
            <a:r>
              <a:rPr lang="en-US" sz="2000" dirty="0"/>
              <a:t>–Mahatma Gandhi</a:t>
            </a:r>
            <a:endParaRPr lang="en-US" dirty="0"/>
          </a:p>
        </p:txBody>
      </p:sp>
    </p:spTree>
    <p:extLst>
      <p:ext uri="{BB962C8B-B14F-4D97-AF65-F5344CB8AC3E}">
        <p14:creationId xmlns:p14="http://schemas.microsoft.com/office/powerpoint/2010/main" val="17964114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A66723-6A8C-3344-A43C-C97A0B383C16}"/>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xmlns="" id="{6030DB09-A3B8-A74C-84CE-94479E8E0F59}"/>
              </a:ext>
            </a:extLst>
          </p:cNvPr>
          <p:cNvSpPr>
            <a:spLocks noGrp="1"/>
          </p:cNvSpPr>
          <p:nvPr>
            <p:ph idx="1"/>
          </p:nvPr>
        </p:nvSpPr>
        <p:spPr/>
        <p:txBody>
          <a:bodyPr>
            <a:normAutofit/>
          </a:bodyPr>
          <a:lstStyle/>
          <a:p>
            <a:pPr marL="0" indent="0">
              <a:lnSpc>
                <a:spcPct val="100000"/>
              </a:lnSpc>
              <a:spcBef>
                <a:spcPts val="0"/>
              </a:spcBef>
              <a:spcAft>
                <a:spcPts val="0"/>
              </a:spcAft>
              <a:buNone/>
            </a:pPr>
            <a:endParaRPr lang="en-US" dirty="0" smtClean="0"/>
          </a:p>
          <a:p>
            <a:pPr marL="0" indent="0">
              <a:lnSpc>
                <a:spcPct val="100000"/>
              </a:lnSpc>
              <a:spcBef>
                <a:spcPts val="0"/>
              </a:spcBef>
              <a:spcAft>
                <a:spcPts val="0"/>
              </a:spcAft>
              <a:buNone/>
            </a:pPr>
            <a:endParaRPr lang="en-US" dirty="0"/>
          </a:p>
          <a:p>
            <a:pPr marL="0" indent="0">
              <a:lnSpc>
                <a:spcPct val="100000"/>
              </a:lnSpc>
              <a:spcBef>
                <a:spcPts val="0"/>
              </a:spcBef>
              <a:spcAft>
                <a:spcPts val="0"/>
              </a:spcAft>
              <a:buNone/>
            </a:pPr>
            <a:endParaRPr lang="en-US" dirty="0"/>
          </a:p>
          <a:p>
            <a:pPr marL="0" indent="0">
              <a:lnSpc>
                <a:spcPct val="100000"/>
              </a:lnSpc>
              <a:spcBef>
                <a:spcPts val="0"/>
              </a:spcBef>
              <a:spcAft>
                <a:spcPts val="0"/>
              </a:spcAft>
              <a:buNone/>
            </a:pPr>
            <a:r>
              <a:rPr lang="en-US" dirty="0" err="1"/>
              <a:t>stopitnow.org</a:t>
            </a:r>
            <a:endParaRPr lang="en-US" dirty="0"/>
          </a:p>
          <a:p>
            <a:pPr marL="0" indent="0">
              <a:lnSpc>
                <a:spcPct val="100000"/>
              </a:lnSpc>
              <a:spcBef>
                <a:spcPts val="0"/>
              </a:spcBef>
              <a:spcAft>
                <a:spcPts val="0"/>
              </a:spcAft>
              <a:buNone/>
              <a:tabLst>
                <a:tab pos="3076575" algn="l"/>
              </a:tabLst>
            </a:pPr>
            <a:r>
              <a:rPr lang="en-US" dirty="0" smtClean="0"/>
              <a:t>facebook.com/</a:t>
            </a:r>
            <a:r>
              <a:rPr lang="en-US" dirty="0" err="1" smtClean="0"/>
              <a:t>StopItNow</a:t>
            </a:r>
            <a:endParaRPr lang="en-US" dirty="0"/>
          </a:p>
          <a:p>
            <a:pPr marL="0" indent="0">
              <a:lnSpc>
                <a:spcPct val="100000"/>
              </a:lnSpc>
              <a:spcBef>
                <a:spcPts val="0"/>
              </a:spcBef>
              <a:buNone/>
              <a:tabLst>
                <a:tab pos="3076575" algn="l"/>
              </a:tabLst>
            </a:pPr>
            <a:r>
              <a:rPr lang="en-US" dirty="0"/>
              <a:t>Helpline: </a:t>
            </a:r>
            <a:r>
              <a:rPr lang="en-US" b="1" dirty="0" smtClean="0"/>
              <a:t>1.888.PREVENT</a:t>
            </a:r>
            <a:endParaRPr lang="en-US" b="1" dirty="0"/>
          </a:p>
        </p:txBody>
      </p:sp>
      <p:pic>
        <p:nvPicPr>
          <p:cNvPr id="4" name="Picture 3">
            <a:extLst>
              <a:ext uri="{FF2B5EF4-FFF2-40B4-BE49-F238E27FC236}">
                <a16:creationId xmlns:a16="http://schemas.microsoft.com/office/drawing/2014/main" xmlns="" id="{53C7AB62-6F03-2E44-8152-68441237619D}"/>
              </a:ext>
            </a:extLst>
          </p:cNvPr>
          <p:cNvPicPr>
            <a:picLocks noChangeAspect="1"/>
          </p:cNvPicPr>
          <p:nvPr/>
        </p:nvPicPr>
        <p:blipFill>
          <a:blip r:embed="rId2"/>
          <a:stretch>
            <a:fillRect/>
          </a:stretch>
        </p:blipFill>
        <p:spPr>
          <a:xfrm>
            <a:off x="5119818" y="976022"/>
            <a:ext cx="2767004" cy="3038765"/>
          </a:xfrm>
          <a:prstGeom prst="rect">
            <a:avLst/>
          </a:prstGeom>
        </p:spPr>
      </p:pic>
    </p:spTree>
    <p:extLst>
      <p:ext uri="{BB962C8B-B14F-4D97-AF65-F5344CB8AC3E}">
        <p14:creationId xmlns:p14="http://schemas.microsoft.com/office/powerpoint/2010/main" val="4143446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Facts</a:t>
            </a:r>
            <a:endParaRPr lang="en-US" dirty="0"/>
          </a:p>
        </p:txBody>
      </p:sp>
      <p:sp>
        <p:nvSpPr>
          <p:cNvPr id="3" name="Subtitle 2"/>
          <p:cNvSpPr>
            <a:spLocks noGrp="1"/>
          </p:cNvSpPr>
          <p:nvPr>
            <p:ph idx="1"/>
          </p:nvPr>
        </p:nvSpPr>
        <p:spPr/>
        <p:txBody>
          <a:bodyPr>
            <a:normAutofit fontScale="70000" lnSpcReduction="20000"/>
          </a:bodyPr>
          <a:lstStyle/>
          <a:p>
            <a:pPr marL="0" indent="0" algn="l">
              <a:buNone/>
            </a:pPr>
            <a:r>
              <a:rPr lang="en-US" sz="2400" b="1" dirty="0"/>
              <a:t>All sexual activity </a:t>
            </a:r>
            <a:r>
              <a:rPr lang="en-US" sz="2400" dirty="0"/>
              <a:t>between an adult and a child </a:t>
            </a:r>
            <a:r>
              <a:rPr lang="en-US" sz="2400" b="1" dirty="0"/>
              <a:t>is</a:t>
            </a:r>
            <a:r>
              <a:rPr lang="en-US" sz="2400" dirty="0"/>
              <a:t> sexual abuse. Sexual abuse does not have to involve penetration, force, pain, or even touching. If an adult engages in any sexual behavior (looking, showing, or touching) with a child to meet the adult’s interest or sexual needs, it is sexual abuse.</a:t>
            </a:r>
          </a:p>
          <a:p>
            <a:pPr algn="l"/>
            <a:endParaRPr lang="en-US" sz="1000" dirty="0"/>
          </a:p>
          <a:p>
            <a:pPr marL="0" lvl="0" indent="0" algn="l">
              <a:buNone/>
            </a:pPr>
            <a:r>
              <a:rPr lang="en-US" sz="2400" dirty="0">
                <a:solidFill>
                  <a:srgbClr val="000000"/>
                </a:solidFill>
              </a:rPr>
              <a:t>Sexual touching between children can also be harmful, and in some cases abusive. </a:t>
            </a:r>
          </a:p>
          <a:p>
            <a:pPr lvl="0" algn="l"/>
            <a:endParaRPr lang="en-US" sz="1000" dirty="0">
              <a:solidFill>
                <a:srgbClr val="000000"/>
              </a:solidFill>
            </a:endParaRPr>
          </a:p>
          <a:p>
            <a:pPr marL="0" lvl="0" indent="0" algn="l">
              <a:buNone/>
            </a:pPr>
            <a:r>
              <a:rPr lang="en-US" sz="2400" dirty="0">
                <a:solidFill>
                  <a:srgbClr val="000000"/>
                </a:solidFill>
              </a:rPr>
              <a:t>Sexual abuse between children is often defined as when there is a significant age difference (usually 3 or more years) between the children, or if the children are very different developmentally or size-wise</a:t>
            </a:r>
            <a:r>
              <a:rPr lang="en-US" sz="2400" dirty="0" smtClean="0">
                <a:solidFill>
                  <a:srgbClr val="000000"/>
                </a:solidFill>
              </a:rPr>
              <a:t>.</a:t>
            </a:r>
            <a:endParaRPr lang="en-US" sz="2400" dirty="0">
              <a:solidFill>
                <a:srgbClr val="000000"/>
              </a:solidFill>
            </a:endParaRPr>
          </a:p>
        </p:txBody>
      </p:sp>
    </p:spTree>
    <p:custDataLst>
      <p:tags r:id="rId1"/>
    </p:custDataLst>
    <p:extLst>
      <p:ext uri="{BB962C8B-B14F-4D97-AF65-F5344CB8AC3E}">
        <p14:creationId xmlns:p14="http://schemas.microsoft.com/office/powerpoint/2010/main" val="2518181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Warning Signs in Children’s Behaviors</a:t>
            </a:r>
            <a:endParaRPr lang="en-US" dirty="0"/>
          </a:p>
        </p:txBody>
      </p:sp>
    </p:spTree>
    <p:extLst>
      <p:ext uri="{BB962C8B-B14F-4D97-AF65-F5344CB8AC3E}">
        <p14:creationId xmlns:p14="http://schemas.microsoft.com/office/powerpoint/2010/main" val="2330431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3F854C-E5B7-5544-A86F-BFF12523C6D0}"/>
              </a:ext>
            </a:extLst>
          </p:cNvPr>
          <p:cNvSpPr>
            <a:spLocks noGrp="1"/>
          </p:cNvSpPr>
          <p:nvPr>
            <p:ph type="title"/>
          </p:nvPr>
        </p:nvSpPr>
        <p:spPr/>
        <p:txBody>
          <a:bodyPr>
            <a:normAutofit/>
          </a:bodyPr>
          <a:lstStyle/>
          <a:p>
            <a:r>
              <a:rPr lang="en-US" dirty="0"/>
              <a:t>Continuum of Youth Behaviors</a:t>
            </a:r>
          </a:p>
        </p:txBody>
      </p:sp>
      <p:grpSp>
        <p:nvGrpSpPr>
          <p:cNvPr id="12" name="Group 11">
            <a:extLst>
              <a:ext uri="{FF2B5EF4-FFF2-40B4-BE49-F238E27FC236}">
                <a16:creationId xmlns:a16="http://schemas.microsoft.com/office/drawing/2014/main" xmlns="" id="{3387F8DB-32CD-6947-9B95-616A8935E431}"/>
              </a:ext>
            </a:extLst>
          </p:cNvPr>
          <p:cNvGrpSpPr/>
          <p:nvPr/>
        </p:nvGrpSpPr>
        <p:grpSpPr>
          <a:xfrm>
            <a:off x="1354931" y="1239999"/>
            <a:ext cx="6350794" cy="1813392"/>
            <a:chOff x="1459706" y="1231026"/>
            <a:chExt cx="6350794" cy="1813392"/>
          </a:xfrm>
        </p:grpSpPr>
        <p:sp>
          <p:nvSpPr>
            <p:cNvPr id="5" name="Right Arrow 4">
              <a:extLst>
                <a:ext uri="{FF2B5EF4-FFF2-40B4-BE49-F238E27FC236}">
                  <a16:creationId xmlns:a16="http://schemas.microsoft.com/office/drawing/2014/main" xmlns="" id="{C5EFA5B6-F7AA-324D-9EFF-05C14E1A2D47}"/>
                </a:ext>
              </a:extLst>
            </p:cNvPr>
            <p:cNvSpPr/>
            <p:nvPr/>
          </p:nvSpPr>
          <p:spPr>
            <a:xfrm>
              <a:off x="4610100" y="1231027"/>
              <a:ext cx="3200400" cy="1813391"/>
            </a:xfrm>
            <a:prstGeom prst="rightArrow">
              <a:avLst/>
            </a:prstGeom>
            <a:gradFill flip="none" rotWithShape="1">
              <a:gsLst>
                <a:gs pos="0">
                  <a:srgbClr val="FFFF00"/>
                </a:gs>
                <a:gs pos="100000">
                  <a:srgbClr val="FF0000"/>
                </a:gs>
                <a:gs pos="100000">
                  <a:srgbClr val="FF000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 name="Right Arrow 5">
              <a:extLst>
                <a:ext uri="{FF2B5EF4-FFF2-40B4-BE49-F238E27FC236}">
                  <a16:creationId xmlns:a16="http://schemas.microsoft.com/office/drawing/2014/main" xmlns="" id="{9374D36B-6B45-E549-A082-2E99B0BC9F88}"/>
                </a:ext>
              </a:extLst>
            </p:cNvPr>
            <p:cNvSpPr/>
            <p:nvPr/>
          </p:nvSpPr>
          <p:spPr>
            <a:xfrm rot="10800000">
              <a:off x="1459706" y="1231026"/>
              <a:ext cx="3200400" cy="1813391"/>
            </a:xfrm>
            <a:prstGeom prst="rightArrow">
              <a:avLst/>
            </a:prstGeom>
            <a:gradFill flip="none" rotWithShape="1">
              <a:gsLst>
                <a:gs pos="0">
                  <a:srgbClr val="FFFF00"/>
                </a:gs>
                <a:gs pos="100000">
                  <a:srgbClr val="00B050"/>
                </a:gs>
                <a:gs pos="100000">
                  <a:srgbClr val="00B05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aphicFrame>
        <p:nvGraphicFramePr>
          <p:cNvPr id="10" name="Table 9">
            <a:extLst>
              <a:ext uri="{FF2B5EF4-FFF2-40B4-BE49-F238E27FC236}">
                <a16:creationId xmlns:a16="http://schemas.microsoft.com/office/drawing/2014/main" xmlns="" id="{DFCECB7E-CC2F-AA41-A201-4C6D71B2CA96}"/>
              </a:ext>
            </a:extLst>
          </p:cNvPr>
          <p:cNvGraphicFramePr>
            <a:graphicFrameLocks noGrp="1"/>
          </p:cNvGraphicFramePr>
          <p:nvPr/>
        </p:nvGraphicFramePr>
        <p:xfrm>
          <a:off x="987288" y="3389150"/>
          <a:ext cx="7169424" cy="1028700"/>
        </p:xfrm>
        <a:graphic>
          <a:graphicData uri="http://schemas.openxmlformats.org/drawingml/2006/table">
            <a:tbl>
              <a:tblPr firstRow="1" bandRow="1">
                <a:tableStyleId>{5C22544A-7EE6-4342-B048-85BDC9FD1C3A}</a:tableStyleId>
              </a:tblPr>
              <a:tblGrid>
                <a:gridCol w="2389808">
                  <a:extLst>
                    <a:ext uri="{9D8B030D-6E8A-4147-A177-3AD203B41FA5}">
                      <a16:colId xmlns:a16="http://schemas.microsoft.com/office/drawing/2014/main" xmlns="" val="846704916"/>
                    </a:ext>
                  </a:extLst>
                </a:gridCol>
                <a:gridCol w="2389808">
                  <a:extLst>
                    <a:ext uri="{9D8B030D-6E8A-4147-A177-3AD203B41FA5}">
                      <a16:colId xmlns:a16="http://schemas.microsoft.com/office/drawing/2014/main" xmlns="" val="1120307511"/>
                    </a:ext>
                  </a:extLst>
                </a:gridCol>
                <a:gridCol w="2389808">
                  <a:extLst>
                    <a:ext uri="{9D8B030D-6E8A-4147-A177-3AD203B41FA5}">
                      <a16:colId xmlns:a16="http://schemas.microsoft.com/office/drawing/2014/main" xmlns="" val="28986057"/>
                    </a:ext>
                  </a:extLst>
                </a:gridCol>
              </a:tblGrid>
              <a:tr h="1028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Safe, healthy, developmentally-appropriate </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Concerning, inappropriate</a:t>
                      </a:r>
                    </a:p>
                  </a:txBody>
                  <a:tcPr marL="13716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a:r>
                        <a:rPr lang="en-US" sz="1800" b="0" dirty="0">
                          <a:solidFill>
                            <a:schemeClr val="tx1"/>
                          </a:solidFill>
                          <a:latin typeface="Arial" panose="020B0604020202020204" pitchFamily="34" charset="0"/>
                          <a:cs typeface="Arial" panose="020B0604020202020204" pitchFamily="34" charset="0"/>
                        </a:rPr>
                        <a:t>Harmful </a:t>
                      </a:r>
                      <a:br>
                        <a:rPr lang="en-US" sz="1800" b="0" dirty="0">
                          <a:solidFill>
                            <a:schemeClr val="tx1"/>
                          </a:solidFill>
                          <a:latin typeface="Arial" panose="020B0604020202020204" pitchFamily="34" charset="0"/>
                          <a:cs typeface="Arial" panose="020B0604020202020204" pitchFamily="34" charset="0"/>
                        </a:rPr>
                      </a:br>
                      <a:r>
                        <a:rPr lang="en-US" sz="1800" b="0" dirty="0">
                          <a:solidFill>
                            <a:schemeClr val="tx1"/>
                          </a:solidFill>
                          <a:latin typeface="Arial" panose="020B0604020202020204" pitchFamily="34" charset="0"/>
                          <a:cs typeface="Arial" panose="020B0604020202020204" pitchFamily="34" charset="0"/>
                        </a:rPr>
                        <a:t>(Abuse)</a:t>
                      </a:r>
                    </a:p>
                  </a:txBody>
                  <a:tcPr marL="13716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xmlns="" val="2238143241"/>
                  </a:ext>
                </a:extLst>
              </a:tr>
            </a:tbl>
          </a:graphicData>
        </a:graphic>
      </p:graphicFrame>
    </p:spTree>
    <p:extLst>
      <p:ext uri="{BB962C8B-B14F-4D97-AF65-F5344CB8AC3E}">
        <p14:creationId xmlns:p14="http://schemas.microsoft.com/office/powerpoint/2010/main" val="16173934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5F8800-80CC-A246-9771-B146D622340D}"/>
              </a:ext>
            </a:extLst>
          </p:cNvPr>
          <p:cNvSpPr>
            <a:spLocks noGrp="1"/>
          </p:cNvSpPr>
          <p:nvPr>
            <p:ph type="title"/>
          </p:nvPr>
        </p:nvSpPr>
        <p:spPr/>
        <p:txBody>
          <a:bodyPr/>
          <a:lstStyle/>
          <a:p>
            <a:r>
              <a:rPr lang="en-US" dirty="0"/>
              <a:t>Healthy or Unhealthy?</a:t>
            </a:r>
          </a:p>
        </p:txBody>
      </p:sp>
      <p:graphicFrame>
        <p:nvGraphicFramePr>
          <p:cNvPr id="4" name="Content Placeholder 3">
            <a:extLst>
              <a:ext uri="{FF2B5EF4-FFF2-40B4-BE49-F238E27FC236}">
                <a16:creationId xmlns:a16="http://schemas.microsoft.com/office/drawing/2014/main" xmlns="" id="{99DB235B-D728-8442-AC60-64B0B17EB9F4}"/>
              </a:ext>
            </a:extLst>
          </p:cNvPr>
          <p:cNvGraphicFramePr>
            <a:graphicFrameLocks noGrp="1"/>
          </p:cNvGraphicFramePr>
          <p:nvPr>
            <p:ph idx="1"/>
          </p:nvPr>
        </p:nvGraphicFramePr>
        <p:xfrm>
          <a:off x="628650" y="950027"/>
          <a:ext cx="7886700" cy="372352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xmlns="" val="622267829"/>
                    </a:ext>
                  </a:extLst>
                </a:gridCol>
                <a:gridCol w="2628900">
                  <a:extLst>
                    <a:ext uri="{9D8B030D-6E8A-4147-A177-3AD203B41FA5}">
                      <a16:colId xmlns:a16="http://schemas.microsoft.com/office/drawing/2014/main" xmlns="" val="3407115458"/>
                    </a:ext>
                  </a:extLst>
                </a:gridCol>
                <a:gridCol w="2628900">
                  <a:extLst>
                    <a:ext uri="{9D8B030D-6E8A-4147-A177-3AD203B41FA5}">
                      <a16:colId xmlns:a16="http://schemas.microsoft.com/office/drawing/2014/main" xmlns="" val="2559699965"/>
                    </a:ext>
                  </a:extLst>
                </a:gridCol>
              </a:tblGrid>
              <a:tr h="360938">
                <a:tc>
                  <a:txBody>
                    <a:bodyPr/>
                    <a:lstStyle/>
                    <a:p>
                      <a:pPr algn="ctr">
                        <a:lnSpc>
                          <a:spcPct val="100000"/>
                        </a:lnSpc>
                      </a:pPr>
                      <a:r>
                        <a:rPr lang="en-US" sz="1800" dirty="0">
                          <a:solidFill>
                            <a:schemeClr val="tx1"/>
                          </a:solidFill>
                          <a:latin typeface="Arial" panose="020B0604020202020204" pitchFamily="34" charset="0"/>
                          <a:cs typeface="Arial" panose="020B0604020202020204" pitchFamily="34" charset="0"/>
                        </a:rPr>
                        <a:t>Healthy</a:t>
                      </a:r>
                    </a:p>
                  </a:txBody>
                  <a:tcPr marL="68580" marR="68580" marT="34290" marB="34290" anchor="ctr">
                    <a:solidFill>
                      <a:srgbClr val="00B050"/>
                    </a:solidFill>
                  </a:tcPr>
                </a:tc>
                <a:tc>
                  <a:txBody>
                    <a:bodyPr/>
                    <a:lstStyle/>
                    <a:p>
                      <a:pPr algn="ctr">
                        <a:lnSpc>
                          <a:spcPct val="100000"/>
                        </a:lnSpc>
                      </a:pPr>
                      <a:r>
                        <a:rPr lang="en-US" sz="1800" dirty="0">
                          <a:solidFill>
                            <a:schemeClr val="tx1"/>
                          </a:solidFill>
                          <a:latin typeface="Arial" panose="020B0604020202020204" pitchFamily="34" charset="0"/>
                          <a:cs typeface="Arial" panose="020B0604020202020204" pitchFamily="34" charset="0"/>
                        </a:rPr>
                        <a:t>Variable</a:t>
                      </a:r>
                    </a:p>
                  </a:txBody>
                  <a:tcPr marL="68580" marR="68580" marT="34290" marB="34290" anchor="ctr">
                    <a:solidFill>
                      <a:schemeClr val="bg2">
                        <a:lumMod val="90000"/>
                      </a:schemeClr>
                    </a:solidFill>
                  </a:tcPr>
                </a:tc>
                <a:tc>
                  <a:txBody>
                    <a:bodyPr/>
                    <a:lstStyle/>
                    <a:p>
                      <a:pPr algn="ctr">
                        <a:lnSpc>
                          <a:spcPct val="100000"/>
                        </a:lnSpc>
                      </a:pPr>
                      <a:r>
                        <a:rPr lang="en-US" sz="1800" dirty="0">
                          <a:solidFill>
                            <a:schemeClr val="tx1"/>
                          </a:solidFill>
                          <a:latin typeface="Arial" panose="020B0604020202020204" pitchFamily="34" charset="0"/>
                          <a:cs typeface="Arial" panose="020B0604020202020204" pitchFamily="34" charset="0"/>
                        </a:rPr>
                        <a:t>Unhealthy</a:t>
                      </a:r>
                    </a:p>
                  </a:txBody>
                  <a:tcPr marL="68580" marR="68580" marT="34290" marB="34290" anchor="ctr">
                    <a:solidFill>
                      <a:srgbClr val="FF9300"/>
                    </a:solidFill>
                  </a:tcPr>
                </a:tc>
                <a:extLst>
                  <a:ext uri="{0D108BD9-81ED-4DB2-BD59-A6C34878D82A}">
                    <a16:rowId xmlns:a16="http://schemas.microsoft.com/office/drawing/2014/main" xmlns="" val="3733524500"/>
                  </a:ext>
                </a:extLst>
              </a:tr>
              <a:tr h="638584">
                <a:tc>
                  <a:txBody>
                    <a:bodyPr/>
                    <a:lstStyle/>
                    <a:p>
                      <a:pPr>
                        <a:lnSpc>
                          <a:spcPct val="100000"/>
                        </a:lnSpc>
                      </a:pPr>
                      <a:r>
                        <a:rPr lang="en-US" sz="1800" dirty="0">
                          <a:solidFill>
                            <a:schemeClr val="tx1"/>
                          </a:solidFill>
                          <a:latin typeface="Arial" panose="020B0604020202020204" pitchFamily="34" charset="0"/>
                          <a:cs typeface="Arial" panose="020B0604020202020204" pitchFamily="34" charset="0"/>
                        </a:rPr>
                        <a:t>Curiosity, Discovery, Processing</a:t>
                      </a:r>
                    </a:p>
                  </a:txBody>
                  <a:tcPr marL="68580" marR="68580" marT="34290" marB="34290" anchor="ctr">
                    <a:solidFill>
                      <a:srgbClr val="00B050">
                        <a:alpha val="20000"/>
                      </a:srgbClr>
                    </a:solidFill>
                  </a:tcPr>
                </a:tc>
                <a:tc>
                  <a:txBody>
                    <a:bodyPr/>
                    <a:lstStyle/>
                    <a:p>
                      <a:pPr algn="ctr">
                        <a:lnSpc>
                          <a:spcPct val="100000"/>
                        </a:lnSpc>
                      </a:pPr>
                      <a:r>
                        <a:rPr lang="en-US" sz="1800" b="1" dirty="0">
                          <a:solidFill>
                            <a:schemeClr val="tx1"/>
                          </a:solidFill>
                          <a:latin typeface="Arial" panose="020B0604020202020204" pitchFamily="34" charset="0"/>
                          <a:cs typeface="Arial" panose="020B0604020202020204" pitchFamily="34" charset="0"/>
                        </a:rPr>
                        <a:t>Motivation</a:t>
                      </a:r>
                    </a:p>
                  </a:txBody>
                  <a:tcPr marL="68580" marR="68580" marT="34290" marB="34290" anchor="ctr">
                    <a:solidFill>
                      <a:schemeClr val="bg2"/>
                    </a:solidFill>
                  </a:tcPr>
                </a:tc>
                <a:tc>
                  <a:txBody>
                    <a:bodyPr/>
                    <a:lstStyle/>
                    <a:p>
                      <a:pPr>
                        <a:lnSpc>
                          <a:spcPct val="100000"/>
                        </a:lnSpc>
                      </a:pPr>
                      <a:r>
                        <a:rPr lang="en-US" sz="1800" dirty="0">
                          <a:solidFill>
                            <a:schemeClr val="tx1"/>
                          </a:solidFill>
                          <a:latin typeface="Arial" panose="020B0604020202020204" pitchFamily="34" charset="0"/>
                          <a:cs typeface="Arial" panose="020B0604020202020204" pitchFamily="34" charset="0"/>
                        </a:rPr>
                        <a:t>Coercion/control, </a:t>
                      </a:r>
                      <a:br>
                        <a:rPr lang="en-US" sz="1800" dirty="0">
                          <a:solidFill>
                            <a:schemeClr val="tx1"/>
                          </a:solidFill>
                          <a:latin typeface="Arial" panose="020B0604020202020204" pitchFamily="34" charset="0"/>
                          <a:cs typeface="Arial" panose="020B0604020202020204" pitchFamily="34" charset="0"/>
                        </a:rPr>
                      </a:br>
                      <a:r>
                        <a:rPr lang="en-US" sz="1800" dirty="0">
                          <a:solidFill>
                            <a:schemeClr val="tx1"/>
                          </a:solidFill>
                          <a:latin typeface="Arial" panose="020B0604020202020204" pitchFamily="34" charset="0"/>
                          <a:cs typeface="Arial" panose="020B0604020202020204" pitchFamily="34" charset="0"/>
                        </a:rPr>
                        <a:t>Emotional Need,</a:t>
                      </a:r>
                    </a:p>
                    <a:p>
                      <a:pPr>
                        <a:lnSpc>
                          <a:spcPct val="100000"/>
                        </a:lnSpc>
                      </a:pPr>
                      <a:r>
                        <a:rPr lang="en-US" sz="1800" dirty="0">
                          <a:solidFill>
                            <a:schemeClr val="tx1"/>
                          </a:solidFill>
                          <a:latin typeface="Arial" panose="020B0604020202020204" pitchFamily="34" charset="0"/>
                          <a:cs typeface="Arial" panose="020B0604020202020204" pitchFamily="34" charset="0"/>
                        </a:rPr>
                        <a:t>Reactive</a:t>
                      </a:r>
                    </a:p>
                  </a:txBody>
                  <a:tcPr marL="68580" marR="68580" marT="34290" marB="34290" anchor="ctr">
                    <a:solidFill>
                      <a:srgbClr val="FF9300">
                        <a:alpha val="20000"/>
                      </a:srgbClr>
                    </a:solidFill>
                  </a:tcPr>
                </a:tc>
                <a:extLst>
                  <a:ext uri="{0D108BD9-81ED-4DB2-BD59-A6C34878D82A}">
                    <a16:rowId xmlns:a16="http://schemas.microsoft.com/office/drawing/2014/main" xmlns="" val="2769512497"/>
                  </a:ext>
                </a:extLst>
              </a:tr>
              <a:tr h="1193874">
                <a:tc>
                  <a:txBody>
                    <a:bodyPr/>
                    <a:lstStyle/>
                    <a:p>
                      <a:pPr>
                        <a:lnSpc>
                          <a:spcPct val="100000"/>
                        </a:lnSpc>
                      </a:pPr>
                      <a:r>
                        <a:rPr lang="en-US" sz="1800" dirty="0">
                          <a:solidFill>
                            <a:schemeClr val="tx1"/>
                          </a:solidFill>
                          <a:latin typeface="Arial" panose="020B0604020202020204" pitchFamily="34" charset="0"/>
                          <a:cs typeface="Arial" panose="020B0604020202020204" pitchFamily="34" charset="0"/>
                        </a:rPr>
                        <a:t>Mutual consent,</a:t>
                      </a:r>
                      <a:br>
                        <a:rPr lang="en-US" sz="1800" dirty="0">
                          <a:solidFill>
                            <a:schemeClr val="tx1"/>
                          </a:solidFill>
                          <a:latin typeface="Arial" panose="020B0604020202020204" pitchFamily="34" charset="0"/>
                          <a:cs typeface="Arial" panose="020B0604020202020204" pitchFamily="34" charset="0"/>
                        </a:rPr>
                      </a:br>
                      <a:r>
                        <a:rPr lang="en-US" sz="1800" dirty="0">
                          <a:solidFill>
                            <a:schemeClr val="tx1"/>
                          </a:solidFill>
                          <a:latin typeface="Arial" panose="020B0604020202020204" pitchFamily="34" charset="0"/>
                          <a:cs typeface="Arial" panose="020B0604020202020204" pitchFamily="34" charset="0"/>
                        </a:rPr>
                        <a:t>Equal power, Spontaneous</a:t>
                      </a:r>
                    </a:p>
                  </a:txBody>
                  <a:tcPr marL="68580" marR="68580" marT="34290" marB="34290" anchor="ctr">
                    <a:solidFill>
                      <a:srgbClr val="00B050">
                        <a:alpha val="20000"/>
                      </a:srgbClr>
                    </a:solidFill>
                  </a:tcPr>
                </a:tc>
                <a:tc>
                  <a:txBody>
                    <a:bodyPr/>
                    <a:lstStyle/>
                    <a:p>
                      <a:pPr algn="ctr">
                        <a:lnSpc>
                          <a:spcPct val="100000"/>
                        </a:lnSpc>
                      </a:pPr>
                      <a:r>
                        <a:rPr lang="en-US" sz="1800" b="1" dirty="0">
                          <a:solidFill>
                            <a:schemeClr val="tx1"/>
                          </a:solidFill>
                          <a:latin typeface="Arial" panose="020B0604020202020204" pitchFamily="34" charset="0"/>
                          <a:cs typeface="Arial" panose="020B0604020202020204" pitchFamily="34" charset="0"/>
                        </a:rPr>
                        <a:t>Dynamic</a:t>
                      </a:r>
                    </a:p>
                  </a:txBody>
                  <a:tcPr marL="68580" marR="68580" marT="34290" marB="34290" anchor="ctr">
                    <a:solidFill>
                      <a:schemeClr val="bg2"/>
                    </a:solidFill>
                  </a:tcPr>
                </a:tc>
                <a:tc>
                  <a:txBody>
                    <a:bodyPr/>
                    <a:lstStyle/>
                    <a:p>
                      <a:pPr>
                        <a:lnSpc>
                          <a:spcPct val="100000"/>
                        </a:lnSpc>
                      </a:pPr>
                      <a:r>
                        <a:rPr lang="en-US" sz="1800" dirty="0">
                          <a:solidFill>
                            <a:schemeClr val="tx1"/>
                          </a:solidFill>
                          <a:latin typeface="Arial" panose="020B0604020202020204" pitchFamily="34" charset="0"/>
                          <a:cs typeface="Arial" panose="020B0604020202020204" pitchFamily="34" charset="0"/>
                        </a:rPr>
                        <a:t>Manipulation, Threats,</a:t>
                      </a:r>
                      <a:br>
                        <a:rPr lang="en-US" sz="1800" dirty="0">
                          <a:solidFill>
                            <a:schemeClr val="tx1"/>
                          </a:solidFill>
                          <a:latin typeface="Arial" panose="020B0604020202020204" pitchFamily="34" charset="0"/>
                          <a:cs typeface="Arial" panose="020B0604020202020204" pitchFamily="34" charset="0"/>
                        </a:rPr>
                      </a:br>
                      <a:r>
                        <a:rPr lang="en-US" sz="1800" dirty="0">
                          <a:solidFill>
                            <a:schemeClr val="tx1"/>
                          </a:solidFill>
                          <a:latin typeface="Arial" panose="020B0604020202020204" pitchFamily="34" charset="0"/>
                          <a:cs typeface="Arial" panose="020B0604020202020204" pitchFamily="34" charset="0"/>
                        </a:rPr>
                        <a:t>Unequal dynamic, </a:t>
                      </a:r>
                      <a:br>
                        <a:rPr lang="en-US" sz="1800" dirty="0">
                          <a:solidFill>
                            <a:schemeClr val="tx1"/>
                          </a:solidFill>
                          <a:latin typeface="Arial" panose="020B0604020202020204" pitchFamily="34" charset="0"/>
                          <a:cs typeface="Arial" panose="020B0604020202020204" pitchFamily="34" charset="0"/>
                        </a:rPr>
                      </a:br>
                      <a:r>
                        <a:rPr lang="en-US" sz="1800" dirty="0">
                          <a:solidFill>
                            <a:schemeClr val="tx1"/>
                          </a:solidFill>
                          <a:latin typeface="Arial" panose="020B0604020202020204" pitchFamily="34" charset="0"/>
                          <a:cs typeface="Arial" panose="020B0604020202020204" pitchFamily="34" charset="0"/>
                        </a:rPr>
                        <a:t>Repetitious, Strategized</a:t>
                      </a:r>
                    </a:p>
                  </a:txBody>
                  <a:tcPr marL="68580" marR="68580" marT="34290" marB="34290" anchor="ctr">
                    <a:solidFill>
                      <a:srgbClr val="FF9300">
                        <a:alpha val="20000"/>
                      </a:srgbClr>
                    </a:solidFill>
                  </a:tcPr>
                </a:tc>
                <a:extLst>
                  <a:ext uri="{0D108BD9-81ED-4DB2-BD59-A6C34878D82A}">
                    <a16:rowId xmlns:a16="http://schemas.microsoft.com/office/drawing/2014/main" xmlns="" val="1746529149"/>
                  </a:ext>
                </a:extLst>
              </a:tr>
              <a:tr h="638584">
                <a:tc>
                  <a:txBody>
                    <a:bodyPr/>
                    <a:lstStyle/>
                    <a:p>
                      <a:pPr>
                        <a:lnSpc>
                          <a:spcPct val="100000"/>
                        </a:lnSpc>
                      </a:pPr>
                      <a:r>
                        <a:rPr lang="en-US" sz="1800" dirty="0">
                          <a:solidFill>
                            <a:schemeClr val="tx1"/>
                          </a:solidFill>
                          <a:latin typeface="Arial" panose="020B0604020202020204" pitchFamily="34" charset="0"/>
                          <a:cs typeface="Arial" panose="020B0604020202020204" pitchFamily="34" charset="0"/>
                        </a:rPr>
                        <a:t>Looking, Touching, Showing</a:t>
                      </a:r>
                    </a:p>
                  </a:txBody>
                  <a:tcPr marL="68580" marR="68580" marT="34290" marB="34290" anchor="ctr">
                    <a:solidFill>
                      <a:srgbClr val="00B050">
                        <a:alpha val="20000"/>
                      </a:srgbClr>
                    </a:solidFill>
                  </a:tcPr>
                </a:tc>
                <a:tc>
                  <a:txBody>
                    <a:bodyPr/>
                    <a:lstStyle/>
                    <a:p>
                      <a:pPr algn="ctr">
                        <a:lnSpc>
                          <a:spcPct val="100000"/>
                        </a:lnSpc>
                      </a:pPr>
                      <a:r>
                        <a:rPr lang="en-US" sz="1800" b="1" dirty="0">
                          <a:solidFill>
                            <a:schemeClr val="tx1"/>
                          </a:solidFill>
                          <a:latin typeface="Arial" panose="020B0604020202020204" pitchFamily="34" charset="0"/>
                          <a:cs typeface="Arial" panose="020B0604020202020204" pitchFamily="34" charset="0"/>
                        </a:rPr>
                        <a:t>Activity </a:t>
                      </a:r>
                    </a:p>
                  </a:txBody>
                  <a:tcPr marL="68580" marR="68580" marT="34290" marB="34290" anchor="ctr">
                    <a:solidFill>
                      <a:schemeClr val="bg2"/>
                    </a:solidFill>
                  </a:tcPr>
                </a:tc>
                <a:tc>
                  <a:txBody>
                    <a:bodyPr/>
                    <a:lstStyle/>
                    <a:p>
                      <a:pPr>
                        <a:lnSpc>
                          <a:spcPct val="100000"/>
                        </a:lnSpc>
                      </a:pPr>
                      <a:r>
                        <a:rPr lang="en-US" sz="1800" dirty="0">
                          <a:solidFill>
                            <a:schemeClr val="tx1"/>
                          </a:solidFill>
                          <a:latin typeface="Arial" panose="020B0604020202020204" pitchFamily="34" charset="0"/>
                          <a:cs typeface="Arial" panose="020B0604020202020204" pitchFamily="34" charset="0"/>
                        </a:rPr>
                        <a:t>Adult sex-like activity,</a:t>
                      </a:r>
                    </a:p>
                    <a:p>
                      <a:pPr>
                        <a:lnSpc>
                          <a:spcPct val="100000"/>
                        </a:lnSpc>
                      </a:pPr>
                      <a:r>
                        <a:rPr lang="en-US" sz="1800" dirty="0">
                          <a:solidFill>
                            <a:schemeClr val="tx1"/>
                          </a:solidFill>
                          <a:latin typeface="Arial" panose="020B0604020202020204" pitchFamily="34" charset="0"/>
                          <a:cs typeface="Arial" panose="020B0604020202020204" pitchFamily="34" charset="0"/>
                        </a:rPr>
                        <a:t>Repeated behavior</a:t>
                      </a:r>
                    </a:p>
                  </a:txBody>
                  <a:tcPr marL="68580" marR="68580" marT="34290" marB="34290" anchor="ctr">
                    <a:solidFill>
                      <a:srgbClr val="FF9300">
                        <a:alpha val="20000"/>
                      </a:srgbClr>
                    </a:solidFill>
                  </a:tcPr>
                </a:tc>
                <a:extLst>
                  <a:ext uri="{0D108BD9-81ED-4DB2-BD59-A6C34878D82A}">
                    <a16:rowId xmlns:a16="http://schemas.microsoft.com/office/drawing/2014/main" xmlns="" val="1417912216"/>
                  </a:ext>
                </a:extLst>
              </a:tr>
              <a:tr h="638584">
                <a:tc>
                  <a:txBody>
                    <a:bodyPr/>
                    <a:lstStyle/>
                    <a:p>
                      <a:pPr>
                        <a:lnSpc>
                          <a:spcPct val="100000"/>
                        </a:lnSpc>
                      </a:pPr>
                      <a:r>
                        <a:rPr lang="en-US" sz="1800" dirty="0">
                          <a:solidFill>
                            <a:schemeClr val="tx1"/>
                          </a:solidFill>
                          <a:latin typeface="Arial" panose="020B0604020202020204" pitchFamily="34" charset="0"/>
                          <a:cs typeface="Arial" panose="020B0604020202020204" pitchFamily="34" charset="0"/>
                        </a:rPr>
                        <a:t>Fun, Silly, Spirit of play</a:t>
                      </a:r>
                    </a:p>
                  </a:txBody>
                  <a:tcPr marL="68580" marR="68580" marT="34290" marB="34290" anchor="ctr">
                    <a:solidFill>
                      <a:srgbClr val="00B050">
                        <a:alpha val="20000"/>
                      </a:srgbClr>
                    </a:solidFill>
                  </a:tcPr>
                </a:tc>
                <a:tc>
                  <a:txBody>
                    <a:bodyPr/>
                    <a:lstStyle/>
                    <a:p>
                      <a:pPr algn="ctr">
                        <a:lnSpc>
                          <a:spcPct val="100000"/>
                        </a:lnSpc>
                      </a:pPr>
                      <a:r>
                        <a:rPr lang="en-US" sz="1800" b="1" dirty="0">
                          <a:solidFill>
                            <a:schemeClr val="tx1"/>
                          </a:solidFill>
                          <a:latin typeface="Arial" panose="020B0604020202020204" pitchFamily="34" charset="0"/>
                          <a:cs typeface="Arial" panose="020B0604020202020204" pitchFamily="34" charset="0"/>
                        </a:rPr>
                        <a:t>Affect</a:t>
                      </a:r>
                    </a:p>
                  </a:txBody>
                  <a:tcPr marL="68580" marR="68580" marT="34290" marB="34290" anchor="ctr">
                    <a:solidFill>
                      <a:schemeClr val="bg2"/>
                    </a:solidFill>
                  </a:tcPr>
                </a:tc>
                <a:tc>
                  <a:txBody>
                    <a:bodyPr/>
                    <a:lstStyle/>
                    <a:p>
                      <a:pPr>
                        <a:lnSpc>
                          <a:spcPct val="100000"/>
                        </a:lnSpc>
                      </a:pPr>
                      <a:r>
                        <a:rPr lang="en-US" sz="1800" dirty="0">
                          <a:solidFill>
                            <a:schemeClr val="tx1"/>
                          </a:solidFill>
                          <a:latin typeface="Arial" panose="020B0604020202020204" pitchFamily="34" charset="0"/>
                          <a:cs typeface="Arial" panose="020B0604020202020204" pitchFamily="34" charset="0"/>
                        </a:rPr>
                        <a:t>Fear, Shame, Entitled, “Sneaky”</a:t>
                      </a:r>
                    </a:p>
                  </a:txBody>
                  <a:tcPr marL="68580" marR="68580" marT="34290" marB="34290" anchor="ctr">
                    <a:solidFill>
                      <a:srgbClr val="FF9300">
                        <a:alpha val="20000"/>
                      </a:srgbClr>
                    </a:solidFill>
                  </a:tcPr>
                </a:tc>
                <a:extLst>
                  <a:ext uri="{0D108BD9-81ED-4DB2-BD59-A6C34878D82A}">
                    <a16:rowId xmlns:a16="http://schemas.microsoft.com/office/drawing/2014/main" xmlns="" val="1668108015"/>
                  </a:ext>
                </a:extLst>
              </a:tr>
            </a:tbl>
          </a:graphicData>
        </a:graphic>
      </p:graphicFrame>
    </p:spTree>
    <p:extLst>
      <p:ext uri="{BB962C8B-B14F-4D97-AF65-F5344CB8AC3E}">
        <p14:creationId xmlns:p14="http://schemas.microsoft.com/office/powerpoint/2010/main" val="1702523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4"/>
          <p:cNvSpPr>
            <a:spLocks noGrp="1"/>
          </p:cNvSpPr>
          <p:nvPr>
            <p:ph type="title"/>
          </p:nvPr>
        </p:nvSpPr>
        <p:spPr/>
        <p:txBody>
          <a:bodyPr/>
          <a:lstStyle/>
          <a:p>
            <a:r>
              <a:rPr lang="en-US" dirty="0" smtClean="0"/>
              <a:t>Consider the Context</a:t>
            </a:r>
          </a:p>
        </p:txBody>
      </p:sp>
      <p:sp>
        <p:nvSpPr>
          <p:cNvPr id="84995" name="Content Placeholder 5"/>
          <p:cNvSpPr>
            <a:spLocks noGrp="1"/>
          </p:cNvSpPr>
          <p:nvPr>
            <p:ph idx="1"/>
          </p:nvPr>
        </p:nvSpPr>
        <p:spPr/>
        <p:txBody>
          <a:bodyPr/>
          <a:lstStyle/>
          <a:p>
            <a:pPr>
              <a:defRPr/>
            </a:pPr>
            <a:r>
              <a:rPr lang="en-US" dirty="0" smtClean="0"/>
              <a:t>Is the behavior developmentally expected?</a:t>
            </a:r>
          </a:p>
          <a:p>
            <a:pPr>
              <a:defRPr/>
            </a:pPr>
            <a:r>
              <a:rPr lang="en-US" dirty="0" smtClean="0"/>
              <a:t>Have you seen these behaviors before? </a:t>
            </a:r>
          </a:p>
          <a:p>
            <a:pPr>
              <a:defRPr/>
            </a:pPr>
            <a:r>
              <a:rPr lang="en-US" dirty="0" smtClean="0"/>
              <a:t>Have you set limits before?</a:t>
            </a:r>
          </a:p>
          <a:p>
            <a:pPr>
              <a:defRPr/>
            </a:pPr>
            <a:r>
              <a:rPr lang="en-US" dirty="0" smtClean="0"/>
              <a:t>Differences in age, size, development?</a:t>
            </a:r>
          </a:p>
          <a:p>
            <a:pPr>
              <a:defRPr/>
            </a:pPr>
            <a:r>
              <a:rPr lang="en-US" dirty="0" smtClean="0"/>
              <a:t>Between playmates - playful quality?</a:t>
            </a:r>
          </a:p>
          <a:p>
            <a:pPr>
              <a:defRPr/>
            </a:pPr>
            <a:r>
              <a:rPr lang="en-US" dirty="0" smtClean="0"/>
              <a:t>Coercion, manipulation</a:t>
            </a:r>
            <a:r>
              <a:rPr lang="en-US" dirty="0"/>
              <a:t>?</a:t>
            </a:r>
            <a:endParaRPr lang="en-US" dirty="0" smtClean="0"/>
          </a:p>
          <a:p>
            <a:pPr>
              <a:defRPr/>
            </a:pPr>
            <a:r>
              <a:rPr lang="en-US" dirty="0" smtClean="0"/>
              <a:t>Obsessiveness?</a:t>
            </a:r>
          </a:p>
          <a:p>
            <a:pPr marL="0" indent="0">
              <a:buFontTx/>
              <a:buNone/>
              <a:defRPr/>
            </a:pPr>
            <a:endParaRPr lang="en-US" dirty="0" smtClean="0"/>
          </a:p>
          <a:p>
            <a:pPr>
              <a:defRPr/>
            </a:pPr>
            <a:endParaRPr lang="en-US" dirty="0" smtClean="0"/>
          </a:p>
          <a:p>
            <a:pPr>
              <a:defRPr/>
            </a:pPr>
            <a:endParaRPr lang="en-US" dirty="0" smtClean="0"/>
          </a:p>
        </p:txBody>
      </p:sp>
      <p:sp>
        <p:nvSpPr>
          <p:cNvPr id="778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eaLnBrk="1" hangingPunct="1"/>
            <a:endParaRPr lang="en-US" sz="1400" dirty="0" smtClean="0">
              <a:solidFill>
                <a:srgbClr val="000000"/>
              </a:solidFill>
              <a:latin typeface="Arial" charset="0"/>
            </a:endParaRPr>
          </a:p>
        </p:txBody>
      </p:sp>
    </p:spTree>
    <p:custDataLst>
      <p:tags r:id="rId1"/>
    </p:custDataLst>
    <p:extLst>
      <p:ext uri="{BB962C8B-B14F-4D97-AF65-F5344CB8AC3E}">
        <p14:creationId xmlns:p14="http://schemas.microsoft.com/office/powerpoint/2010/main" val="46959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19624&quot;&gt;&lt;object type=&quot;3&quot; unique_id=&quot;119625&quot;&gt;&lt;property id=&quot;20148&quot; value=&quot;5&quot;/&gt;&lt;property id=&quot;20300&quot; value=&quot;Slide 1 - &amp;quot;Circles of Safety: Understanding and Responding to Warning Signs&amp;quot;&quot;/&gt;&lt;property id=&quot;20307&quot; value=&quot;430&quot;/&gt;&lt;/object&gt;&lt;object type=&quot;3&quot; unique_id=&quot;119626&quot;&gt;&lt;property id=&quot;20148&quot; value=&quot;5&quot;/&gt;&lt;property id=&quot;20300&quot; value=&quot;Slide 2 - &amp;quot;Agenda – Objectives&amp;quot;&quot;/&gt;&lt;property id=&quot;20307&quot; value=&quot;391&quot;/&gt;&lt;/object&gt;&lt;object type=&quot;3&quot; unique_id=&quot;119627&quot;&gt;&lt;property id=&quot;20148&quot; value=&quot;5&quot;/&gt;&lt;property id=&quot;20300&quot; value=&quot;Slide 3 - &amp;quot;Ground Rules&amp;quot;&quot;/&gt;&lt;property id=&quot;20307&quot; value=&quot;392&quot;/&gt;&lt;/object&gt;&lt;object type=&quot;3&quot; unique_id=&quot;119628&quot;&gt;&lt;property id=&quot;20148&quot; value=&quot;5&quot;/&gt;&lt;property id=&quot;20300&quot; value=&quot;Slide 4 - &amp;quot;Key Concepts for Prevention&amp;quot;&quot;/&gt;&lt;property id=&quot;20307&quot; value=&quot;431&quot;/&gt;&lt;/object&gt;&lt;object type=&quot;3&quot; unique_id=&quot;119629&quot;&gt;&lt;property id=&quot;20148&quot; value=&quot;5&quot;/&gt;&lt;property id=&quot;20300&quot; value=&quot;Slide 5 - &amp;quot;The Facts&amp;quot;&quot;/&gt;&lt;property id=&quot;20307&quot; value=&quot;432&quot;/&gt;&lt;/object&gt;&lt;object type=&quot;3&quot; unique_id=&quot;119630&quot;&gt;&lt;property id=&quot;20148&quot; value=&quot;5&quot;/&gt;&lt;property id=&quot;20300&quot; value=&quot;Slide 6 - &amp;quot;Warning Signs in Children’s Behaviors&amp;quot;&quot;/&gt;&lt;property id=&quot;20307&quot; value=&quot;433&quot;/&gt;&lt;/object&gt;&lt;object type=&quot;3&quot; unique_id=&quot;119631&quot;&gt;&lt;property id=&quot;20148&quot; value=&quot;5&quot;/&gt;&lt;property id=&quot;20300&quot; value=&quot;Slide 7 - &amp;quot;Continuum of Youth Behaviors&amp;quot;&quot;/&gt;&lt;property id=&quot;20307&quot; value=&quot;434&quot;/&gt;&lt;/object&gt;&lt;object type=&quot;3&quot; unique_id=&quot;119632&quot;&gt;&lt;property id=&quot;20148&quot; value=&quot;5&quot;/&gt;&lt;property id=&quot;20300&quot; value=&quot;Slide 8 - &amp;quot;Healthy or Unhealthy?&amp;quot;&quot;/&gt;&lt;property id=&quot;20307&quot; value=&quot;435&quot;/&gt;&lt;/object&gt;&lt;object type=&quot;3&quot; unique_id=&quot;119633&quot;&gt;&lt;property id=&quot;20148&quot; value=&quot;5&quot;/&gt;&lt;property id=&quot;20300&quot; value=&quot;Slide 9 - &amp;quot;Consider the Context&amp;quot;&quot;/&gt;&lt;property id=&quot;20307&quot; value=&quot;398&quot;/&gt;&lt;/object&gt;&lt;object type=&quot;3&quot; unique_id=&quot;119634&quot;&gt;&lt;property id=&quot;20148&quot; value=&quot;5&quot;/&gt;&lt;property id=&quot;20300&quot; value=&quot;Slide 10 - &amp;quot;Warning Signs &amp;quot;&quot;/&gt;&lt;property id=&quot;20307&quot; value=&quot;436&quot;/&gt;&lt;/object&gt;&lt;object type=&quot;3&quot; unique_id=&quot;119635&quot;&gt;&lt;property id=&quot;20148&quot; value=&quot;5&quot;/&gt;&lt;property id=&quot;20300&quot; value=&quot;Slide 11 - &amp;quot;Warning Signs&amp;quot;&quot;/&gt;&lt;property id=&quot;20307&quot; value=&quot;437&quot;/&gt;&lt;/object&gt;&lt;object type=&quot;3&quot; unique_id=&quot;119636&quot;&gt;&lt;property id=&quot;20148&quot; value=&quot;5&quot;/&gt;&lt;property id=&quot;20300&quot; value=&quot;Slide 12 - &amp;quot;Talking with Youth When There are Warning Signs&amp;quot;&quot;/&gt;&lt;property id=&quot;20307&quot; value=&quot;401&quot;/&gt;&lt;/object&gt;&lt;object type=&quot;3&quot; unique_id=&quot;119637&quot;&gt;&lt;property id=&quot;20148&quot; value=&quot;5&quot;/&gt;&lt;property id=&quot;20300&quot; value=&quot;Slide 13 - &amp;quot;Yellow – Protect and Respond &amp;quot;&quot;/&gt;&lt;property id=&quot;20307&quot; value=&quot;438&quot;/&gt;&lt;/object&gt;&lt;object type=&quot;3&quot; unique_id=&quot;119638&quot;&gt;&lt;property id=&quot;20148&quot; value=&quot;5&quot;/&gt;&lt;property id=&quot;20300&quot; value=&quot;Slide 14 - &amp;quot;Continuum of Youth Behaviors&amp;quot;&quot;/&gt;&lt;property id=&quot;20307&quot; value=&quot;439&quot;/&gt;&lt;/object&gt;&lt;object type=&quot;3&quot; unique_id=&quot;119639&quot;&gt;&lt;property id=&quot;20148&quot; value=&quot;5&quot;/&gt;&lt;property id=&quot;20300&quot; value=&quot;Slide 15 - &amp;quot;Harmful Sexual Behaviors&amp;quot;&quot;/&gt;&lt;property id=&quot;20307&quot; value=&quot;440&quot;/&gt;&lt;/object&gt;&lt;object type=&quot;3&quot; unique_id=&quot;119640&quot;&gt;&lt;property id=&quot;20148&quot; value=&quot;5&quot;/&gt;&lt;property id=&quot;20300&quot; value=&quot;Slide 16 - &amp;quot;Talking Post-Harm&amp;quot;&quot;/&gt;&lt;property id=&quot;20307&quot; value=&quot;405&quot;/&gt;&lt;/object&gt;&lt;object type=&quot;3&quot; unique_id=&quot;119641&quot;&gt;&lt;property id=&quot;20148&quot; value=&quot;5&quot;/&gt;&lt;property id=&quot;20300&quot; value=&quot;Slide 17 - &amp;quot;Abusive Behaviors&amp;quot;&quot;/&gt;&lt;property id=&quot;20307&quot; value=&quot;441&quot;/&gt;&lt;/object&gt;&lt;object type=&quot;3&quot; unique_id=&quot;119642&quot;&gt;&lt;property id=&quot;20148&quot; value=&quot;5&quot;/&gt;&lt;property id=&quot;20300&quot; value=&quot;Slide 18 - &amp;quot;Responding to a Child’s Disclosure&amp;quot;&quot;/&gt;&lt;property id=&quot;20307&quot; value=&quot;442&quot;/&gt;&lt;/object&gt;&lt;object type=&quot;3&quot; unique_id=&quot;119643&quot;&gt;&lt;property id=&quot;20148&quot; value=&quot;5&quot;/&gt;&lt;property id=&quot;20300&quot; value=&quot;Slide 19 - &amp;quot;Red – System Response and Safety&amp;quot;&quot;/&gt;&lt;property id=&quot;20307&quot; value=&quot;443&quot;/&gt;&lt;/object&gt;&lt;object type=&quot;3&quot; unique_id=&quot;119644&quot;&gt;&lt;property id=&quot;20148&quot; value=&quot;5&quot;/&gt;&lt;property id=&quot;20300&quot; value=&quot;Slide 20 - &amp;quot;Exercise: Continuum of Youth Behaviors Practice&amp;quot;&quot;/&gt;&lt;property id=&quot;20307&quot; value=&quot;444&quot;/&gt;&lt;/object&gt;&lt;object type=&quot;3&quot; unique_id=&quot;119645&quot;&gt;&lt;property id=&quot;20148&quot; value=&quot;5&quot;/&gt;&lt;property id=&quot;20300&quot; value=&quot;Slide 21 - &amp;quot;Adults’ Behaviors with Children and Youth&amp;quot;&quot;/&gt;&lt;property id=&quot;20307&quot; value=&quot;445&quot;/&gt;&lt;/object&gt;&lt;object type=&quot;3&quot; unique_id=&quot;119646&quot;&gt;&lt;property id=&quot;20148&quot; value=&quot;5&quot;/&gt;&lt;property id=&quot;20300&quot; value=&quot;Slide 22 - &amp;quot;Barriers to Speaking Up&amp;quot;&quot;/&gt;&lt;property id=&quot;20307&quot; value=&quot;446&quot;/&gt;&lt;/object&gt;&lt;object type=&quot;3&quot; unique_id=&quot;119647&quot;&gt;&lt;property id=&quot;20148&quot; value=&quot;5&quot;/&gt;&lt;property id=&quot;20300&quot; value=&quot;Slide 23 - &amp;quot;Continuum of Adult Behaviors&amp;quot;&quot;/&gt;&lt;property id=&quot;20307&quot; value=&quot;447&quot;/&gt;&lt;/object&gt;&lt;object type=&quot;3&quot; unique_id=&quot;119648&quot;&gt;&lt;property id=&quot;20148&quot; value=&quot;5&quot;/&gt;&lt;property id=&quot;20300&quot; value=&quot;Slide 24 - &amp;quot;The Importance of Breaking Down Myths&amp;quot;&quot;/&gt;&lt;property id=&quot;20307&quot; value=&quot;448&quot;/&gt;&lt;/object&gt;&lt;object type=&quot;3&quot; unique_id=&quot;119649&quot;&gt;&lt;property id=&quot;20148&quot; value=&quot;5&quot;/&gt;&lt;property id=&quot;20300&quot; value=&quot;Slide 25 - &amp;quot;Observing Behaviors – Not Intent&amp;quot;&quot;/&gt;&lt;property id=&quot;20307&quot; value=&quot;449&quot;/&gt;&lt;/object&gt;&lt;object type=&quot;3&quot; unique_id=&quot;119650&quot;&gt;&lt;property id=&quot;20148&quot; value=&quot;5&quot;/&gt;&lt;property id=&quot;20300&quot; value=&quot;Slide 26 - &amp;quot;Consider the Context&amp;quot;&quot;/&gt;&lt;property id=&quot;20307&quot; value=&quot;415&quot;/&gt;&lt;/object&gt;&lt;object type=&quot;3&quot; unique_id=&quot;119651&quot;&gt;&lt;property id=&quot;20148&quot; value=&quot;5&quot;/&gt;&lt;property id=&quot;20300&quot; value=&quot;Slide 27 - &amp;quot;Yellow Behaviors in Adults&amp;quot;&quot;/&gt;&lt;property id=&quot;20307&quot; value=&quot;450&quot;/&gt;&lt;/object&gt;&lt;object type=&quot;3&quot; unique_id=&quot;119652&quot;&gt;&lt;property id=&quot;20148&quot; value=&quot;5&quot;/&gt;&lt;property id=&quot;20300&quot; value=&quot;Slide 28 - &amp;quot;Continuum of Adult’s Behaviors&amp;quot;&quot;/&gt;&lt;property id=&quot;20307&quot; value=&quot;451&quot;/&gt;&lt;/object&gt;&lt;object type=&quot;3&quot; unique_id=&quot;119653&quot;&gt;&lt;property id=&quot;20148&quot; value=&quot;5&quot;/&gt;&lt;property id=&quot;20300&quot; value=&quot;Slide 29 - &amp;quot;Exercise: Continuum of Adult Behaviors&amp;quot;&quot;/&gt;&lt;property id=&quot;20307&quot; value=&quot;452&quot;/&gt;&lt;/object&gt;&lt;object type=&quot;3&quot; unique_id=&quot;119654&quot;&gt;&lt;property id=&quot;20148&quot; value=&quot;5&quot;/&gt;&lt;property id=&quot;20300&quot; value=&quot;Slide 30 - &amp;quot;Having Conversations&amp;quot;&quot;/&gt;&lt;property id=&quot;20307&quot; value=&quot;453&quot;/&gt;&lt;/object&gt;&lt;object type=&quot;3&quot; unique_id=&quot;119655&quot;&gt;&lt;property id=&quot;20148&quot; value=&quot;5&quot;/&gt;&lt;property id=&quot;20300&quot; value=&quot;Slide 31 - &amp;quot;Exercise: Speaking Up&amp;quot;&quot;/&gt;&lt;property id=&quot;20307&quot; value=&quot;454&quot;/&gt;&lt;/object&gt;&lt;object type=&quot;3&quot; unique_id=&quot;119656&quot;&gt;&lt;property id=&quot;20148&quot; value=&quot;5&quot;/&gt;&lt;property id=&quot;20300&quot; value=&quot;Slide 32 - &amp;quot;Speaking Up&amp;quot;&quot;/&gt;&lt;property id=&quot;20307&quot; value=&quot;420&quot;/&gt;&lt;/object&gt;&lt;object type=&quot;3&quot; unique_id=&quot;119657&quot;&gt;&lt;property id=&quot;20148&quot; value=&quot;5&quot;/&gt;&lt;property id=&quot;20300&quot; value=&quot;Slide 33 - &amp;quot;Communication Skills&amp;quot;&quot;/&gt;&lt;property id=&quot;20307&quot; value=&quot;421&quot;/&gt;&lt;/object&gt;&lt;object type=&quot;3&quot; unique_id=&quot;119658&quot;&gt;&lt;property id=&quot;20148&quot; value=&quot;5&quot;/&gt;&lt;property id=&quot;20300&quot; value=&quot;Slide 34 - &amp;quot;Practice, Practice, Practice&amp;quot;&quot;/&gt;&lt;property id=&quot;20307&quot; value=&quot;422&quot;/&gt;&lt;/object&gt;&lt;object type=&quot;3&quot; unique_id=&quot;119659&quot;&gt;&lt;property id=&quot;20148&quot; value=&quot;5&quot;/&gt;&lt;property id=&quot;20300&quot; value=&quot;Slide 35 - &amp;quot;Successful Conversations&amp;quot;&quot;/&gt;&lt;property id=&quot;20307&quot; value=&quot;455&quot;/&gt;&lt;/object&gt;&lt;object type=&quot;3&quot; unique_id=&quot;119660&quot;&gt;&lt;property id=&quot;20148&quot; value=&quot;5&quot;/&gt;&lt;property id=&quot;20300&quot; value=&quot;Slide 36 - &amp;quot;Speaking Up&amp;quot;&quot;/&gt;&lt;property id=&quot;20307&quot; value=&quot;456&quot;/&gt;&lt;/object&gt;&lt;object type=&quot;3&quot; unique_id=&quot;119661&quot;&gt;&lt;property id=&quot;20148&quot; value=&quot;5&quot;/&gt;&lt;property id=&quot;20300&quot; value=&quot;Slide 37 - &amp;quot;Practice Time!&amp;quot;&quot;/&gt;&lt;property id=&quot;20307&quot; value=&quot;457&quot;/&gt;&lt;/object&gt;&lt;object type=&quot;3&quot; unique_id=&quot;119662&quot;&gt;&lt;property id=&quot;20148&quot; value=&quot;5&quot;/&gt;&lt;property id=&quot;20300&quot; value=&quot;Slide 38 - &amp;quot;Role Play Scenarios&amp;quot;&quot;/&gt;&lt;property id=&quot;20307&quot; value=&quot;458&quot;/&gt;&lt;/object&gt;&lt;object type=&quot;3&quot; unique_id=&quot;119663&quot;&gt;&lt;property id=&quot;20148&quot; value=&quot;5&quot;/&gt;&lt;property id=&quot;20300&quot; value=&quot;Slide 39 - &amp;quot;Role Play Debrief&amp;quot;&quot;/&gt;&lt;property id=&quot;20307&quot; value=&quot;427&quot;/&gt;&lt;/object&gt;&lt;object type=&quot;3&quot; unique_id=&quot;119665&quot;&gt;&lt;property id=&quot;20148&quot; value=&quot;5&quot;/&gt;&lt;property id=&quot;20300&quot; value=&quot;Slide 40 - &amp;quot;You may never know what results come from your action. But if you do nothing, there will be no result. &amp;amp;#x09;&amp;amp;#x09;&amp;amp;#x09;&amp;amp;#x09;&amp;amp;#x09;–Mahat&quot;/&gt;&lt;property id=&quot;20307&quot; value=&quot;460&quot;/&gt;&lt;/object&gt;&lt;object type=&quot;3&quot; unique_id=&quot;119666&quot;&gt;&lt;property id=&quot;20148&quot; value=&quot;5&quot;/&gt;&lt;property id=&quot;20300&quot; value=&quot;Slide 41 - &amp;quot;Thank you!&amp;quot;&quot;/&gt;&lt;property id=&quot;20307&quot; value=&quot;461&quot;/&gt;&lt;/object&gt;&lt;/object&gt;&lt;object type=&quot;8&quot; unique_id=&quot;119710&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TIMING" val="|4.4"/>
</p:tagLst>
</file>

<file path=ppt/tags/tag2.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 val="{EF02F02C-31AA-411C-9494-2CB7202BB3F2}"/>
</p:tagLst>
</file>

<file path=ppt/tags/tag3.xml><?xml version="1.0" encoding="utf-8"?>
<p:tagLst xmlns:a="http://schemas.openxmlformats.org/drawingml/2006/main" xmlns:r="http://schemas.openxmlformats.org/officeDocument/2006/relationships" xmlns:p="http://schemas.openxmlformats.org/presentationml/2006/main">
  <p:tag name="ISPRING_SLIDE_ID" val="{C20C2145-750B-4BB3-8D61-5ABDDA4B0D4D}"/>
  <p:tag name="GENSWF_ADVANCE_TIME" val="5"/>
  <p:tag name="ISPRING_CUSTOM_TIMING_USED" val="1"/>
</p:tagLst>
</file>

<file path=ppt/tags/tag4.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 val="{BB00F1C7-0CAA-4B8A-991D-4F1140873833}"/>
</p:tagLst>
</file>

<file path=ppt/tags/tag5.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 val="{42636CF9-8EFD-46E6-92AA-994B80E99D59}"/>
</p:tagLst>
</file>

<file path=ppt/tags/tag6.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 val="{2C394C95-27D7-43E7-8F6B-8F7D11CB0F05}"/>
</p:tagLst>
</file>

<file path=ppt/tags/tag7.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 val="{368FCEAD-C769-436F-965D-7BA3FCB607F9}"/>
</p:tagLst>
</file>

<file path=ppt/tags/tag8.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 val="{A6AADE3F-C30C-4BDE-BC86-91E8AC6AE691}"/>
</p:tagLst>
</file>

<file path=ppt/tags/tag9.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 val="{B6BB3E97-F87C-4DC9-8852-F67634F5C43B}"/>
</p:tagLst>
</file>

<file path=ppt/theme/theme1.xml><?xml version="1.0" encoding="utf-8"?>
<a:theme xmlns:a="http://schemas.openxmlformats.org/drawingml/2006/main" name="Office Theme">
  <a:themeElements>
    <a:clrScheme name="Stop It Now! Modern">
      <a:dk1>
        <a:srgbClr val="000000"/>
      </a:dk1>
      <a:lt1>
        <a:srgbClr val="FFFFFF"/>
      </a:lt1>
      <a:dk2>
        <a:srgbClr val="44546A"/>
      </a:dk2>
      <a:lt2>
        <a:srgbClr val="E7E6E6"/>
      </a:lt2>
      <a:accent1>
        <a:srgbClr val="5861AA"/>
      </a:accent1>
      <a:accent2>
        <a:srgbClr val="27B0C2"/>
      </a:accent2>
      <a:accent3>
        <a:srgbClr val="A2CE4D"/>
      </a:accent3>
      <a:accent4>
        <a:srgbClr val="AB3091"/>
      </a:accent4>
      <a:accent5>
        <a:srgbClr val="F26537"/>
      </a:accent5>
      <a:accent6>
        <a:srgbClr val="E2E336"/>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8745</TotalTime>
  <Words>11765</Words>
  <Application>Microsoft Office PowerPoint</Application>
  <PresentationFormat>On-screen Show (16:9)</PresentationFormat>
  <Paragraphs>875</Paragraphs>
  <Slides>41</Slides>
  <Notes>39</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Circles of Safety: Understanding and Responding to Warning Signs</vt:lpstr>
      <vt:lpstr>Agenda – Objectives</vt:lpstr>
      <vt:lpstr>Ground Rules</vt:lpstr>
      <vt:lpstr>Key Concepts for Prevention</vt:lpstr>
      <vt:lpstr>The Facts</vt:lpstr>
      <vt:lpstr>Warning Signs in Children’s Behaviors</vt:lpstr>
      <vt:lpstr>Continuum of Youth Behaviors</vt:lpstr>
      <vt:lpstr>Healthy or Unhealthy?</vt:lpstr>
      <vt:lpstr>Consider the Context</vt:lpstr>
      <vt:lpstr>Warning Signs </vt:lpstr>
      <vt:lpstr>Warning Signs</vt:lpstr>
      <vt:lpstr>Talking with Youth When There are Warning Signs</vt:lpstr>
      <vt:lpstr>Yellow – Protect and Respond </vt:lpstr>
      <vt:lpstr>Continuum of Youth Behaviors</vt:lpstr>
      <vt:lpstr>Harmful Sexual Behaviors</vt:lpstr>
      <vt:lpstr>Talking Post-Harm</vt:lpstr>
      <vt:lpstr>Abusive Behaviors</vt:lpstr>
      <vt:lpstr>Responding to a Child’s Disclosure</vt:lpstr>
      <vt:lpstr>Red – System Response and Safety</vt:lpstr>
      <vt:lpstr>Exercise: Continuum of Youth Behaviors Practice</vt:lpstr>
      <vt:lpstr>Adults’ Behaviors with Children and Youth</vt:lpstr>
      <vt:lpstr>Barriers to Speaking Up</vt:lpstr>
      <vt:lpstr>Continuum of Adult Behaviors</vt:lpstr>
      <vt:lpstr>The Importance of Breaking Down Myths</vt:lpstr>
      <vt:lpstr>Observing Behaviors – Not Intent</vt:lpstr>
      <vt:lpstr>Consider the Context</vt:lpstr>
      <vt:lpstr>Yellow Behaviors in Adults</vt:lpstr>
      <vt:lpstr>Continuum of Adult’s Behaviors</vt:lpstr>
      <vt:lpstr>Exercise: Continuum of Adult Behaviors</vt:lpstr>
      <vt:lpstr>Having Conversations</vt:lpstr>
      <vt:lpstr>Exercise: Speaking Up</vt:lpstr>
      <vt:lpstr>Speaking Up</vt:lpstr>
      <vt:lpstr>Communication Skills</vt:lpstr>
      <vt:lpstr>Practice, Practice, Practice</vt:lpstr>
      <vt:lpstr>Successful Conversations</vt:lpstr>
      <vt:lpstr>Speaking Up</vt:lpstr>
      <vt:lpstr>Practice Time!</vt:lpstr>
      <vt:lpstr>Role Play Scenarios</vt:lpstr>
      <vt:lpstr>Role Play Debrief</vt:lpstr>
      <vt:lpstr>You may never know what results come from your action. But if you do nothing, there will be no result.      –Mahatma Gandhi</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O'Brien</dc:creator>
  <cp:lastModifiedBy>test</cp:lastModifiedBy>
  <cp:revision>76</cp:revision>
  <dcterms:created xsi:type="dcterms:W3CDTF">2019-12-02T15:12:13Z</dcterms:created>
  <dcterms:modified xsi:type="dcterms:W3CDTF">2020-05-28T14:22:26Z</dcterms:modified>
</cp:coreProperties>
</file>