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Lst>
  <p:notesMasterIdLst>
    <p:notesMasterId r:id="rId91"/>
  </p:notesMasterIdLst>
  <p:handoutMasterIdLst>
    <p:handoutMasterId r:id="rId92"/>
  </p:handoutMasterIdLst>
  <p:sldIdLst>
    <p:sldId id="2325" r:id="rId3"/>
    <p:sldId id="2326" r:id="rId4"/>
    <p:sldId id="279" r:id="rId5"/>
    <p:sldId id="277" r:id="rId6"/>
    <p:sldId id="278" r:id="rId7"/>
    <p:sldId id="280" r:id="rId8"/>
    <p:sldId id="2145" r:id="rId9"/>
    <p:sldId id="2146" r:id="rId10"/>
    <p:sldId id="282" r:id="rId11"/>
    <p:sldId id="2286" r:id="rId12"/>
    <p:sldId id="285" r:id="rId13"/>
    <p:sldId id="2144" r:id="rId14"/>
    <p:sldId id="2287" r:id="rId15"/>
    <p:sldId id="287" r:id="rId16"/>
    <p:sldId id="288" r:id="rId17"/>
    <p:sldId id="289" r:id="rId18"/>
    <p:sldId id="2323" r:id="rId19"/>
    <p:sldId id="290" r:id="rId20"/>
    <p:sldId id="291" r:id="rId21"/>
    <p:sldId id="2141" r:id="rId22"/>
    <p:sldId id="294" r:id="rId23"/>
    <p:sldId id="2302" r:id="rId24"/>
    <p:sldId id="2140" r:id="rId25"/>
    <p:sldId id="297" r:id="rId26"/>
    <p:sldId id="298" r:id="rId27"/>
    <p:sldId id="299" r:id="rId28"/>
    <p:sldId id="300" r:id="rId29"/>
    <p:sldId id="305" r:id="rId30"/>
    <p:sldId id="301" r:id="rId31"/>
    <p:sldId id="2142" r:id="rId32"/>
    <p:sldId id="304" r:id="rId33"/>
    <p:sldId id="307" r:id="rId34"/>
    <p:sldId id="308" r:id="rId35"/>
    <p:sldId id="2314" r:id="rId36"/>
    <p:sldId id="309" r:id="rId37"/>
    <p:sldId id="2218" r:id="rId38"/>
    <p:sldId id="2064" r:id="rId39"/>
    <p:sldId id="2103" r:id="rId40"/>
    <p:sldId id="2107" r:id="rId41"/>
    <p:sldId id="2111" r:id="rId42"/>
    <p:sldId id="2222" r:id="rId43"/>
    <p:sldId id="2104" r:id="rId44"/>
    <p:sldId id="2106" r:id="rId45"/>
    <p:sldId id="2108" r:id="rId46"/>
    <p:sldId id="2109" r:id="rId47"/>
    <p:sldId id="2112" r:id="rId48"/>
    <p:sldId id="2223" r:id="rId49"/>
    <p:sldId id="2119" r:id="rId50"/>
    <p:sldId id="2120" r:id="rId51"/>
    <p:sldId id="2121" r:id="rId52"/>
    <p:sldId id="2122" r:id="rId53"/>
    <p:sldId id="2124" r:id="rId54"/>
    <p:sldId id="2125" r:id="rId55"/>
    <p:sldId id="2126" r:id="rId56"/>
    <p:sldId id="2127" r:id="rId57"/>
    <p:sldId id="2128" r:id="rId58"/>
    <p:sldId id="2129" r:id="rId59"/>
    <p:sldId id="2130" r:id="rId60"/>
    <p:sldId id="2131" r:id="rId61"/>
    <p:sldId id="2219" r:id="rId62"/>
    <p:sldId id="2132" r:id="rId63"/>
    <p:sldId id="2320" r:id="rId64"/>
    <p:sldId id="493" r:id="rId65"/>
    <p:sldId id="389" r:id="rId66"/>
    <p:sldId id="2147" r:id="rId67"/>
    <p:sldId id="2148" r:id="rId68"/>
    <p:sldId id="2225" r:id="rId69"/>
    <p:sldId id="2226" r:id="rId70"/>
    <p:sldId id="2151" r:id="rId71"/>
    <p:sldId id="2152" r:id="rId72"/>
    <p:sldId id="2153" r:id="rId73"/>
    <p:sldId id="2154" r:id="rId74"/>
    <p:sldId id="2155" r:id="rId75"/>
    <p:sldId id="2288" r:id="rId76"/>
    <p:sldId id="2156" r:id="rId77"/>
    <p:sldId id="2157" r:id="rId78"/>
    <p:sldId id="2158" r:id="rId79"/>
    <p:sldId id="2159" r:id="rId80"/>
    <p:sldId id="363" r:id="rId81"/>
    <p:sldId id="2160" r:id="rId82"/>
    <p:sldId id="2289" r:id="rId83"/>
    <p:sldId id="2163" r:id="rId84"/>
    <p:sldId id="2164" r:id="rId85"/>
    <p:sldId id="366" r:id="rId86"/>
    <p:sldId id="485" r:id="rId87"/>
    <p:sldId id="368" r:id="rId88"/>
    <p:sldId id="2303" r:id="rId89"/>
    <p:sldId id="2290" r:id="rId90"/>
  </p:sldIdLst>
  <p:sldSz cx="24384000" cy="13716000"/>
  <p:notesSz cx="7315200" cy="9601200"/>
  <p:custDataLst>
    <p:tags r:id="rId93"/>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1889" autoAdjust="0"/>
  </p:normalViewPr>
  <p:slideViewPr>
    <p:cSldViewPr snapToGrid="0">
      <p:cViewPr varScale="1">
        <p:scale>
          <a:sx n="23" d="100"/>
          <a:sy n="23" d="100"/>
        </p:scale>
        <p:origin x="3036" y="48"/>
      </p:cViewPr>
      <p:guideLst>
        <p:guide orient="horz" pos="4320"/>
        <p:guide pos="7680"/>
      </p:guideLst>
    </p:cSldViewPr>
  </p:slideViewPr>
  <p:notesTextViewPr>
    <p:cViewPr>
      <p:scale>
        <a:sx n="1" d="1"/>
        <a:sy n="1" d="1"/>
      </p:scale>
      <p:origin x="0" y="-3936"/>
    </p:cViewPr>
  </p:notesTextViewPr>
  <p:notesViewPr>
    <p:cSldViewPr snapToGrid="0">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gs" Target="tags/tag1.xml"/><Relationship Id="rId98"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ah Waxman" userId="bNPM/1xdMpmJ9bDypRoM5bx4oEJbyrSQ62Og2jJPXkU=" providerId="None" clId="Web-{12110514-9140-4202-902D-F93834509D67}"/>
    <pc:docChg chg="modSld">
      <pc:chgData name="Micah Waxman" userId="bNPM/1xdMpmJ9bDypRoM5bx4oEJbyrSQ62Og2jJPXkU=" providerId="None" clId="Web-{12110514-9140-4202-902D-F93834509D67}" dt="2026-02-24T19:42:15.863" v="98"/>
      <pc:docMkLst>
        <pc:docMk/>
      </pc:docMkLst>
      <pc:sldChg chg="modNotes">
        <pc:chgData name="Micah Waxman" userId="bNPM/1xdMpmJ9bDypRoM5bx4oEJbyrSQ62Og2jJPXkU=" providerId="None" clId="Web-{12110514-9140-4202-902D-F93834509D67}" dt="2026-02-24T17:09:47.960" v="81"/>
        <pc:sldMkLst>
          <pc:docMk/>
          <pc:sldMk cId="1403921257" sldId="2225"/>
        </pc:sldMkLst>
      </pc:sldChg>
      <pc:sldChg chg="modNotes">
        <pc:chgData name="Micah Waxman" userId="bNPM/1xdMpmJ9bDypRoM5bx4oEJbyrSQ62Og2jJPXkU=" providerId="None" clId="Web-{12110514-9140-4202-902D-F93834509D67}" dt="2026-02-24T19:33:04.866" v="92"/>
        <pc:sldMkLst>
          <pc:docMk/>
          <pc:sldMk cId="0" sldId="2290"/>
        </pc:sldMkLst>
      </pc:sldChg>
      <pc:sldChg chg="modNotes">
        <pc:chgData name="Micah Waxman" userId="bNPM/1xdMpmJ9bDypRoM5bx4oEJbyrSQ62Og2jJPXkU=" providerId="None" clId="Web-{12110514-9140-4202-902D-F93834509D67}" dt="2026-02-24T19:42:15.863" v="98"/>
        <pc:sldMkLst>
          <pc:docMk/>
          <pc:sldMk cId="1202095904" sldId="2325"/>
        </pc:sldMkLst>
      </pc:sldChg>
    </pc:docChg>
  </pc:docChgLst>
  <pc:docChgLst>
    <pc:chgData name="Jenny Coleman" userId="7VEGxQG2LvPKvnGzzbFwx34E16e1cP992UgaW+xNceM=" providerId="None" clId="Web-{19E4CF73-2BDF-4763-94DA-C89CE4367D9B}"/>
    <pc:docChg chg="modSld">
      <pc:chgData name="Jenny Coleman" userId="7VEGxQG2LvPKvnGzzbFwx34E16e1cP992UgaW+xNceM=" providerId="None" clId="Web-{19E4CF73-2BDF-4763-94DA-C89CE4367D9B}" dt="2026-02-26T17:27:22.283" v="2"/>
      <pc:docMkLst>
        <pc:docMk/>
      </pc:docMkLst>
      <pc:sldChg chg="modNotes">
        <pc:chgData name="Jenny Coleman" userId="7VEGxQG2LvPKvnGzzbFwx34E16e1cP992UgaW+xNceM=" providerId="None" clId="Web-{19E4CF73-2BDF-4763-94DA-C89CE4367D9B}" dt="2026-02-26T17:27:22.283" v="2"/>
        <pc:sldMkLst>
          <pc:docMk/>
          <pc:sldMk cId="0" sldId="2154"/>
        </pc:sldMkLst>
      </pc:sldChg>
    </pc:docChg>
  </pc:docChgLst>
  <pc:docChgLst>
    <pc:chgData name="Micah Waxman" userId="bNPM/1xdMpmJ9bDypRoM5bx4oEJbyrSQ62Og2jJPXkU=" providerId="None" clId="Web-{3C383E24-4B05-4DB2-AC69-38638B6C1183}"/>
    <pc:docChg chg="modSld">
      <pc:chgData name="Micah Waxman" userId="bNPM/1xdMpmJ9bDypRoM5bx4oEJbyrSQ62Og2jJPXkU=" providerId="None" clId="Web-{3C383E24-4B05-4DB2-AC69-38638B6C1183}" dt="2026-02-27T15:35:18.805" v="87"/>
      <pc:docMkLst>
        <pc:docMk/>
      </pc:docMkLst>
      <pc:sldChg chg="modNotes">
        <pc:chgData name="Micah Waxman" userId="bNPM/1xdMpmJ9bDypRoM5bx4oEJbyrSQ62Og2jJPXkU=" providerId="None" clId="Web-{3C383E24-4B05-4DB2-AC69-38638B6C1183}" dt="2026-02-27T15:35:18.805" v="87"/>
        <pc:sldMkLst>
          <pc:docMk/>
          <pc:sldMk cId="0" sldId="2154"/>
        </pc:sldMkLst>
      </pc:sldChg>
      <pc:sldChg chg="modNotes">
        <pc:chgData name="Micah Waxman" userId="bNPM/1xdMpmJ9bDypRoM5bx4oEJbyrSQ62Og2jJPXkU=" providerId="None" clId="Web-{3C383E24-4B05-4DB2-AC69-38638B6C1183}" dt="2026-02-27T15:30:22.496" v="13"/>
        <pc:sldMkLst>
          <pc:docMk/>
          <pc:sldMk cId="0" sldId="2290"/>
        </pc:sldMkLst>
      </pc:sldChg>
      <pc:sldChg chg="modNotes">
        <pc:chgData name="Micah Waxman" userId="bNPM/1xdMpmJ9bDypRoM5bx4oEJbyrSQ62Og2jJPXkU=" providerId="None" clId="Web-{3C383E24-4B05-4DB2-AC69-38638B6C1183}" dt="2026-02-27T15:30:20.371" v="12"/>
        <pc:sldMkLst>
          <pc:docMk/>
          <pc:sldMk cId="585837547" sldId="2303"/>
        </pc:sldMkLst>
      </pc:sldChg>
      <pc:sldChg chg="modNotes">
        <pc:chgData name="Micah Waxman" userId="bNPM/1xdMpmJ9bDypRoM5bx4oEJbyrSQ62Og2jJPXkU=" providerId="None" clId="Web-{3C383E24-4B05-4DB2-AC69-38638B6C1183}" dt="2026-02-27T15:34:45.304" v="62"/>
        <pc:sldMkLst>
          <pc:docMk/>
          <pc:sldMk cId="1202095904" sldId="232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fld id="{08592C6C-A40A-48CF-AF6A-D025927DE1DB}" type="datetimeFigureOut">
              <a:rPr lang="en-US" smtClean="0"/>
              <a:t>3/26/2026</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1233708E-7871-41E6-90FF-F44780BC3CE3}" type="slidenum">
              <a:rPr lang="en-US" smtClean="0"/>
              <a:t>‹#›</a:t>
            </a:fld>
            <a:endParaRPr lang="en-US"/>
          </a:p>
        </p:txBody>
      </p:sp>
    </p:spTree>
    <p:extLst>
      <p:ext uri="{BB962C8B-B14F-4D97-AF65-F5344CB8AC3E}">
        <p14:creationId xmlns:p14="http://schemas.microsoft.com/office/powerpoint/2010/main" val="1722852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3" name="Shape 233"/>
          <p:cNvSpPr>
            <a:spLocks noGrp="1"/>
          </p:cNvSpPr>
          <p:nvPr>
            <p:ph type="body" sz="quarter" idx="1"/>
          </p:nvPr>
        </p:nvSpPr>
        <p:spPr>
          <a:xfrm>
            <a:off x="975360" y="4560570"/>
            <a:ext cx="5364480" cy="4320540"/>
          </a:xfrm>
          <a:prstGeom prst="rect">
            <a:avLst/>
          </a:prstGeom>
        </p:spPr>
        <p:txBody>
          <a:bodyPr lIns="95747" tIns="47873" rIns="95747" bIns="47873"/>
          <a:lstStyle/>
          <a:p>
            <a:endParaRPr/>
          </a:p>
        </p:txBody>
      </p:sp>
      <p:sp>
        <p:nvSpPr>
          <p:cNvPr id="2" name="Slide Number Placeholder 1"/>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32D3134C-D7A7-4F41-9D34-00C52E8DE22C}" type="slidenum">
              <a:rPr lang="en-US" smtClean="0"/>
              <a:t>‹#›</a:t>
            </a:fld>
            <a:endParaRPr lang="en-US" dirty="0"/>
          </a:p>
        </p:txBody>
      </p:sp>
      <p:sp>
        <p:nvSpPr>
          <p:cNvPr id="5" name="Slide Image Placeholder 4"/>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341888804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topitnow.org/workshop2"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youtu.be/YJGD4VTWTls"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7D9C0-CC22-0BEF-DA11-DDA44142F0AE}"/>
            </a:ext>
          </a:extLst>
        </p:cNvPr>
        <p:cNvGrpSpPr/>
        <p:nvPr/>
      </p:nvGrpSpPr>
      <p:grpSpPr>
        <a:xfrm>
          <a:off x="0" y="0"/>
          <a:ext cx="0" cy="0"/>
          <a:chOff x="0" y="0"/>
          <a:chExt cx="0" cy="0"/>
        </a:xfrm>
      </p:grpSpPr>
      <p:sp>
        <p:nvSpPr>
          <p:cNvPr id="238" name="Shape 238">
            <a:extLst>
              <a:ext uri="{FF2B5EF4-FFF2-40B4-BE49-F238E27FC236}">
                <a16:creationId xmlns:a16="http://schemas.microsoft.com/office/drawing/2014/main" id="{08343279-E502-D86B-3820-7BCB52501421}"/>
              </a:ext>
            </a:extLst>
          </p:cNvPr>
          <p:cNvSpPr>
            <a:spLocks noGrp="1" noRot="1" noChangeAspect="1"/>
          </p:cNvSpPr>
          <p:nvPr>
            <p:ph type="sldImg"/>
          </p:nvPr>
        </p:nvSpPr>
        <p:spPr>
          <a:xfrm>
            <a:off x="457200" y="719138"/>
            <a:ext cx="6400800" cy="3600450"/>
          </a:xfrm>
          <a:prstGeom prst="rect">
            <a:avLst/>
          </a:prstGeom>
        </p:spPr>
        <p:txBody>
          <a:bodyPr/>
          <a:lstStyle/>
          <a:p>
            <a:endParaRPr/>
          </a:p>
        </p:txBody>
      </p:sp>
      <p:sp>
        <p:nvSpPr>
          <p:cNvPr id="239" name="Shape 239">
            <a:extLst>
              <a:ext uri="{FF2B5EF4-FFF2-40B4-BE49-F238E27FC236}">
                <a16:creationId xmlns:a16="http://schemas.microsoft.com/office/drawing/2014/main" id="{FBC7ED9B-411E-8512-DBD0-F896E6CF4528}"/>
              </a:ext>
            </a:extLst>
          </p:cNvPr>
          <p:cNvSpPr>
            <a:spLocks noGrp="1"/>
          </p:cNvSpPr>
          <p:nvPr>
            <p:ph type="body" sz="quarter" idx="1"/>
          </p:nvPr>
        </p:nvSpPr>
        <p:spPr>
          <a:prstGeom prst="rect">
            <a:avLst/>
          </a:prstGeom>
        </p:spPr>
        <p:txBody>
          <a:bodyPr/>
          <a:lstStyle/>
          <a:p>
            <a:pPr>
              <a:defRPr b="1"/>
            </a:pPr>
            <a:endParaRPr lang="en-US" sz="1200" dirty="0">
              <a:latin typeface="Calibri" panose="020F0502020204030204" pitchFamily="34" charset="0"/>
            </a:endParaRPr>
          </a:p>
          <a:p>
            <a:pPr>
              <a:defRPr b="1"/>
            </a:pPr>
            <a:r>
              <a:rPr lang="en-US" sz="1200" dirty="0">
                <a:latin typeface="Calibri" panose="020F0502020204030204" pitchFamily="34" charset="0"/>
              </a:rPr>
              <a:t>S</a:t>
            </a:r>
            <a:r>
              <a:rPr sz="1200" dirty="0">
                <a:latin typeface="Calibri" panose="020F0502020204030204" pitchFamily="34" charset="0"/>
              </a:rPr>
              <a:t>uggested script: </a:t>
            </a:r>
            <a:endParaRPr lang="en-US" sz="1200" dirty="0">
              <a:latin typeface="Calibri" panose="020F0502020204030204" pitchFamily="34" charset="0"/>
            </a:endParaRPr>
          </a:p>
          <a:p>
            <a:pPr>
              <a:defRPr b="1"/>
            </a:pPr>
            <a:endParaRPr sz="1200" dirty="0">
              <a:latin typeface="Calibri" panose="020F0502020204030204" pitchFamily="34" charset="0"/>
            </a:endParaRPr>
          </a:p>
          <a:p>
            <a:r>
              <a:rPr lang="en-US" sz="1200" dirty="0">
                <a:latin typeface="Calibri" panose="020F0502020204030204" pitchFamily="34" charset="0"/>
              </a:rPr>
              <a:t>Welcome everyone (back) to Circles </a:t>
            </a:r>
            <a:r>
              <a:rPr sz="1200" dirty="0">
                <a:latin typeface="Calibri" panose="020F0502020204030204" pitchFamily="34" charset="0"/>
              </a:rPr>
              <a:t>of Safety: Awareness to Action</a:t>
            </a:r>
            <a:r>
              <a:rPr lang="en-US" sz="1200" dirty="0">
                <a:latin typeface="Calibri" panose="020F0502020204030204" pitchFamily="34" charset="0"/>
              </a:rPr>
              <a:t>, and to our 2</a:t>
            </a:r>
            <a:r>
              <a:rPr lang="en-US" sz="1200" baseline="30000" dirty="0">
                <a:latin typeface="Calibri" panose="020F0502020204030204" pitchFamily="34" charset="0"/>
              </a:rPr>
              <a:t>nd</a:t>
            </a:r>
            <a:r>
              <a:rPr lang="en-US" sz="1200" dirty="0">
                <a:latin typeface="Calibri" panose="020F0502020204030204" pitchFamily="34" charset="0"/>
              </a:rPr>
              <a:t> workshop in this series. This workshop is: Understanding and Responding to Warning Signs</a:t>
            </a:r>
          </a:p>
          <a:p>
            <a:endParaRPr lang="en-US" sz="1200" dirty="0">
              <a:latin typeface="Calibri" panose="020F0502020204030204" pitchFamily="34" charset="0"/>
            </a:endParaRPr>
          </a:p>
          <a:p>
            <a:pPr marL="359051" indent="-359051">
              <a:buFont typeface="Wingdings"/>
              <a:buChar char="Ø"/>
            </a:pPr>
            <a:r>
              <a:rPr lang="en-US" sz="1200" b="1" dirty="0">
                <a:latin typeface="Calibri" panose="020F0502020204030204" pitchFamily="34" charset="0"/>
              </a:rPr>
              <a:t>Handout pre-survey</a:t>
            </a:r>
          </a:p>
          <a:p>
            <a:endParaRPr lang="en-US" sz="1200" b="1" dirty="0">
              <a:latin typeface="Calibri" panose="020F0502020204030204" pitchFamily="34" charset="0"/>
            </a:endParaRPr>
          </a:p>
          <a:p>
            <a:r>
              <a:rPr lang="en-US" sz="1200" b="1" i="0" dirty="0">
                <a:latin typeface="Calibri" panose="020F0502020204030204" pitchFamily="34" charset="0"/>
              </a:rPr>
              <a:t>Review</a:t>
            </a:r>
            <a:r>
              <a:rPr lang="en-US" sz="1200" b="1" i="1" dirty="0">
                <a:latin typeface="Calibri" panose="020F0502020204030204" pitchFamily="34" charset="0"/>
              </a:rPr>
              <a:t>: - Review as necessary </a:t>
            </a:r>
          </a:p>
          <a:p>
            <a:pPr marL="359051" indent="-359051">
              <a:buFont typeface="Arial" panose="020B0604020202020204" pitchFamily="34" charset="0"/>
              <a:buChar char="•"/>
            </a:pPr>
            <a:r>
              <a:rPr lang="en-US" sz="1200" i="1" dirty="0">
                <a:latin typeface="Calibri" panose="020F0502020204030204" pitchFamily="34" charset="0"/>
              </a:rPr>
              <a:t>(for virtual workshops) Zoom </a:t>
            </a:r>
            <a:r>
              <a:rPr sz="1200" i="1" dirty="0">
                <a:latin typeface="Calibri" panose="020F0502020204030204" pitchFamily="34" charset="0"/>
                <a:ea typeface="+mj-ea"/>
                <a:cs typeface="+mj-cs"/>
                <a:sym typeface="Helvetica"/>
              </a:rPr>
              <a:t>Housekeeping</a:t>
            </a:r>
            <a:r>
              <a:rPr lang="en-US" sz="1200" i="1" dirty="0">
                <a:latin typeface="Calibri" panose="020F0502020204030204" pitchFamily="34" charset="0"/>
                <a:ea typeface="+mj-ea"/>
                <a:cs typeface="+mj-cs"/>
                <a:sym typeface="Helvetica"/>
              </a:rPr>
              <a:t>, asking that participants have their picture, first</a:t>
            </a:r>
            <a:r>
              <a:rPr sz="1200" i="1" dirty="0">
                <a:latin typeface="Calibri" panose="020F0502020204030204" pitchFamily="34" charset="0"/>
                <a:ea typeface="+mj-ea"/>
                <a:cs typeface="+mj-cs"/>
                <a:sym typeface="Helvetica"/>
              </a:rPr>
              <a:t> name,  pronouns, and the agency </a:t>
            </a:r>
            <a:r>
              <a:rPr lang="en-US" sz="1200" i="1" dirty="0">
                <a:latin typeface="Calibri" panose="020F0502020204030204" pitchFamily="34" charset="0"/>
                <a:ea typeface="+mj-ea"/>
                <a:cs typeface="+mj-cs"/>
                <a:sym typeface="Helvetica"/>
              </a:rPr>
              <a:t>they are</a:t>
            </a:r>
            <a:r>
              <a:rPr sz="1200" i="1" dirty="0">
                <a:latin typeface="Calibri" panose="020F0502020204030204" pitchFamily="34" charset="0"/>
                <a:ea typeface="+mj-ea"/>
                <a:cs typeface="+mj-cs"/>
                <a:sym typeface="Helvetica"/>
              </a:rPr>
              <a:t> representing. </a:t>
            </a:r>
            <a:r>
              <a:rPr lang="en-US" sz="1200" i="1" dirty="0">
                <a:latin typeface="Calibri" panose="020F0502020204030204" pitchFamily="34" charset="0"/>
                <a:ea typeface="+mj-ea"/>
                <a:cs typeface="+mj-cs"/>
                <a:sym typeface="Helvetica"/>
              </a:rPr>
              <a:t>Share whether class will be recorded. Review chat functions</a:t>
            </a:r>
          </a:p>
          <a:p>
            <a:pPr marL="359051" indent="-359051">
              <a:buFont typeface="Arial" panose="020B0604020202020204" pitchFamily="34" charset="0"/>
              <a:buChar char="•"/>
            </a:pPr>
            <a:r>
              <a:rPr lang="en-US" sz="1200" i="1" dirty="0">
                <a:latin typeface="Calibri" panose="020F0502020204030204" pitchFamily="34" charset="0"/>
                <a:ea typeface="+mj-ea"/>
                <a:cs typeface="+mj-cs"/>
                <a:sym typeface="Helvetica"/>
              </a:rPr>
              <a:t>Homework announcement – will be assigned at end of each day, mostly reflective</a:t>
            </a:r>
            <a:endParaRPr sz="1200" i="1" dirty="0">
              <a:latin typeface="Calibri" panose="020F0502020204030204" pitchFamily="34" charset="0"/>
              <a:ea typeface="+mj-ea"/>
              <a:cs typeface="+mj-cs"/>
              <a:sym typeface="Helvetica"/>
            </a:endParaRPr>
          </a:p>
          <a:p>
            <a:pPr marL="359051" indent="-359051">
              <a:buFont typeface="Arial" panose="020B0604020202020204" pitchFamily="34" charset="0"/>
              <a:buChar char="•"/>
              <a:defRPr>
                <a:latin typeface="+mj-lt"/>
                <a:ea typeface="+mj-ea"/>
                <a:cs typeface="+mj-cs"/>
                <a:sym typeface="Helvetica"/>
              </a:defRPr>
            </a:pPr>
            <a:r>
              <a:rPr lang="en-US" sz="1200" i="1" dirty="0">
                <a:latin typeface="Calibri" panose="020F0502020204030204" pitchFamily="34" charset="0"/>
                <a:ea typeface="+mj-ea"/>
                <a:cs typeface="+mj-cs"/>
                <a:sym typeface="Helvetica"/>
              </a:rPr>
              <a:t>Breakout or small groups</a:t>
            </a:r>
          </a:p>
          <a:p>
            <a:pPr marL="359051" indent="-359051">
              <a:buFont typeface="Arial" panose="020B0604020202020204" pitchFamily="34" charset="0"/>
              <a:buChar char="•"/>
              <a:defRPr>
                <a:latin typeface="+mj-lt"/>
                <a:ea typeface="+mj-ea"/>
                <a:cs typeface="+mj-cs"/>
                <a:sym typeface="Helvetica"/>
              </a:defRPr>
            </a:pPr>
            <a:r>
              <a:rPr lang="en-US" sz="1200" i="1" dirty="0">
                <a:latin typeface="Calibri" panose="020F0502020204030204" pitchFamily="34" charset="0"/>
                <a:ea typeface="+mj-ea"/>
                <a:cs typeface="+mj-cs"/>
                <a:sym typeface="Helvetica"/>
              </a:rPr>
              <a:t>W</a:t>
            </a:r>
            <a:r>
              <a:rPr sz="1200" i="1" dirty="0">
                <a:latin typeface="Calibri" panose="020F0502020204030204" pitchFamily="34" charset="0"/>
                <a:ea typeface="+mj-ea"/>
                <a:cs typeface="+mj-cs"/>
                <a:sym typeface="Helvetica"/>
              </a:rPr>
              <a:t>ebsite manual: </a:t>
            </a:r>
            <a:r>
              <a:rPr lang="en-US" sz="1200" i="1" dirty="0">
                <a:solidFill>
                  <a:srgbClr val="000000"/>
                </a:solidFill>
                <a:latin typeface="Calibri" panose="020F0502020204030204" pitchFamily="34" charset="0"/>
                <a:hlinkClick r:id="rId3"/>
              </a:rPr>
              <a:t>www.stopitnow.org/workshop2</a:t>
            </a:r>
            <a:r>
              <a:rPr lang="en-US" sz="1200" i="1" dirty="0">
                <a:solidFill>
                  <a:srgbClr val="000000"/>
                </a:solidFill>
                <a:latin typeface="Calibri" panose="020F0502020204030204" pitchFamily="34" charset="0"/>
              </a:rPr>
              <a:t> - Includes the table of contents, slides, </a:t>
            </a:r>
            <a:r>
              <a:rPr sz="1200" i="1" dirty="0">
                <a:latin typeface="Calibri" panose="020F0502020204030204" pitchFamily="34" charset="0"/>
              </a:rPr>
              <a:t>handouts and resources</a:t>
            </a:r>
            <a:endParaRPr lang="en-US" sz="1200" i="1" dirty="0">
              <a:latin typeface="Calibri" panose="020F0502020204030204" pitchFamily="34" charset="0"/>
            </a:endParaRPr>
          </a:p>
          <a:p>
            <a:pPr marL="359051" indent="-359051">
              <a:buFont typeface="Arial" panose="020B0604020202020204" pitchFamily="34" charset="0"/>
              <a:buChar char="•"/>
              <a:defRPr>
                <a:latin typeface="+mj-lt"/>
                <a:ea typeface="+mj-ea"/>
                <a:cs typeface="+mj-cs"/>
                <a:sym typeface="Helvetica"/>
              </a:defRPr>
            </a:pPr>
            <a:r>
              <a:rPr lang="en-US" sz="1200" i="1" dirty="0">
                <a:latin typeface="Calibri" panose="020F0502020204030204" pitchFamily="34" charset="0"/>
              </a:rPr>
              <a:t>Option: End of day meditative debrief, noting that  because this can</a:t>
            </a:r>
            <a:r>
              <a:rPr lang="en-US" sz="1200" i="1" baseline="0" dirty="0">
                <a:latin typeface="Calibri" panose="020F0502020204030204" pitchFamily="34" charset="0"/>
              </a:rPr>
              <a:t> feel like an intense topic, an opportunity to mentally debrief with a brief exercise right at the end of each day will be provided, this is similar to a meditation, just a way to bring you out of workshop/training mode and back into your day. Your participation is voluntary. </a:t>
            </a:r>
          </a:p>
          <a:p>
            <a:pPr marL="359051" indent="-359051">
              <a:buFont typeface="Arial" panose="020B0604020202020204" pitchFamily="34" charset="0"/>
              <a:buChar char="•"/>
              <a:defRPr>
                <a:latin typeface="+mj-lt"/>
                <a:ea typeface="+mj-ea"/>
                <a:cs typeface="+mj-cs"/>
                <a:sym typeface="Helvetica"/>
              </a:defRPr>
            </a:pPr>
            <a:r>
              <a:rPr lang="en-US" sz="1200" i="1" baseline="0" dirty="0">
                <a:latin typeface="Calibri" panose="020F0502020204030204" pitchFamily="34" charset="0"/>
              </a:rPr>
              <a:t>Introductions</a:t>
            </a:r>
          </a:p>
          <a:p>
            <a:pPr marL="359051" indent="-359051">
              <a:buFont typeface="Arial" panose="020B0604020202020204" pitchFamily="34" charset="0"/>
              <a:buChar char="•"/>
              <a:defRPr>
                <a:latin typeface="+mj-lt"/>
                <a:ea typeface="+mj-ea"/>
                <a:cs typeface="+mj-cs"/>
                <a:sym typeface="Helvetica"/>
              </a:defRPr>
            </a:pPr>
            <a:r>
              <a:rPr lang="en-US" sz="1200" i="1" baseline="0" dirty="0">
                <a:latin typeface="Calibri" panose="020F0502020204030204" pitchFamily="34" charset="0"/>
              </a:rPr>
              <a:t>Icebreaker </a:t>
            </a:r>
            <a:r>
              <a:rPr lang="en-US" sz="1200" i="1" dirty="0">
                <a:latin typeface="Calibri" panose="020F0502020204030204" pitchFamily="34" charset="0"/>
              </a:rPr>
              <a:t>recommended</a:t>
            </a:r>
          </a:p>
          <a:p>
            <a:pPr marL="359051" indent="-359051">
              <a:buFont typeface="Arial" panose="020B0604020202020204" pitchFamily="34" charset="0"/>
              <a:buChar char="•"/>
              <a:defRPr>
                <a:latin typeface="+mj-lt"/>
                <a:ea typeface="+mj-ea"/>
                <a:cs typeface="+mj-cs"/>
                <a:sym typeface="Helvetica"/>
              </a:defRPr>
            </a:pPr>
            <a:r>
              <a:rPr lang="en-US" sz="1200" i="1" dirty="0">
                <a:latin typeface="Calibri" panose="020F0502020204030204" pitchFamily="34" charset="0"/>
              </a:rPr>
              <a:t>Note if you be available after the workshop</a:t>
            </a:r>
            <a:r>
              <a:rPr lang="en-US" sz="1200" i="1" baseline="0" dirty="0">
                <a:latin typeface="Calibri" panose="020F0502020204030204" pitchFamily="34" charset="0"/>
              </a:rPr>
              <a:t> for any private questions</a:t>
            </a:r>
            <a:r>
              <a:rPr lang="en-US" sz="1200" i="1" dirty="0">
                <a:latin typeface="Calibri" panose="020F0502020204030204" pitchFamily="34" charset="0"/>
              </a:rPr>
              <a:t>, and if appropriate invite participants reach</a:t>
            </a:r>
            <a:r>
              <a:rPr lang="en-US" sz="1200" i="1" baseline="0" dirty="0">
                <a:latin typeface="Calibri" panose="020F0502020204030204" pitchFamily="34" charset="0"/>
              </a:rPr>
              <a:t> </a:t>
            </a:r>
            <a:r>
              <a:rPr lang="en-US" sz="1200" i="1" dirty="0">
                <a:latin typeface="Calibri" panose="020F0502020204030204" pitchFamily="34" charset="0"/>
              </a:rPr>
              <a:t>out through chat (if virtual)</a:t>
            </a:r>
            <a:r>
              <a:rPr lang="en-US" sz="1200" i="1" baseline="0" dirty="0">
                <a:latin typeface="Calibri" panose="020F0502020204030204" pitchFamily="34" charset="0"/>
              </a:rPr>
              <a:t> </a:t>
            </a:r>
            <a:r>
              <a:rPr lang="en-US" sz="1200" i="1" dirty="0">
                <a:latin typeface="Calibri" panose="020F0502020204030204" pitchFamily="34" charset="0"/>
              </a:rPr>
              <a:t>or email to</a:t>
            </a:r>
            <a:r>
              <a:rPr lang="en-US" sz="1200" i="1" baseline="0" dirty="0">
                <a:latin typeface="Calibri" panose="020F0502020204030204" pitchFamily="34" charset="0"/>
              </a:rPr>
              <a:t> the </a:t>
            </a:r>
            <a:r>
              <a:rPr lang="en-US" sz="1200" i="1" dirty="0">
                <a:latin typeface="Calibri" panose="020F0502020204030204" pitchFamily="34" charset="0"/>
              </a:rPr>
              <a:t>trainer(s) privately.</a:t>
            </a:r>
            <a:endParaRPr sz="1200" i="1" dirty="0">
              <a:latin typeface="Calibri" panose="020F0502020204030204" pitchFamily="34" charset="0"/>
            </a:endParaRPr>
          </a:p>
          <a:p>
            <a:pPr>
              <a:defRPr>
                <a:latin typeface="+mj-lt"/>
                <a:ea typeface="+mj-ea"/>
                <a:cs typeface="+mj-cs"/>
                <a:sym typeface="Helvetica"/>
              </a:defRPr>
            </a:pPr>
            <a:endParaRPr sz="1200" dirty="0">
              <a:latin typeface="Calibri" panose="020F0502020204030204" pitchFamily="34" charset="0"/>
            </a:endParaRPr>
          </a:p>
        </p:txBody>
      </p:sp>
    </p:spTree>
    <p:extLst>
      <p:ext uri="{BB962C8B-B14F-4D97-AF65-F5344CB8AC3E}">
        <p14:creationId xmlns:p14="http://schemas.microsoft.com/office/powerpoint/2010/main" val="1566391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29: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lnSpc>
                <a:spcPct val="100000"/>
              </a:lnSpc>
              <a:buClr>
                <a:schemeClr val="dk1"/>
              </a:buClr>
              <a:buSzPts val="2000"/>
            </a:pPr>
            <a:endParaRPr lang="en-US" sz="1200" b="1" dirty="0">
              <a:latin typeface="Calibri" panose="020F0502020204030204" pitchFamily="34" charset="0"/>
            </a:endParaRPr>
          </a:p>
          <a:p>
            <a:pPr algn="l" rtl="0">
              <a:lnSpc>
                <a:spcPct val="100000"/>
              </a:lnSpc>
              <a:buClr>
                <a:schemeClr val="dk1"/>
              </a:buClr>
              <a:buSzPts val="2000"/>
            </a:pPr>
            <a:r>
              <a:rPr lang="en-US" sz="1200" dirty="0">
                <a:latin typeface="Calibri" panose="020F0502020204030204" pitchFamily="34" charset="0"/>
              </a:rPr>
              <a:t>So now let’s go through each of the variables. </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First, looking at motivation.. The reason offered by the kids was reasonable and age appropriate – they were playing, and in the context, this behavior made sense.</a:t>
            </a:r>
            <a:endParaRPr lang="en-US" sz="1200" dirty="0">
              <a:latin typeface="Calibri" panose="020F0502020204030204" pitchFamily="34" charset="0"/>
              <a:ea typeface="Calibri"/>
              <a:cs typeface="Calibri"/>
              <a:sym typeface="Calibri"/>
            </a:endParaRPr>
          </a:p>
          <a:p>
            <a:pPr algn="l" rtl="0"/>
            <a:endParaRPr lang="en-US"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Next – looking at the dynamic between these children, we might ask: are there large differences in age, size, or development? </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And in this scenario, no - all the kids were around the same age, and were willing and happy to play with no one appearing to be forced to play.</a:t>
            </a:r>
            <a:endParaRPr lang="en-US" sz="1200" dirty="0">
              <a:latin typeface="Calibri" panose="020F0502020204030204" pitchFamily="34" charset="0"/>
              <a:ea typeface="Calibri"/>
              <a:cs typeface="Calibri"/>
              <a:sym typeface="Calibri"/>
            </a:endParaRPr>
          </a:p>
          <a:p>
            <a:pPr algn="l" rtl="0"/>
            <a:endParaRPr lang="en-US"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p>
          <a:p>
            <a:pPr algn="l" rtl="0"/>
            <a:endParaRPr lang="en-US" sz="1200" dirty="0">
              <a:latin typeface="Calibri" panose="020F0502020204030204" pitchFamily="34" charset="0"/>
            </a:endParaRPr>
          </a:p>
          <a:p>
            <a:pPr algn="l" rtl="0">
              <a:lnSpc>
                <a:spcPct val="100000"/>
              </a:lnSpc>
              <a:buClr>
                <a:schemeClr val="dk1"/>
              </a:buClr>
              <a:buSzPts val="1800"/>
            </a:pPr>
            <a:r>
              <a:rPr lang="en-US" sz="1200" dirty="0">
                <a:latin typeface="Calibri" panose="020F0502020204030204" pitchFamily="34" charset="0"/>
              </a:rPr>
              <a:t>And we ask: Is this behavior developmentally appropriate? Is it playful?</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In this situation, the activity was indeed playful and was a normal, developmentally appropriate behavior for 5-year olds.</a:t>
            </a:r>
            <a:endParaRPr lang="en-US" sz="1200" dirty="0">
              <a:latin typeface="Calibri" panose="020F0502020204030204" pitchFamily="34" charset="0"/>
              <a:ea typeface="Calibri"/>
              <a:cs typeface="Calibri"/>
              <a:sym typeface="Calibri"/>
            </a:endParaRPr>
          </a:p>
          <a:p>
            <a:pPr algn="l" rtl="0"/>
            <a:endParaRPr lang="en-US"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p>
          <a:p>
            <a:pPr algn="l" rtl="0"/>
            <a:endParaRPr lang="en-US" sz="1200" b="1" dirty="0">
              <a:latin typeface="Calibri" panose="020F0502020204030204" pitchFamily="34" charset="0"/>
            </a:endParaRPr>
          </a:p>
          <a:p>
            <a:pPr algn="l" rtl="0"/>
            <a:r>
              <a:rPr lang="en-US" sz="1200" dirty="0">
                <a:latin typeface="Calibri" panose="020F0502020204030204" pitchFamily="34" charset="0"/>
              </a:rPr>
              <a:t>And finally - How did the children react when discovered? </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Looking at the kids’ affect in this situation: all of them seemed to be cooperatively playing together. No one seems worried or ashamed, they seem to be enjoying their play together. </a:t>
            </a:r>
          </a:p>
          <a:p>
            <a:pPr algn="l" rtl="0"/>
            <a:endParaRPr lang="en-US" sz="1200" dirty="0">
              <a:latin typeface="Calibri" panose="020F0502020204030204" pitchFamily="34" charset="0"/>
            </a:endParaRPr>
          </a:p>
          <a:p>
            <a:pPr algn="l" rtl="0"/>
            <a:endParaRPr lang="en-US" sz="1200" dirty="0">
              <a:latin typeface="Calibri" panose="020F0502020204030204" pitchFamily="34" charset="0"/>
            </a:endParaRPr>
          </a:p>
          <a:p>
            <a:pPr algn="l" rtl="0"/>
            <a:endParaRPr lang="en-US" sz="1200" dirty="0">
              <a:latin typeface="Calibri" panose="020F0502020204030204" pitchFamily="34" charset="0"/>
            </a:endParaRPr>
          </a:p>
        </p:txBody>
      </p:sp>
    </p:spTree>
    <p:extLst>
      <p:ext uri="{BB962C8B-B14F-4D97-AF65-F5344CB8AC3E}">
        <p14:creationId xmlns:p14="http://schemas.microsoft.com/office/powerpoint/2010/main" val="2393399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0: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So if you do determine that a youth’s sexual behaviors is part of age-appropriate, expected play, it may seem like you can  ignore these behaviors, and it is easy to just think, “well, kids will be kids”. But, even with behaviors in the green prevention continuum, you have an opportunity to act proactively and respond and reinforce. With these sexual behaviors that are healthy and developmentally expected, there are three things we’ve reviewed that you can do:</a:t>
            </a:r>
            <a:endParaRPr sz="1200" dirty="0">
              <a:latin typeface="Calibri" panose="020F0502020204030204" pitchFamily="34" charset="0"/>
            </a:endParaRPr>
          </a:p>
          <a:p>
            <a:pPr algn="l" rtl="0"/>
            <a:endParaRPr sz="1200" dirty="0">
              <a:latin typeface="Calibri" panose="020F0502020204030204" pitchFamily="34" charset="0"/>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You can reinforce your family’s safety plan, including information and rules about safe boundaries, respect, and privacy. You can use the opportunity to reinforce the safety rules just as you would with other family rules: like telling the truth, or looking both ways before you cross the street. For this example, we remind the kids that when we play, we keep clothes on and the places we cover with a bathing suit are private.</a:t>
            </a:r>
            <a:endParaRPr sz="1200" dirty="0">
              <a:latin typeface="Calibri" panose="020F0502020204030204" pitchFamily="34" charset="0"/>
            </a:endParaRPr>
          </a:p>
          <a:p>
            <a:pPr indent="79789" algn="l" rtl="0"/>
            <a:endParaRPr sz="1200" dirty="0">
              <a:latin typeface="Calibri" panose="020F0502020204030204" pitchFamily="34" charset="0"/>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You also want to provide children and teens with age-appropriate and accurate information and answer questions in a way that makes sense for their age and development. You don’t want to shame them. Instead, you want to teach them how to behave appropriately while they are learning about their bodies and relationships.</a:t>
            </a:r>
            <a:endParaRPr sz="1200" dirty="0">
              <a:latin typeface="Calibri" panose="020F0502020204030204" pitchFamily="34" charset="0"/>
            </a:endParaRPr>
          </a:p>
          <a:p>
            <a:pPr algn="l" rtl="0"/>
            <a:endParaRPr sz="1200" dirty="0">
              <a:latin typeface="Calibri" panose="020F0502020204030204" pitchFamily="34" charset="0"/>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And, you want to monitor their ongoing behavior by staying engaged, providing supervision, and redirecting their behavior when needed.</a:t>
            </a:r>
            <a:endParaRPr sz="1200" dirty="0">
              <a:latin typeface="Calibri" panose="020F0502020204030204" pitchFamily="34" charset="0"/>
            </a:endParaRPr>
          </a:p>
          <a:p>
            <a:pPr algn="l" rtl="0"/>
            <a:endParaRPr sz="1200" dirty="0">
              <a:latin typeface="Calibri" panose="020F0502020204030204" pitchFamily="34" charset="0"/>
            </a:endParaRPr>
          </a:p>
          <a:p>
            <a:pPr algn="l" rtl="0"/>
            <a:endParaRPr sz="1200" dirty="0">
              <a:latin typeface="Calibri" panose="020F0502020204030204" pitchFamily="34" charset="0"/>
            </a:endParaRPr>
          </a:p>
          <a:p>
            <a:pPr algn="l" rtl="0"/>
            <a:endParaRPr sz="1200" dirty="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a:prstGeom prst="rect">
            <a:avLst/>
          </a:prstGeom>
        </p:spPr>
      </p:sp>
      <p:sp>
        <p:nvSpPr>
          <p:cNvPr id="3" name="Notes Placeholder 2"/>
          <p:cNvSpPr>
            <a:spLocks noGrp="1"/>
          </p:cNvSpPr>
          <p:nvPr>
            <p:ph type="body" idx="1"/>
          </p:nvPr>
        </p:nvSpPr>
        <p:spPr/>
        <p:txBody>
          <a:bodyPr/>
          <a:lstStyle/>
          <a:p>
            <a:pPr algn="l" rtl="0"/>
            <a:r>
              <a:rPr lang="en-US" sz="1200" b="1" dirty="0">
                <a:latin typeface="Calibri" panose="020F0502020204030204" pitchFamily="34" charset="0"/>
              </a:rPr>
              <a:t>Optional for trainers</a:t>
            </a:r>
          </a:p>
          <a:p>
            <a:pPr algn="l" rtl="0"/>
            <a:endParaRPr lang="en-US" sz="1200" b="1" dirty="0">
              <a:latin typeface="Calibri" panose="020F0502020204030204" pitchFamily="34" charset="0"/>
            </a:endParaRPr>
          </a:p>
          <a:p>
            <a:pPr algn="l" rtl="0"/>
            <a:r>
              <a:rPr lang="en-US" sz="1200" b="1" dirty="0">
                <a:latin typeface="Calibri" panose="020F0502020204030204" pitchFamily="34" charset="0"/>
              </a:rPr>
              <a:t>Suggested script:</a:t>
            </a:r>
          </a:p>
          <a:p>
            <a:pPr algn="l" rtl="0"/>
            <a:endParaRPr lang="en-US" sz="1200" dirty="0">
              <a:latin typeface="Calibri" panose="020F0502020204030204" pitchFamily="34" charset="0"/>
            </a:endParaRPr>
          </a:p>
          <a:p>
            <a:pPr algn="l" rtl="0"/>
            <a:r>
              <a:rPr lang="en-US" sz="1200" b="1" dirty="0">
                <a:latin typeface="Calibri" panose="020F0502020204030204" pitchFamily="34" charset="0"/>
              </a:rPr>
              <a:t>Activity: </a:t>
            </a:r>
            <a:r>
              <a:rPr lang="en-US" sz="1200" b="0" dirty="0">
                <a:latin typeface="Calibri" panose="020F0502020204030204" pitchFamily="34" charset="0"/>
              </a:rPr>
              <a:t>Let</a:t>
            </a:r>
            <a:r>
              <a:rPr lang="en-US" sz="1200" b="0" baseline="0" dirty="0">
                <a:latin typeface="Calibri" panose="020F0502020204030204" pitchFamily="34" charset="0"/>
              </a:rPr>
              <a:t> participants know that you’re going to be doing a poll/quiz (in Zoom/on paper). </a:t>
            </a:r>
          </a:p>
          <a:p>
            <a:pPr algn="l" rtl="0"/>
            <a:r>
              <a:rPr lang="en-US" sz="1200" b="1" baseline="0" dirty="0">
                <a:latin typeface="Calibri" panose="020F0502020204030204" pitchFamily="34" charset="0"/>
              </a:rPr>
              <a:t>Instructions: </a:t>
            </a:r>
            <a:r>
              <a:rPr lang="en-US" sz="1200" b="0" baseline="0" dirty="0">
                <a:latin typeface="Calibri" panose="020F0502020204030204" pitchFamily="34" charset="0"/>
              </a:rPr>
              <a:t>You’re going to read out a short scenario that’s also up on their screen. Then you’ll give them a number of statements – they should select yes or no for each action step based on the situation provided. Yes means you should take that step. No means you should not take that step. Discuss throughout.</a:t>
            </a:r>
          </a:p>
          <a:p>
            <a:pPr algn="l" rtl="0"/>
            <a:endParaRPr lang="en-US" sz="1200" dirty="0">
              <a:latin typeface="Calibri" panose="020F0502020204030204" pitchFamily="34" charset="0"/>
            </a:endParaRPr>
          </a:p>
          <a:p>
            <a:pPr algn="l" rtl="0"/>
            <a:r>
              <a:rPr lang="en-US" sz="1200" b="1" dirty="0">
                <a:latin typeface="Calibri" panose="020F0502020204030204" pitchFamily="34" charset="0"/>
              </a:rPr>
              <a:t>Situation: </a:t>
            </a:r>
            <a:r>
              <a:rPr lang="en-US" sz="1200" dirty="0">
                <a:latin typeface="Calibri" panose="020F0502020204030204" pitchFamily="34" charset="0"/>
              </a:rPr>
              <a:t>Your 6 year old and their 6 year</a:t>
            </a:r>
            <a:r>
              <a:rPr lang="en-US" sz="1200" baseline="0" dirty="0">
                <a:latin typeface="Calibri" panose="020F0502020204030204" pitchFamily="34" charset="0"/>
              </a:rPr>
              <a:t> old</a:t>
            </a:r>
            <a:r>
              <a:rPr lang="en-US" sz="1200" dirty="0">
                <a:latin typeface="Calibri" panose="020F0502020204030204" pitchFamily="34" charset="0"/>
              </a:rPr>
              <a:t> friend were found playing together in the living room.</a:t>
            </a:r>
            <a:r>
              <a:rPr lang="en-US" sz="1200" baseline="0" dirty="0">
                <a:latin typeface="Calibri" panose="020F0502020204030204" pitchFamily="34" charset="0"/>
              </a:rPr>
              <a:t> One had their pants down and was looking at the other child’s penis. When asked what they were doing they said they were playing doctor. What should you do?</a:t>
            </a:r>
          </a:p>
          <a:p>
            <a:pPr algn="l" rtl="0"/>
            <a:endParaRPr lang="en-US" sz="1200" dirty="0">
              <a:latin typeface="Calibri" panose="020F0502020204030204" pitchFamily="34" charset="0"/>
            </a:endParaRPr>
          </a:p>
          <a:p>
            <a:pPr algn="l" rtl="0"/>
            <a:r>
              <a:rPr lang="en-US" sz="1200" b="1" dirty="0">
                <a:latin typeface="Calibri" panose="020F0502020204030204" pitchFamily="34" charset="0"/>
              </a:rPr>
              <a:t>Multiple</a:t>
            </a:r>
            <a:r>
              <a:rPr lang="en-US" sz="1200" b="1" baseline="0" dirty="0">
                <a:latin typeface="Calibri" panose="020F0502020204030204" pitchFamily="34" charset="0"/>
              </a:rPr>
              <a:t> choice questions</a:t>
            </a:r>
            <a:r>
              <a:rPr lang="en-US" sz="1200" b="1" dirty="0">
                <a:latin typeface="Calibri" panose="020F0502020204030204" pitchFamily="34" charset="0"/>
              </a:rPr>
              <a:t>:</a:t>
            </a:r>
          </a:p>
          <a:p>
            <a:pPr algn="l" rtl="0"/>
            <a:r>
              <a:rPr lang="en-US" sz="1200" dirty="0">
                <a:latin typeface="Calibri" panose="020F0502020204030204" pitchFamily="34" charset="0"/>
              </a:rPr>
              <a:t>1.</a:t>
            </a:r>
            <a:r>
              <a:rPr lang="en-US" sz="1200" baseline="0" dirty="0">
                <a:latin typeface="Calibri" panose="020F0502020204030204" pitchFamily="34" charset="0"/>
              </a:rPr>
              <a:t> </a:t>
            </a:r>
            <a:r>
              <a:rPr lang="en-US" sz="1200" dirty="0">
                <a:latin typeface="Calibri" panose="020F0502020204030204" pitchFamily="34" charset="0"/>
              </a:rPr>
              <a:t>Ignore the situation, kids will be kids </a:t>
            </a:r>
          </a:p>
          <a:p>
            <a:pPr algn="l" rtl="0"/>
            <a:r>
              <a:rPr lang="en-US" sz="1200" dirty="0">
                <a:latin typeface="Calibri" panose="020F0502020204030204" pitchFamily="34" charset="0"/>
              </a:rPr>
              <a:t>	Answer:</a:t>
            </a:r>
            <a:r>
              <a:rPr lang="en-US" sz="1200" baseline="0" dirty="0">
                <a:latin typeface="Calibri" panose="020F0502020204030204" pitchFamily="34" charset="0"/>
              </a:rPr>
              <a:t> </a:t>
            </a:r>
            <a:r>
              <a:rPr lang="en-US" sz="1200" dirty="0">
                <a:latin typeface="Calibri" panose="020F0502020204030204" pitchFamily="34" charset="0"/>
              </a:rPr>
              <a:t>No</a:t>
            </a:r>
            <a:r>
              <a:rPr lang="en-US" sz="1200" baseline="0" dirty="0">
                <a:latin typeface="Calibri" panose="020F0502020204030204" pitchFamily="34" charset="0"/>
              </a:rPr>
              <a:t>. </a:t>
            </a:r>
          </a:p>
          <a:p>
            <a:pPr algn="l" rtl="0"/>
            <a:r>
              <a:rPr lang="en-US" sz="1200" baseline="0" dirty="0">
                <a:latin typeface="Calibri" panose="020F0502020204030204" pitchFamily="34" charset="0"/>
              </a:rPr>
              <a:t>	Discussion point: Even in green situations that involve developmentally appropriate play, we want to intervene. </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2.</a:t>
            </a:r>
            <a:r>
              <a:rPr lang="en-US" sz="1200" baseline="0" dirty="0">
                <a:latin typeface="Calibri" panose="020F0502020204030204" pitchFamily="34" charset="0"/>
              </a:rPr>
              <a:t> </a:t>
            </a:r>
            <a:r>
              <a:rPr lang="en-US" sz="1200" dirty="0">
                <a:latin typeface="Calibri" panose="020F0502020204030204" pitchFamily="34" charset="0"/>
              </a:rPr>
              <a:t>Talk to one of the kids about boundaries, but don’t mention the situation directly, you don’t want to embarrass them </a:t>
            </a:r>
          </a:p>
          <a:p>
            <a:pPr algn="l" rtl="0"/>
            <a:r>
              <a:rPr lang="en-US" sz="1200" dirty="0">
                <a:latin typeface="Calibri" panose="020F0502020204030204" pitchFamily="34" charset="0"/>
              </a:rPr>
              <a:t>	Answer: No.</a:t>
            </a:r>
          </a:p>
          <a:p>
            <a:pPr algn="l" rtl="0"/>
            <a:r>
              <a:rPr lang="en-US" sz="1200" dirty="0">
                <a:latin typeface="Calibri" panose="020F0502020204030204" pitchFamily="34" charset="0"/>
              </a:rPr>
              <a:t>	</a:t>
            </a:r>
            <a:r>
              <a:rPr lang="en-US" sz="1200" baseline="0" dirty="0">
                <a:latin typeface="Calibri" panose="020F0502020204030204" pitchFamily="34" charset="0"/>
              </a:rPr>
              <a:t>Discussion point: It’s important to talk with both kids clearly about the situation, as otherwise they won’t understand what you’re asking. Being vague isn’t as helpful as sharing directly what is okay and what’s not.</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3. Check in with both kids and clarify boundaries; this wasn’t safe, but there are safer ways to play </a:t>
            </a:r>
          </a:p>
          <a:p>
            <a:pPr algn="l" rtl="0"/>
            <a:r>
              <a:rPr lang="en-US" sz="1200" dirty="0">
                <a:latin typeface="Calibri" panose="020F0502020204030204" pitchFamily="34" charset="0"/>
              </a:rPr>
              <a:t>	Answer:</a:t>
            </a:r>
            <a:r>
              <a:rPr lang="en-US" sz="1200" baseline="0" dirty="0">
                <a:latin typeface="Calibri" panose="020F0502020204030204" pitchFamily="34" charset="0"/>
              </a:rPr>
              <a:t> Yes.</a:t>
            </a:r>
          </a:p>
          <a:p>
            <a:pPr algn="l" rtl="0"/>
            <a:r>
              <a:rPr lang="en-US" sz="1200" baseline="0" dirty="0">
                <a:latin typeface="Calibri" panose="020F0502020204030204" pitchFamily="34" charset="0"/>
              </a:rPr>
              <a:t>	Discussion point: Similar to the previous question – we want to make sure kids know that even though it’s normal to be curious, we keep clothes on when we play. This may be a great time to review your safety planning rules and consider what else you want to add.</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4. Talk to the other child’s parents to make sure everyone is in the loop </a:t>
            </a:r>
          </a:p>
          <a:p>
            <a:pPr algn="l" rtl="0"/>
            <a:r>
              <a:rPr lang="en-US" sz="1200" dirty="0">
                <a:latin typeface="Calibri" panose="020F0502020204030204" pitchFamily="34" charset="0"/>
              </a:rPr>
              <a:t>	Answer: Yes.</a:t>
            </a:r>
          </a:p>
          <a:p>
            <a:pPr algn="l" rtl="0"/>
            <a:r>
              <a:rPr lang="en-US" sz="1200" baseline="0" dirty="0">
                <a:latin typeface="Calibri" panose="020F0502020204030204" pitchFamily="34" charset="0"/>
              </a:rPr>
              <a:t>	Discussion point: This other parent will want to follow up with their child and ensure they’re okay, that they know the rules, and that they have adequate healthy sexual development information if they’re curious. This can also be a good way for parents to join together on a safety plan. </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5. Continue to let these kids play together, and make sure supervision is adequate </a:t>
            </a:r>
          </a:p>
          <a:p>
            <a:pPr algn="l" rtl="0"/>
            <a:r>
              <a:rPr lang="en-US" sz="1200" dirty="0">
                <a:latin typeface="Calibri" panose="020F0502020204030204" pitchFamily="34" charset="0"/>
              </a:rPr>
              <a:t>	Answer: Yes.</a:t>
            </a:r>
          </a:p>
          <a:p>
            <a:pPr algn="l" rtl="0"/>
            <a:r>
              <a:rPr lang="en-US" sz="1200" dirty="0">
                <a:latin typeface="Calibri" panose="020F0502020204030204" pitchFamily="34" charset="0"/>
              </a:rPr>
              <a:t>	Discussion point: As</a:t>
            </a:r>
            <a:r>
              <a:rPr lang="en-US" sz="1200" baseline="0" dirty="0">
                <a:latin typeface="Calibri" panose="020F0502020204030204" pitchFamily="34" charset="0"/>
              </a:rPr>
              <a:t> long as the two children want to play together and the caregivers can watch these kids when they’re playing, it’s okay for them to continue being friends. One incident like this doesn’t have to mean that parents break up a friendship, but special attention should be paid to any child who continues to cross boundaries after a game like this, tries to sneak off without supervision, or has any big emotions afterwards (crying, shame, fear, etc.).</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6. Talk about safety rules whenever your child goes to play at another child’s house, or when another child comes over to play </a:t>
            </a:r>
          </a:p>
          <a:p>
            <a:pPr algn="l" rtl="0"/>
            <a:r>
              <a:rPr lang="en-US" sz="1200" dirty="0">
                <a:latin typeface="Calibri" panose="020F0502020204030204" pitchFamily="34" charset="0"/>
              </a:rPr>
              <a:t>	Answer:</a:t>
            </a:r>
            <a:r>
              <a:rPr lang="en-US" sz="1200" baseline="0" dirty="0">
                <a:latin typeface="Calibri" panose="020F0502020204030204" pitchFamily="34" charset="0"/>
              </a:rPr>
              <a:t> Yes. </a:t>
            </a:r>
          </a:p>
          <a:p>
            <a:pPr algn="l" rtl="0"/>
            <a:r>
              <a:rPr lang="en-US" sz="1200" baseline="0" dirty="0">
                <a:latin typeface="Calibri" panose="020F0502020204030204" pitchFamily="34" charset="0"/>
              </a:rPr>
              <a:t>	Discussion point: Talking about safety planning before playdates, visits to relatives and any other time a youth may be interacting with adults or kids is a great way to normalize expectations and remind a child of what to do if they do have any concerns. </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7. Share age-appropriate healthy sexuality information with your child</a:t>
            </a:r>
          </a:p>
          <a:p>
            <a:pPr algn="l" rtl="0"/>
            <a:r>
              <a:rPr lang="en-US" sz="1200" dirty="0">
                <a:latin typeface="Calibri" panose="020F0502020204030204" pitchFamily="34" charset="0"/>
              </a:rPr>
              <a:t>	Answer: Yes. </a:t>
            </a:r>
          </a:p>
          <a:p>
            <a:pPr algn="l" rtl="0"/>
            <a:r>
              <a:rPr lang="en-US" sz="1200" dirty="0">
                <a:latin typeface="Calibri" panose="020F0502020204030204" pitchFamily="34" charset="0"/>
              </a:rPr>
              <a:t>	</a:t>
            </a:r>
            <a:r>
              <a:rPr lang="en-US" sz="1200" baseline="0" dirty="0">
                <a:latin typeface="Calibri" panose="020F0502020204030204" pitchFamily="34" charset="0"/>
              </a:rPr>
              <a:t>Discussion point: Kids are curious about their bodies, and now is a great time to learn more about the questions your child has about their body. Making sure you’re an “</a:t>
            </a:r>
            <a:r>
              <a:rPr lang="en-US" sz="1200" baseline="0" dirty="0" err="1">
                <a:latin typeface="Calibri" panose="020F0502020204030204" pitchFamily="34" charset="0"/>
              </a:rPr>
              <a:t>askable</a:t>
            </a:r>
            <a:r>
              <a:rPr lang="en-US" sz="1200" baseline="0" dirty="0">
                <a:latin typeface="Calibri" panose="020F0502020204030204" pitchFamily="34" charset="0"/>
              </a:rPr>
              <a:t> adult” is an important part of prevention. </a:t>
            </a:r>
            <a:endParaRPr lang="en-US" sz="1200" dirty="0">
              <a:latin typeface="Calibri" panose="020F0502020204030204" pitchFamily="34" charset="0"/>
            </a:endParaRPr>
          </a:p>
        </p:txBody>
      </p:sp>
      <p:sp>
        <p:nvSpPr>
          <p:cNvPr id="4" name="Slide Number Placeholder 3"/>
          <p:cNvSpPr>
            <a:spLocks noGrp="1"/>
          </p:cNvSpPr>
          <p:nvPr>
            <p:ph type="sldNum" idx="10"/>
          </p:nvPr>
        </p:nvSpPr>
        <p:spPr/>
        <p:txBody>
          <a:bodyPr lIns="95747" tIns="47873" rIns="95747" bIns="47873"/>
          <a:lstStyle/>
          <a:p>
            <a:pPr algn="r">
              <a:spcBef>
                <a:spcPts val="0"/>
              </a:spcBef>
            </a:pPr>
            <a:fld id="{00000000-1234-1234-1234-123412341234}" type="slidenum">
              <a:rPr lang="en-US" sz="1300">
                <a:solidFill>
                  <a:schemeClr val="dk1"/>
                </a:solidFill>
                <a:latin typeface="Arial"/>
                <a:ea typeface="Arial"/>
                <a:cs typeface="Arial"/>
                <a:sym typeface="Arial"/>
              </a:rPr>
              <a:pPr algn="r">
                <a:spcBef>
                  <a:spcPts val="0"/>
                </a:spcBef>
              </a:pPr>
              <a:t>12</a:t>
            </a:fld>
            <a:endParaRPr lang="en-US"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861316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31: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Now let’s discuss why children and youth might engage in sexual behaviors.</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Children’s sexual behaviors with another child or youth may happen for a number of reasons.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They may behave in a sexual way due to curiosity.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Having a lack of information about bodies and sexuality can lead to behaviors that are not safe or healthy. If children are not given age-appropriate information about their body and how it functions, they will try to find that information in other ways. Sometimes that may involve behaving sexually with another child. </a:t>
            </a:r>
            <a:endParaRPr sz="1200" dirty="0">
              <a:latin typeface="Calibri" panose="020F0502020204030204" pitchFamily="34" charset="0"/>
            </a:endParaRPr>
          </a:p>
          <a:p>
            <a:pPr algn="l" rtl="0"/>
            <a:endParaRPr sz="1200" dirty="0">
              <a:latin typeface="Calibri" panose="020F0502020204030204" pitchFamily="34" charset="0"/>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They might have misunderstandings about bodies and boundaries.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Children with cognitive or developmental differences, or even social skill deficits may misinterpret what type of play is okay, or misinterpret another child’s reaction. They may not understand when another child wants to stop playing. Additionally, appropriate curiosity can turn into harmful play because they see much younger children as their peers, instead of kids their same age.</a:t>
            </a:r>
            <a:endParaRPr sz="1200" dirty="0">
              <a:latin typeface="Calibri" panose="020F0502020204030204" pitchFamily="34" charset="0"/>
            </a:endParaRPr>
          </a:p>
          <a:p>
            <a:pPr algn="l" rtl="0"/>
            <a:endParaRPr sz="1200" dirty="0">
              <a:latin typeface="Calibri" panose="020F0502020204030204" pitchFamily="34" charset="0"/>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Youth sexual behaviors can even occur due to another life stress, like divorce, a death in the family, or a big change like moving or starting at a new school.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Children’s behaviors are often a way they communicate to us that something is not right. </a:t>
            </a:r>
            <a:endParaRPr sz="1200" dirty="0">
              <a:latin typeface="Calibri" panose="020F0502020204030204" pitchFamily="34" charset="0"/>
              <a:ea typeface="Calibri"/>
              <a:cs typeface="Calibri"/>
              <a:sym typeface="Calibri"/>
            </a:endParaRPr>
          </a:p>
          <a:p>
            <a:pPr algn="l" rtl="0"/>
            <a:endParaRPr sz="1200" b="1"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These behaviors can also come up when youth have been exposed to sexual content either intentionally or accidentally.</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Children respond to what they see and hear. A child could be reacting to something they heard on the bus, in school, in a video, on </a:t>
            </a:r>
            <a:r>
              <a:rPr lang="en-US" sz="1200" dirty="0" err="1">
                <a:latin typeface="Calibri" panose="020F0502020204030204" pitchFamily="34" charset="0"/>
              </a:rPr>
              <a:t>tv</a:t>
            </a:r>
            <a:r>
              <a:rPr lang="en-US" sz="1200" dirty="0">
                <a:latin typeface="Calibri" panose="020F0502020204030204" pitchFamily="34" charset="0"/>
              </a:rPr>
              <a:t>, online, or in music. Kids will often mimic what they observe.</a:t>
            </a:r>
            <a:endParaRPr sz="1200" dirty="0">
              <a:latin typeface="Calibri" panose="020F0502020204030204" pitchFamily="34" charset="0"/>
            </a:endParaRPr>
          </a:p>
          <a:p>
            <a:pPr algn="l" rtl="0"/>
            <a:endParaRPr sz="1200" dirty="0">
              <a:latin typeface="Calibri" panose="020F0502020204030204" pitchFamily="34" charset="0"/>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Impulse control disorders or other behavioral concerns can also contribute to sexual behaviors. Additionally, mental health issues in kids– such as depression, anxiety and other challenges—-may influence their behaviors.</a:t>
            </a:r>
            <a:endParaRPr sz="1200" dirty="0">
              <a:latin typeface="Calibri" panose="020F0502020204030204" pitchFamily="34" charset="0"/>
              <a:ea typeface="Calibri"/>
              <a:cs typeface="Calibri"/>
              <a:sym typeface="Calibri"/>
            </a:endParaRPr>
          </a:p>
          <a:p>
            <a:pPr algn="l" rtl="0"/>
            <a:endParaRPr sz="1200" b="1"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Regardless of why, when a child behaves sexually with another child it doesn't mean they are "bad" or "broken." It does means that they need help and support.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Children don’t fully understand sexual behaviors, even if they know some basics about sex and development. They can't grasp the full impact their actions might have on others because they don't see things the way adults do. </a:t>
            </a:r>
            <a:endParaRPr sz="1200" dirty="0">
              <a:latin typeface="Calibri" panose="020F0502020204030204" pitchFamily="34" charset="0"/>
              <a:ea typeface="Calibri"/>
              <a:cs typeface="Calibri"/>
              <a:sym typeface="Calibri"/>
            </a:endParaRPr>
          </a:p>
        </p:txBody>
      </p:sp>
    </p:spTree>
    <p:extLst>
      <p:ext uri="{BB962C8B-B14F-4D97-AF65-F5344CB8AC3E}">
        <p14:creationId xmlns:p14="http://schemas.microsoft.com/office/powerpoint/2010/main" val="3578429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32: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buClr>
                <a:schemeClr val="dk1"/>
              </a:buClr>
              <a:buSzPts val="2000"/>
            </a:pPr>
            <a:endParaRPr lang="en-US" sz="1200" b="1" dirty="0">
              <a:latin typeface="Calibri" panose="020F0502020204030204" pitchFamily="34" charset="0"/>
            </a:endParaRPr>
          </a:p>
          <a:p>
            <a:pPr algn="l" rtl="0">
              <a:buClr>
                <a:schemeClr val="dk1"/>
              </a:buClr>
              <a:buSzPts val="2000"/>
            </a:pPr>
            <a:r>
              <a:rPr lang="en-US" sz="1200" dirty="0">
                <a:latin typeface="Calibri" panose="020F0502020204030204" pitchFamily="34" charset="0"/>
              </a:rPr>
              <a:t>And yes, a child or teen may engage in problematic sexual behavior because of their own experience of abuse. </a:t>
            </a:r>
          </a:p>
          <a:p>
            <a:pPr algn="l" rtl="0">
              <a:buClr>
                <a:schemeClr val="dk1"/>
              </a:buClr>
              <a:buSzPts val="2000"/>
            </a:pPr>
            <a:endParaRPr lang="en-US" sz="1200" dirty="0">
              <a:latin typeface="Calibri" panose="020F0502020204030204" pitchFamily="34" charset="0"/>
            </a:endParaRPr>
          </a:p>
          <a:p>
            <a:pPr algn="l" rtl="0">
              <a:buClr>
                <a:schemeClr val="dk1"/>
              </a:buClr>
              <a:buSzPts val="2000"/>
            </a:pPr>
            <a:r>
              <a:rPr lang="en-US" sz="1200" dirty="0">
                <a:latin typeface="Calibri" panose="020F0502020204030204" pitchFamily="34" charset="0"/>
              </a:rPr>
              <a:t>But it’s important to understand that not every child who has been sexually abused will sexually abuse another person. Not every survivor goes on to be an adult who abuses children – this is very important that we are very clear on this. And at the same time, the experience of being sexually abused – and particularly when there has been inadequate support, counseling, and safety is still a question, then the risk that that child might engage in unhealthy and even harmful sexual behaviors increases. </a:t>
            </a:r>
            <a:endParaRPr lang="en-US" sz="1200" dirty="0">
              <a:latin typeface="Calibri" panose="020F0502020204030204" pitchFamily="34" charset="0"/>
              <a:ea typeface="Calibri"/>
              <a:cs typeface="Calibri"/>
              <a:sym typeface="Calibri"/>
            </a:endParaRPr>
          </a:p>
          <a:p>
            <a:pPr algn="l" rtl="0">
              <a:buClr>
                <a:schemeClr val="dk1"/>
              </a:buClr>
              <a:buSzPts val="2000"/>
            </a:pPr>
            <a:endParaRPr lang="en-US" sz="1200" dirty="0">
              <a:latin typeface="Calibri" panose="020F0502020204030204" pitchFamily="34" charset="0"/>
              <a:ea typeface="Calibri"/>
              <a:cs typeface="Calibri"/>
              <a:sym typeface="Calibri"/>
            </a:endParaRPr>
          </a:p>
          <a:p>
            <a:pPr algn="l" rtl="0">
              <a:buClr>
                <a:schemeClr val="dk1"/>
              </a:buClr>
              <a:buSzPts val="2000"/>
            </a:pPr>
            <a:r>
              <a:rPr lang="en-US" sz="1200" dirty="0">
                <a:latin typeface="Calibri" panose="020F0502020204030204" pitchFamily="34" charset="0"/>
              </a:rPr>
              <a:t>We also need to  consider that a youth could be struggling with their own sexual thoughts and feelings about younger children. Sometimes youth with these thoughts and feelings may begin to cross boundaries or engage in harmful or abusive behaviors with younger children. It is important in these situations to provide support and help to these youth. Help is out there, and effective treatment is available which can prevent further problematic sexual behaviors.</a:t>
            </a:r>
            <a:endParaRPr lang="en-US" sz="1200" dirty="0">
              <a:latin typeface="Calibri" panose="020F0502020204030204" pitchFamily="34" charset="0"/>
              <a:ea typeface="Calibri"/>
              <a:cs typeface="Calibri"/>
              <a:sym typeface="Calibri"/>
            </a:endParaRPr>
          </a:p>
          <a:p>
            <a:pPr algn="l" rtl="0">
              <a:buClr>
                <a:schemeClr val="dk1"/>
              </a:buClr>
              <a:buSzPts val="2000"/>
            </a:pPr>
            <a:endParaRPr lang="en-US" sz="1200" dirty="0">
              <a:latin typeface="Calibri" panose="020F0502020204030204" pitchFamily="34" charset="0"/>
              <a:ea typeface="Calibri"/>
              <a:cs typeface="Calibri"/>
              <a:sym typeface="Calibri"/>
            </a:endParaRPr>
          </a:p>
          <a:p>
            <a:pPr algn="l" rtl="0">
              <a:buClr>
                <a:schemeClr val="dk1"/>
              </a:buClr>
              <a:buSzPts val="2000"/>
            </a:pPr>
            <a:r>
              <a:rPr lang="en-US" sz="1200" dirty="0">
                <a:latin typeface="Calibri" panose="020F0502020204030204" pitchFamily="34" charset="0"/>
                <a:ea typeface="Helvetica Neue"/>
                <a:cs typeface="Helvetica Neue"/>
                <a:sym typeface="Helvetica Neue"/>
              </a:rPr>
              <a:t>Children may also struggle with mental health disorders that influence they play or interact with peers, which can include engaging in sexual behaviors that are unsafe or problematic. </a:t>
            </a:r>
            <a:endParaRPr sz="1200" dirty="0">
              <a:latin typeface="Calibri" panose="020F0502020204030204" pitchFamily="34" charset="0"/>
              <a:ea typeface="Helvetica Neue"/>
              <a:cs typeface="Helvetica Neue"/>
              <a:sym typeface="Helvetica Neue"/>
            </a:endParaRPr>
          </a:p>
          <a:p>
            <a:pPr indent="239367" algn="l" rtl="0"/>
            <a:endParaRPr sz="1200" dirty="0">
              <a:latin typeface="Calibri" panose="020F0502020204030204" pitchFamily="34" charset="0"/>
              <a:ea typeface="Helvetica Neue"/>
              <a:cs typeface="Helvetica Neue"/>
              <a:sym typeface="Helvetica Neue"/>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3: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sz="1200" dirty="0">
              <a:solidFill>
                <a:schemeClr val="dk1"/>
              </a:solidFill>
              <a:latin typeface="Calibri" panose="020F0502020204030204" pitchFamily="34" charset="0"/>
              <a:ea typeface="Arial"/>
              <a:cs typeface="Arial"/>
              <a:sym typeface="Arial"/>
            </a:endParaRPr>
          </a:p>
          <a:p>
            <a:pPr algn="l" rtl="0"/>
            <a:r>
              <a:rPr lang="en-US" sz="1200" dirty="0">
                <a:solidFill>
                  <a:schemeClr val="dk1"/>
                </a:solidFill>
                <a:latin typeface="Calibri" panose="020F0502020204030204" pitchFamily="34" charset="0"/>
                <a:ea typeface="Arial"/>
                <a:cs typeface="Arial"/>
                <a:sym typeface="Arial"/>
              </a:rPr>
              <a:t>Let’s talk now about these warning signs in children that may indicate that a child or teen could harm another child. In many ways, they’re not so different from the previous warning signs.  Any youth who is experiencing any type of distress, can actually be at risk for causing other children harm – like through anger outbursts, bullying, and so on. And as with our other warning signs, a single sign or two does not at all mean that a youth is causing sexual harm to another child. But these warning signs definitely mean that adults need to pay attention and respond to these behaviors with support and prioritize everyone’s safety. </a:t>
            </a:r>
          </a:p>
          <a:p>
            <a:pPr algn="l" rtl="0"/>
            <a:endParaRPr sz="1200" dirty="0">
              <a:solidFill>
                <a:schemeClr val="dk1"/>
              </a:solidFill>
              <a:latin typeface="Calibri" panose="020F0502020204030204" pitchFamily="34" charset="0"/>
              <a:ea typeface="Arial"/>
              <a:cs typeface="Arial"/>
              <a:sym typeface="Arial"/>
            </a:endParaRPr>
          </a:p>
          <a:p>
            <a:pPr algn="l" rtl="0"/>
            <a:r>
              <a:rPr lang="en-US" sz="1200" dirty="0">
                <a:solidFill>
                  <a:schemeClr val="dk1"/>
                </a:solidFill>
                <a:latin typeface="Calibri" panose="020F0502020204030204" pitchFamily="34" charset="0"/>
                <a:ea typeface="Arial"/>
                <a:cs typeface="Arial"/>
                <a:sym typeface="Arial"/>
              </a:rPr>
              <a:t>On the left, descriptions of these signs, with more specific behaviors on your right.</a:t>
            </a:r>
            <a:endParaRPr sz="1200" dirty="0">
              <a:latin typeface="Calibri" panose="020F0502020204030204" pitchFamily="34" charset="0"/>
            </a:endParaRPr>
          </a:p>
          <a:p>
            <a:pPr algn="l" rtl="0"/>
            <a:endParaRPr sz="1200" dirty="0">
              <a:solidFill>
                <a:schemeClr val="dk1"/>
              </a:solidFill>
              <a:latin typeface="Calibri" panose="020F0502020204030204" pitchFamily="34" charset="0"/>
              <a:ea typeface="Arial"/>
              <a:cs typeface="Arial"/>
              <a:sym typeface="Arial"/>
            </a:endParaRPr>
          </a:p>
          <a:p>
            <a:pPr algn="l" rtl="0">
              <a:buClr>
                <a:schemeClr val="dk1"/>
              </a:buClr>
              <a:buSzPts val="1100"/>
            </a:pPr>
            <a:r>
              <a:rPr lang="en-US" sz="1200" b="1" dirty="0">
                <a:solidFill>
                  <a:schemeClr val="dk1"/>
                </a:solidFill>
                <a:latin typeface="Calibri" panose="020F0502020204030204" pitchFamily="34" charset="0"/>
                <a:ea typeface="Arial"/>
                <a:cs typeface="Arial"/>
                <a:sym typeface="Arial"/>
              </a:rPr>
              <a:t>Handout: Tip Sheet: Signs That a Child or Teen May Be At Risk to Harm Another Child</a:t>
            </a:r>
            <a:endParaRPr sz="1200" b="1" dirty="0">
              <a:latin typeface="Calibri" panose="020F0502020204030204" pitchFamily="34" charset="0"/>
            </a:endParaRPr>
          </a:p>
          <a:p>
            <a:pPr algn="l" rtl="0">
              <a:buClr>
                <a:schemeClr val="dk1"/>
              </a:buClr>
              <a:buSzPts val="1100"/>
            </a:pPr>
            <a:endParaRPr lang="en-US" sz="1200" b="1" dirty="0">
              <a:solidFill>
                <a:schemeClr val="dk1"/>
              </a:solidFill>
              <a:latin typeface="Calibri" panose="020F0502020204030204" pitchFamily="34" charset="0"/>
              <a:ea typeface="Arial"/>
              <a:cs typeface="Arial"/>
              <a:sym typeface="Arial"/>
            </a:endParaRPr>
          </a:p>
          <a:p>
            <a:pPr algn="l" rtl="0">
              <a:buClr>
                <a:schemeClr val="dk1"/>
              </a:buClr>
              <a:buSzPts val="1100"/>
            </a:pPr>
            <a:r>
              <a:rPr lang="en-US" sz="1200" b="1" dirty="0">
                <a:solidFill>
                  <a:schemeClr val="dk1"/>
                </a:solidFill>
                <a:latin typeface="Calibri" panose="020F0502020204030204" pitchFamily="34" charset="0"/>
                <a:ea typeface="Arial"/>
                <a:cs typeface="Arial"/>
                <a:sym typeface="Arial"/>
              </a:rPr>
              <a:t>Review the Handout </a:t>
            </a:r>
            <a:r>
              <a:rPr lang="en-US" sz="1200" dirty="0">
                <a:solidFill>
                  <a:schemeClr val="dk1"/>
                </a:solidFill>
                <a:latin typeface="Calibri" panose="020F0502020204030204" pitchFamily="34" charset="0"/>
                <a:ea typeface="Arial"/>
                <a:cs typeface="Arial"/>
                <a:sym typeface="Arial"/>
              </a:rPr>
              <a:t>with the following notes:</a:t>
            </a:r>
            <a:endParaRPr sz="1200" dirty="0">
              <a:latin typeface="Calibri" panose="020F0502020204030204" pitchFamily="34" charset="0"/>
            </a:endParaRPr>
          </a:p>
          <a:p>
            <a:pPr marL="634612" lvl="1" indent="-177524" algn="l" rtl="0">
              <a:buClr>
                <a:schemeClr val="dk1"/>
              </a:buClr>
              <a:buSzPts val="1100"/>
              <a:buFont typeface="Arial"/>
              <a:buChar char="•"/>
            </a:pPr>
            <a:r>
              <a:rPr lang="en-US" sz="1200" dirty="0">
                <a:solidFill>
                  <a:schemeClr val="dk1"/>
                </a:solidFill>
                <a:latin typeface="Calibri" panose="020F0502020204030204" pitchFamily="34" charset="0"/>
                <a:ea typeface="Arial"/>
                <a:cs typeface="Arial"/>
                <a:sym typeface="Arial"/>
              </a:rPr>
              <a:t>Confused about social rules and interactions – this may be a child who misreads social situations, seems awkward with same aged peers. Perhaps this child struggles with learning public vs. private rules, and may act impulsively to get need met, even if not appropriate. May seem overly “touchy” – perhaps with just one of two others.</a:t>
            </a:r>
            <a:endParaRPr sz="1200" dirty="0">
              <a:latin typeface="Calibri" panose="020F0502020204030204" pitchFamily="34" charset="0"/>
            </a:endParaRPr>
          </a:p>
          <a:p>
            <a:pPr marL="634612" lvl="1" indent="-177524" algn="l" rtl="0">
              <a:buClr>
                <a:schemeClr val="dk1"/>
              </a:buClr>
              <a:buSzPts val="1100"/>
              <a:buFont typeface="Arial"/>
              <a:buChar char="•"/>
            </a:pPr>
            <a:r>
              <a:rPr lang="en-US" sz="1200" dirty="0">
                <a:solidFill>
                  <a:schemeClr val="dk1"/>
                </a:solidFill>
                <a:latin typeface="Calibri" panose="020F0502020204030204" pitchFamily="34" charset="0"/>
                <a:ea typeface="Arial"/>
                <a:cs typeface="Arial"/>
                <a:sym typeface="Arial"/>
              </a:rPr>
              <a:t>Anxious, depressed or seeming to need help – children who have not been offered healing resources and support if they’ve experienced trauma are at risk for engaging in behaviors that are often inappropriate, immature or even harmful to others. These children may even seem to create opportunities where sexual issues have to be brought up</a:t>
            </a:r>
            <a:endParaRPr sz="1200" dirty="0">
              <a:latin typeface="Calibri" panose="020F0502020204030204" pitchFamily="34" charset="0"/>
            </a:endParaRPr>
          </a:p>
          <a:p>
            <a:pPr marL="634612" lvl="1" indent="-177524" algn="l" rtl="0">
              <a:buClr>
                <a:schemeClr val="dk1"/>
              </a:buClr>
              <a:buSzPts val="1100"/>
              <a:buFont typeface="Arial"/>
              <a:buChar char="•"/>
            </a:pPr>
            <a:r>
              <a:rPr lang="en-US" sz="1200" dirty="0">
                <a:solidFill>
                  <a:schemeClr val="dk1"/>
                </a:solidFill>
                <a:latin typeface="Calibri" panose="020F0502020204030204" pitchFamily="34" charset="0"/>
                <a:ea typeface="Arial"/>
                <a:cs typeface="Arial"/>
                <a:sym typeface="Arial"/>
              </a:rPr>
              <a:t>Impulsively sexual or aggressive – may use violence with sexual overtones</a:t>
            </a:r>
            <a:endParaRPr sz="1200" dirty="0">
              <a:latin typeface="Calibri" panose="020F0502020204030204" pitchFamily="34" charset="0"/>
            </a:endParaRPr>
          </a:p>
          <a:p>
            <a:pPr algn="l" rtl="0"/>
            <a:endParaRPr sz="1200" dirty="0">
              <a:solidFill>
                <a:schemeClr val="dk1"/>
              </a:solidFill>
              <a:latin typeface="Calibri" panose="020F0502020204030204" pitchFamily="34" charset="0"/>
              <a:ea typeface="Arial"/>
              <a:cs typeface="Arial"/>
              <a:sym typeface="Arial"/>
            </a:endParaRPr>
          </a:p>
        </p:txBody>
      </p:sp>
      <p:sp>
        <p:nvSpPr>
          <p:cNvPr id="458" name="Google Shape;458;p33: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spcBef>
                <a:spcPts val="0"/>
              </a:spcBef>
            </a:pPr>
            <a:fld id="{00000000-1234-1234-1234-123412341234}" type="slidenum">
              <a:rPr lang="en-US"/>
              <a:pPr algn="r">
                <a:spcBef>
                  <a:spcPts val="0"/>
                </a:spcBef>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34: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Let’s look at some of these behaviors more specifically - the yellow prevention level is broad – from early and minor boundary violations that have not yet caused harm to another youth, to behaviors that are crossing many boundaries, making others uncomfortable, and while not necessarily abusive these behaviors may result in another child experiencing harm.</a:t>
            </a:r>
            <a:endParaRPr sz="1200" dirty="0">
              <a:latin typeface="Calibri" panose="020F0502020204030204" pitchFamily="34" charset="0"/>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34: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Some examples include:</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ndParaRPr>
          </a:p>
          <a:p>
            <a:pPr algn="l" rtl="0"/>
            <a:r>
              <a:rPr lang="en-US" sz="1200" dirty="0">
                <a:latin typeface="Calibri" panose="020F0502020204030204" pitchFamily="34" charset="0"/>
              </a:rPr>
              <a:t>Children -  especially younger children - who use explicit sexual and mature language</a:t>
            </a:r>
            <a:endParaRPr sz="1200" dirty="0">
              <a:latin typeface="Calibri" panose="020F0502020204030204" pitchFamily="34" charset="0"/>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Children who seem to be aware of more adult-like sexual behaviors and situations is something to pay attention to</a:t>
            </a:r>
            <a:endParaRPr sz="1200" dirty="0">
              <a:latin typeface="Calibri" panose="020F0502020204030204" pitchFamily="34" charset="0"/>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And when their sexual behavior makes others uncomfortable - and the child ignores personal boundaries and elicits complaints from others – this is a warning sign</a:t>
            </a:r>
            <a:endParaRPr sz="1200" dirty="0">
              <a:latin typeface="Calibri" panose="020F0502020204030204" pitchFamily="34" charset="0"/>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Also when a child or youth continually attempts to make physical contact with another child, even when either that child or an adult has redirected them</a:t>
            </a:r>
            <a:endParaRPr sz="1200" dirty="0">
              <a:latin typeface="Calibri" panose="020F0502020204030204" pitchFamily="34" charset="0"/>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Or when they purposefully break safety rules – such showing another child sexual images</a:t>
            </a:r>
            <a:endParaRPr sz="1200" dirty="0">
              <a:latin typeface="Calibri" panose="020F0502020204030204" pitchFamily="34" charset="0"/>
            </a:endParaRPr>
          </a:p>
          <a:p>
            <a:pPr indent="239367"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Also, when a child displays age-appropriate behaviors but in inappropriate settings this may also be concerning. An example of this would be a school aged child touching their privates or masturbating in front of others or in public.</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ndParaRPr>
          </a:p>
          <a:p>
            <a:pPr algn="l" rtl="0"/>
            <a:r>
              <a:rPr lang="en-US" sz="1200" dirty="0">
                <a:latin typeface="Calibri" panose="020F0502020204030204" pitchFamily="34" charset="0"/>
              </a:rPr>
              <a:t>And when a child or youth has been reminded about safety rules, and yet they still engage in behaviors that break these rules – we recognize this as a warning sign</a:t>
            </a:r>
            <a:endParaRPr sz="1200" dirty="0">
              <a:latin typeface="Calibri" panose="020F0502020204030204" pitchFamily="34" charset="0"/>
            </a:endParaRPr>
          </a:p>
        </p:txBody>
      </p:sp>
    </p:spTree>
    <p:extLst>
      <p:ext uri="{BB962C8B-B14F-4D97-AF65-F5344CB8AC3E}">
        <p14:creationId xmlns:p14="http://schemas.microsoft.com/office/powerpoint/2010/main" val="3195389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35: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t>Suggested script:</a:t>
            </a:r>
            <a:endParaRPr lang="en-US" sz="1200" dirty="0"/>
          </a:p>
          <a:p>
            <a:pPr algn="l" rtl="0">
              <a:lnSpc>
                <a:spcPct val="100000"/>
              </a:lnSpc>
              <a:buClr>
                <a:schemeClr val="dk1"/>
              </a:buClr>
              <a:buSzPts val="1800"/>
            </a:pPr>
            <a:endParaRPr sz="1200" b="1" dirty="0">
              <a:solidFill>
                <a:schemeClr val="dk1"/>
              </a:solidFill>
              <a:latin typeface="Arial"/>
              <a:ea typeface="Arial"/>
              <a:cs typeface="Arial"/>
              <a:sym typeface="Arial"/>
            </a:endParaRPr>
          </a:p>
          <a:p>
            <a:pPr algn="l" rtl="0"/>
            <a:r>
              <a:rPr lang="en-US" sz="1200" dirty="0"/>
              <a:t>Let’s look at another scenario now: a 12-year-old continually grabs their 6-year-old sibling in hugs and walks in on them when they are changing.</a:t>
            </a:r>
            <a:endParaRPr sz="1200" dirty="0"/>
          </a:p>
          <a:p>
            <a:pPr algn="l" rtl="0"/>
            <a:endParaRPr sz="1200" dirty="0"/>
          </a:p>
          <a:p>
            <a:pPr algn="l" rtl="0"/>
            <a:r>
              <a:rPr lang="en-US" sz="1200" dirty="0"/>
              <a:t>And both parents and these children have told the 12 year old to stop, but the behavior continues despite redirection. The 12 y .o. is ignoring personal space, the request of others and is ignoring safety rules and boundaries in both of these behaviors.</a:t>
            </a:r>
            <a:endParaRPr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36: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sz="1200" dirty="0">
              <a:latin typeface="Calibri" panose="020F0502020204030204" pitchFamily="34" charset="0"/>
            </a:endParaRPr>
          </a:p>
          <a:p>
            <a:pPr algn="l" rtl="0"/>
            <a:r>
              <a:rPr lang="en-US" sz="1200" b="0" dirty="0">
                <a:latin typeface="Calibri" panose="020F0502020204030204" pitchFamily="34" charset="0"/>
              </a:rPr>
              <a:t>We can assess this situation using this framework that we used earlier.</a:t>
            </a:r>
            <a:endParaRPr sz="1200" b="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First, motivation…We need to understand the motivation: is this curiosity, an attraction, a problem with impulse control or recognizing boundaries? Remember – we may not always understand the motivation and in this case, it could be for any of these reasons. But we do know that the behavior is not responding to requests for it to stop.</a:t>
            </a:r>
            <a:endParaRPr sz="1200" dirty="0">
              <a:latin typeface="Calibri" panose="020F0502020204030204" pitchFamily="34" charset="0"/>
            </a:endParaRPr>
          </a:p>
          <a:p>
            <a:pPr algn="l" rtl="0"/>
            <a:endParaRPr sz="1200" dirty="0">
              <a:latin typeface="Calibri" panose="020F0502020204030204" pitchFamily="34" charset="0"/>
            </a:endParaRPr>
          </a:p>
          <a:p>
            <a:pPr algn="l" rtl="0"/>
            <a:r>
              <a:rPr lang="en-US" sz="1200" b="1" dirty="0">
                <a:latin typeface="Calibri" panose="020F0502020204030204" pitchFamily="34" charset="0"/>
              </a:rPr>
              <a:t>&gt;ADVANCE SLIDE</a:t>
            </a:r>
            <a:endParaRPr sz="1200" b="1" dirty="0">
              <a:latin typeface="Calibri" panose="020F0502020204030204" pitchFamily="34" charset="0"/>
              <a:ea typeface="Play"/>
              <a:cs typeface="Play"/>
              <a:sym typeface="Play"/>
            </a:endParaRPr>
          </a:p>
          <a:p>
            <a:pPr algn="l" rtl="0"/>
            <a:endParaRPr sz="1200" dirty="0">
              <a:latin typeface="Calibri" panose="020F0502020204030204" pitchFamily="34" charset="0"/>
              <a:ea typeface="Play"/>
              <a:cs typeface="Play"/>
              <a:sym typeface="Play"/>
            </a:endParaRPr>
          </a:p>
          <a:p>
            <a:pPr algn="l" rtl="0"/>
            <a:r>
              <a:rPr lang="en-US" sz="1200" dirty="0">
                <a:latin typeface="Calibri" panose="020F0502020204030204" pitchFamily="34" charset="0"/>
              </a:rPr>
              <a:t>Then we look at the dynamics. In this situation there is a significant age difference here and a power imbalance, as an older sibling is most often the one with more power and influence.</a:t>
            </a:r>
            <a:endParaRPr sz="1200" dirty="0">
              <a:latin typeface="Calibri" panose="020F0502020204030204" pitchFamily="34" charset="0"/>
            </a:endParaRPr>
          </a:p>
          <a:p>
            <a:pPr algn="l" rtl="0"/>
            <a:endParaRPr sz="1200" dirty="0">
              <a:latin typeface="Calibri" panose="020F0502020204030204" pitchFamily="34" charset="0"/>
            </a:endParaRPr>
          </a:p>
          <a:p>
            <a:pPr algn="l" rtl="0"/>
            <a:r>
              <a:rPr lang="en-US" sz="1200" b="1" dirty="0">
                <a:latin typeface="Calibri" panose="020F0502020204030204" pitchFamily="34" charset="0"/>
              </a:rPr>
              <a:t>&gt;ADVANCE SLIDE</a:t>
            </a:r>
            <a:endParaRPr sz="1200" b="1" dirty="0">
              <a:latin typeface="Calibri" panose="020F0502020204030204" pitchFamily="34" charset="0"/>
              <a:ea typeface="Play"/>
              <a:cs typeface="Play"/>
              <a:sym typeface="Play"/>
            </a:endParaRPr>
          </a:p>
          <a:p>
            <a:pPr algn="l" rtl="0"/>
            <a:endParaRPr sz="1200" dirty="0">
              <a:latin typeface="Calibri" panose="020F0502020204030204" pitchFamily="34" charset="0"/>
              <a:ea typeface="Play"/>
              <a:cs typeface="Play"/>
              <a:sym typeface="Play"/>
            </a:endParaRPr>
          </a:p>
          <a:p>
            <a:pPr algn="l" rtl="0"/>
            <a:r>
              <a:rPr lang="en-US" sz="1200" dirty="0">
                <a:latin typeface="Calibri" panose="020F0502020204030204" pitchFamily="34" charset="0"/>
              </a:rPr>
              <a:t>Looking at the characteristics of the activity, the younger child was not consenting to the behavior – so the activity is not a mutual one. </a:t>
            </a:r>
            <a:endParaRPr sz="1200" dirty="0">
              <a:latin typeface="Calibri" panose="020F0502020204030204" pitchFamily="34" charset="0"/>
            </a:endParaRPr>
          </a:p>
          <a:p>
            <a:pPr algn="l" rtl="0"/>
            <a:endParaRPr sz="1200" dirty="0">
              <a:latin typeface="Calibri" panose="020F0502020204030204" pitchFamily="34" charset="0"/>
            </a:endParaRPr>
          </a:p>
          <a:p>
            <a:pPr algn="l" rtl="0"/>
            <a:r>
              <a:rPr lang="en-US" sz="1200" b="1" dirty="0">
                <a:latin typeface="Calibri" panose="020F0502020204030204" pitchFamily="34" charset="0"/>
              </a:rPr>
              <a:t>&gt;ADVANCE SLIDE</a:t>
            </a:r>
            <a:endParaRPr sz="1200" b="1" dirty="0">
              <a:latin typeface="Calibri" panose="020F0502020204030204" pitchFamily="34" charset="0"/>
              <a:ea typeface="Play"/>
              <a:cs typeface="Play"/>
              <a:sym typeface="Play"/>
            </a:endParaRPr>
          </a:p>
          <a:p>
            <a:pPr algn="l" rtl="0"/>
            <a:endParaRPr sz="1200" dirty="0">
              <a:latin typeface="Calibri" panose="020F0502020204030204" pitchFamily="34" charset="0"/>
              <a:ea typeface="Play"/>
              <a:cs typeface="Play"/>
              <a:sym typeface="Play"/>
            </a:endParaRPr>
          </a:p>
          <a:p>
            <a:pPr algn="l" rtl="0"/>
            <a:r>
              <a:rPr lang="en-US" sz="1200" dirty="0">
                <a:latin typeface="Calibri" panose="020F0502020204030204" pitchFamily="34" charset="0"/>
              </a:rPr>
              <a:t>And finally, we look at affect – the feelings behind this behavior – which is eliciting complaints and requests for the behavior to stop.</a:t>
            </a:r>
            <a:endParaRPr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This information now provides clear direction – we need to intervene to stop the behavior, as it has become a warning sign that the behavior – and situation – is not safe and escalate and become harmful.</a:t>
            </a:r>
            <a:endParaRPr sz="1200"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CFD5C-B9D7-37DC-61AC-EC10164A2E33}"/>
            </a:ext>
          </a:extLst>
        </p:cNvPr>
        <p:cNvGrpSpPr/>
        <p:nvPr/>
      </p:nvGrpSpPr>
      <p:grpSpPr>
        <a:xfrm>
          <a:off x="0" y="0"/>
          <a:ext cx="0" cy="0"/>
          <a:chOff x="0" y="0"/>
          <a:chExt cx="0" cy="0"/>
        </a:xfrm>
      </p:grpSpPr>
      <p:sp>
        <p:nvSpPr>
          <p:cNvPr id="253" name="Shape 253">
            <a:extLst>
              <a:ext uri="{FF2B5EF4-FFF2-40B4-BE49-F238E27FC236}">
                <a16:creationId xmlns:a16="http://schemas.microsoft.com/office/drawing/2014/main" id="{A05E9683-B175-5B3E-A0F6-C651665569D1}"/>
              </a:ext>
            </a:extLst>
          </p:cNvPr>
          <p:cNvSpPr>
            <a:spLocks noGrp="1" noRot="1" noChangeAspect="1"/>
          </p:cNvSpPr>
          <p:nvPr>
            <p:ph type="sldImg"/>
          </p:nvPr>
        </p:nvSpPr>
        <p:spPr>
          <a:xfrm>
            <a:off x="457200" y="719138"/>
            <a:ext cx="6400800" cy="3600450"/>
          </a:xfrm>
          <a:prstGeom prst="rect">
            <a:avLst/>
          </a:prstGeom>
        </p:spPr>
        <p:txBody>
          <a:bodyPr/>
          <a:lstStyle/>
          <a:p>
            <a:endParaRPr/>
          </a:p>
        </p:txBody>
      </p:sp>
      <p:sp>
        <p:nvSpPr>
          <p:cNvPr id="254" name="Shape 254">
            <a:extLst>
              <a:ext uri="{FF2B5EF4-FFF2-40B4-BE49-F238E27FC236}">
                <a16:creationId xmlns:a16="http://schemas.microsoft.com/office/drawing/2014/main" id="{886DABA0-B371-C8D1-084C-0844DB86989D}"/>
              </a:ext>
            </a:extLst>
          </p:cNvPr>
          <p:cNvSpPr>
            <a:spLocks noGrp="1"/>
          </p:cNvSpPr>
          <p:nvPr>
            <p:ph type="body" sz="quarter" idx="1"/>
          </p:nvPr>
        </p:nvSpPr>
        <p:spPr>
          <a:prstGeom prst="rect">
            <a:avLst/>
          </a:prstGeom>
        </p:spPr>
        <p:txBody>
          <a:bodyPr/>
          <a:lstStyle/>
          <a:p>
            <a:pPr>
              <a:defRPr b="1"/>
            </a:pPr>
            <a:r>
              <a:rPr sz="1200" dirty="0">
                <a:latin typeface="Calibri" panose="020F0502020204030204" pitchFamily="34" charset="0"/>
              </a:rPr>
              <a:t>Suggested script:</a:t>
            </a:r>
          </a:p>
          <a:p>
            <a:pPr defTabSz="957468">
              <a:lnSpc>
                <a:spcPct val="100000"/>
              </a:lnSpc>
              <a:defRPr sz="2000">
                <a:latin typeface="Aptos"/>
                <a:ea typeface="Aptos"/>
                <a:cs typeface="Aptos"/>
                <a:sym typeface="Aptos"/>
              </a:defRPr>
            </a:pPr>
            <a:endParaRPr lang="en-US" sz="1200" dirty="0">
              <a:latin typeface="Calibri" panose="020F0502020204030204" pitchFamily="34" charset="0"/>
            </a:endParaRPr>
          </a:p>
          <a:p>
            <a:pPr defTabSz="957468">
              <a:lnSpc>
                <a:spcPct val="100000"/>
              </a:lnSpc>
              <a:defRPr sz="2000">
                <a:latin typeface="Aptos"/>
                <a:ea typeface="Aptos"/>
                <a:cs typeface="Aptos"/>
                <a:sym typeface="Aptos"/>
              </a:defRPr>
            </a:pPr>
            <a:r>
              <a:rPr lang="en-US" sz="1200" dirty="0">
                <a:latin typeface="Calibri" panose="020F0502020204030204" pitchFamily="34" charset="0"/>
              </a:rPr>
              <a:t>In our last workshop we learned about the scope of child sexual abuse, and then identified some key prevention steps. We then talked about the importance of understanding children’s development as it relates to healthy sexuality and relationship, and how we can then better strengthen the relationships and situations in a child’s life. You learned about safety planning as one of these tools.  And now we’re going to turn to preparing us to recognize and respond to concerns, including how to better speak up when we do have a concern. The goal is that you all will feel more confident in your ability to address concerns that come up with the children in your lives. </a:t>
            </a:r>
            <a:endParaRPr sz="1200" dirty="0">
              <a:latin typeface="Calibri" panose="020F0502020204030204" pitchFamily="34" charset="0"/>
            </a:endParaRPr>
          </a:p>
        </p:txBody>
      </p:sp>
    </p:spTree>
    <p:extLst>
      <p:ext uri="{BB962C8B-B14F-4D97-AF65-F5344CB8AC3E}">
        <p14:creationId xmlns:p14="http://schemas.microsoft.com/office/powerpoint/2010/main" val="3086888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37: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Knowing that a situation requires a response doesn’t always make it easy to know what to do. </a:t>
            </a: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Let’s start with the importance of first trusting yourself – trusting that your concern is valid.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It’s natural to want to explain away behavior that is concerning, or to rationalize the behavior with thoughts like “children will be children” – no one likes to think of children possibly engaging in sexual problematic behaviors, but trusting ourselves, our observations and our instincts is how we stay actively involved in keeping kids safe.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And you don’t have to take the next steps alone - involve other people..</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This may mean talking to another adult who knows this child: other parents, coaches, relatives, or other involved adults you trust.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You might want to see if you can discover if anyone else has seen these behaviors before in this child, and is concerned? Is anyone else noticing warning signs? </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If you are a parent, involving your pediatrician or other medical care professionals might be helpful. </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Remember that we also want to respect the privacy of the youth, so we only want to share personal information with those adults in a position to keep the child and others safe and to help support the children. </a:t>
            </a: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And you should evaluate and reinforce your safety planning specific to children’s behaviors – making sure that the youth in question is clear on the rules and expectations, while offering support if they are struggling to follow the rules.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You can let the youth know that you want them to be safe, to grow up into a safe adult and that their behaviors are putting others at risk as well as themselves – and that it is your job to help them with their behaviors – and that may mean asking a professional, like a counselor to help. Most importantly, we don’t want this young person, this child to be shamed or made to feel like a monster – more importantly is to let them know that they are loved and that with help, they can make safer decisions about their behaviors. </a:t>
            </a:r>
          </a:p>
          <a:p>
            <a:pPr algn="l" rtl="0"/>
            <a:endParaRPr lang="en-US"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ea typeface="Calibri"/>
                <a:cs typeface="Calibri"/>
                <a:sym typeface="Calibri"/>
              </a:rPr>
              <a:t>It’s possible that further evaluation of the child’s behaviors may indicate the need for more education, professional support or other resources. Again, you don’t need to figure it all out alone.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Also make sure you communicate your concerns to others in position of supervising the child – and let them know what the safety plan is and to emphasize the importance of vigilant supervision.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I also want to note that if there are persistent warning signs in a child’s sexual behaviors – especially when they are creating an at-risk environment for other youth, contacting your local child protection service is recommended. We want to help make sure that children are getting all the help they need, and that everything that can be done to provide resources to the children involved is being done. </a:t>
            </a:r>
            <a:endParaRPr sz="1200" dirty="0">
              <a:latin typeface="Calibri" panose="020F0502020204030204" pitchFamily="34" charset="0"/>
            </a:endParaRPr>
          </a:p>
          <a:p>
            <a:pPr algn="l" rtl="0"/>
            <a:endParaRPr sz="1200" dirty="0">
              <a:latin typeface="Calibri" panose="020F0502020204030204" pitchFamily="34" charset="0"/>
              <a:ea typeface="Calibri"/>
              <a:cs typeface="Calibri"/>
              <a:sym typeface="Calibri"/>
            </a:endParaRPr>
          </a:p>
          <a:p>
            <a:pPr algn="l" rtl="0">
              <a:buClr>
                <a:schemeClr val="dk1"/>
              </a:buClr>
              <a:buSzPts val="1200"/>
            </a:pPr>
            <a:r>
              <a:rPr lang="en-US" sz="1200" dirty="0">
                <a:latin typeface="Calibri" panose="020F0502020204030204" pitchFamily="34" charset="0"/>
              </a:rPr>
              <a:t>I also want to note that in everything we do, we also make sure that all children involved know that we – the adults -  are there to support them, keep them safe and that they are all equally loved and worthwhile.</a:t>
            </a:r>
            <a:endParaRPr sz="1200" dirty="0">
              <a:latin typeface="Calibri" panose="020F0502020204030204" pitchFamily="34" charset="0"/>
            </a:endParaRPr>
          </a:p>
          <a:p>
            <a:pPr algn="l" rtl="0"/>
            <a:endParaRPr sz="1200" dirty="0">
              <a:latin typeface="Calibri" panose="020F0502020204030204" pitchFamily="34" charset="0"/>
              <a:ea typeface="Calibri"/>
              <a:cs typeface="Calibri"/>
              <a:sym typeface="Calibri"/>
            </a:endParaRPr>
          </a:p>
        </p:txBody>
      </p:sp>
    </p:spTree>
    <p:extLst>
      <p:ext uri="{BB962C8B-B14F-4D97-AF65-F5344CB8AC3E}">
        <p14:creationId xmlns:p14="http://schemas.microsoft.com/office/powerpoint/2010/main" val="1424400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9:notes"/>
          <p:cNvSpPr>
            <a:spLocks noGrp="1" noRot="1" noChangeAspect="1"/>
          </p:cNvSpPr>
          <p:nvPr>
            <p:ph type="sldImg" idx="2"/>
          </p:nvPr>
        </p:nvSpPr>
        <p:spPr>
          <a:xfrm>
            <a:off x="457200" y="719138"/>
            <a:ext cx="6402388"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7" name="Google Shape;547;p39: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lnSpc>
                <a:spcPct val="80000"/>
              </a:lnSpc>
            </a:pPr>
            <a:endParaRPr lang="en-US" sz="1200" dirty="0">
              <a:solidFill>
                <a:schemeClr val="dk1"/>
              </a:solidFill>
              <a:latin typeface="Calibri" panose="020F0502020204030204" pitchFamily="34" charset="0"/>
              <a:ea typeface="Arial"/>
              <a:cs typeface="Arial"/>
              <a:sym typeface="Arial"/>
            </a:endParaRPr>
          </a:p>
          <a:p>
            <a:pPr algn="l" rtl="0">
              <a:lnSpc>
                <a:spcPct val="80000"/>
              </a:lnSpc>
            </a:pPr>
            <a:r>
              <a:rPr lang="en-US" sz="1200" dirty="0">
                <a:solidFill>
                  <a:schemeClr val="dk1"/>
                </a:solidFill>
                <a:latin typeface="Calibri" panose="020F0502020204030204" pitchFamily="34" charset="0"/>
                <a:ea typeface="Arial"/>
                <a:cs typeface="Arial"/>
                <a:sym typeface="Arial"/>
              </a:rPr>
              <a:t>Talking to the child or teen when there are warning signs in their behavior is also part of our response, it is part of safety planning. </a:t>
            </a:r>
          </a:p>
          <a:p>
            <a:pPr algn="l" rtl="0">
              <a:lnSpc>
                <a:spcPct val="80000"/>
              </a:lnSpc>
            </a:pPr>
            <a:endParaRPr sz="1200" dirty="0">
              <a:solidFill>
                <a:schemeClr val="dk1"/>
              </a:solidFill>
              <a:latin typeface="Calibri" panose="020F0502020204030204" pitchFamily="34" charset="0"/>
              <a:ea typeface="Arial"/>
              <a:cs typeface="Arial"/>
              <a:sym typeface="Arial"/>
            </a:endParaRPr>
          </a:p>
          <a:p>
            <a:pPr algn="l" rtl="0">
              <a:lnSpc>
                <a:spcPct val="80000"/>
              </a:lnSpc>
            </a:pPr>
            <a:r>
              <a:rPr lang="en-US" sz="1200" dirty="0">
                <a:solidFill>
                  <a:schemeClr val="dk1"/>
                </a:solidFill>
                <a:latin typeface="Calibri" panose="020F0502020204030204" pitchFamily="34" charset="0"/>
                <a:ea typeface="Arial"/>
                <a:cs typeface="Arial"/>
                <a:sym typeface="Arial"/>
              </a:rPr>
              <a:t>When we intervene early – like when we see a child hugging another child too tightly – we can help them learn to read the other child’s body cues and give them alternatives so that next time they are more likely to understand healthy limits. Warning signs are clues we need to provide additional help and support.</a:t>
            </a:r>
            <a:endParaRPr sz="1200" dirty="0">
              <a:latin typeface="Calibri" panose="020F0502020204030204" pitchFamily="34" charset="0"/>
            </a:endParaRPr>
          </a:p>
          <a:p>
            <a:pPr algn="l" rtl="0">
              <a:lnSpc>
                <a:spcPct val="80000"/>
              </a:lnSpc>
            </a:pPr>
            <a:endParaRPr sz="1200" dirty="0">
              <a:solidFill>
                <a:schemeClr val="dk1"/>
              </a:solidFill>
              <a:latin typeface="Calibri" panose="020F0502020204030204" pitchFamily="34" charset="0"/>
              <a:ea typeface="Arial"/>
              <a:cs typeface="Arial"/>
              <a:sym typeface="Arial"/>
            </a:endParaRPr>
          </a:p>
          <a:p>
            <a:pPr algn="l" rtl="0">
              <a:lnSpc>
                <a:spcPct val="80000"/>
              </a:lnSpc>
            </a:pPr>
            <a:r>
              <a:rPr lang="en-US" sz="1200" dirty="0">
                <a:solidFill>
                  <a:schemeClr val="dk1"/>
                </a:solidFill>
                <a:latin typeface="Calibri" panose="020F0502020204030204" pitchFamily="34" charset="0"/>
                <a:ea typeface="Arial"/>
                <a:cs typeface="Arial"/>
                <a:sym typeface="Arial"/>
              </a:rPr>
              <a:t>So let’s quickly go over some communication tips that can help you have a conversation like this with a youth. We may be frustrated or even angry with a child’s boundary-crossing behaviors, but it’s important to talk with this child or youth about their behaviors calmly and supportively. We don’t want to shame or label them, or assume why they did what they did, but instead clearly talk about the behaviors – what’s okay and what’s not. We need to talk about safety rules and share alternatives if appropriate. We may also want to help them develop empathy about how to know what another person may be feeling – as all this may help them make healthier decisions in the future.  And of course we want them to know that we are on their side, and that our goal is for them to have healthy safe relationships. </a:t>
            </a:r>
            <a:endParaRPr sz="1200" dirty="0">
              <a:solidFill>
                <a:schemeClr val="dk1"/>
              </a:solidFill>
              <a:latin typeface="Calibri" panose="020F0502020204030204" pitchFamily="34" charset="0"/>
              <a:ea typeface="Arial"/>
              <a:cs typeface="Arial"/>
              <a:sym typeface="Arial"/>
            </a:endParaRPr>
          </a:p>
          <a:p>
            <a:pPr algn="l" rtl="0">
              <a:lnSpc>
                <a:spcPct val="80000"/>
              </a:lnSpc>
            </a:pPr>
            <a:endParaRPr sz="1200" dirty="0">
              <a:solidFill>
                <a:schemeClr val="dk1"/>
              </a:solidFill>
              <a:latin typeface="Calibri" panose="020F0502020204030204" pitchFamily="34" charset="0"/>
              <a:ea typeface="Arial"/>
              <a:cs typeface="Arial"/>
              <a:sym typeface="Arial"/>
            </a:endParaRPr>
          </a:p>
          <a:p>
            <a:pPr algn="l" rtl="0">
              <a:lnSpc>
                <a:spcPct val="80000"/>
              </a:lnSpc>
            </a:pPr>
            <a:r>
              <a:rPr lang="en-US" sz="1200" dirty="0">
                <a:solidFill>
                  <a:schemeClr val="dk1"/>
                </a:solidFill>
                <a:latin typeface="Calibri" panose="020F0502020204030204" pitchFamily="34" charset="0"/>
                <a:ea typeface="Arial"/>
                <a:cs typeface="Arial"/>
                <a:sym typeface="Arial"/>
              </a:rPr>
              <a:t>Remember – we have to look at kids’ behaviors through different lens too, not just through our adult eyes. This can even mean asking them – where did you get that idea from? Or, what questions do you have about X? </a:t>
            </a:r>
            <a:endParaRPr sz="1200" dirty="0">
              <a:latin typeface="Calibri" panose="020F0502020204030204" pitchFamily="34" charset="0"/>
            </a:endParaRPr>
          </a:p>
          <a:p>
            <a:pPr algn="l" rtl="0">
              <a:lnSpc>
                <a:spcPct val="80000"/>
              </a:lnSpc>
            </a:pPr>
            <a:endParaRPr sz="1200" dirty="0">
              <a:solidFill>
                <a:schemeClr val="dk1"/>
              </a:solidFill>
              <a:latin typeface="Calibri" panose="020F0502020204030204" pitchFamily="34" charset="0"/>
              <a:ea typeface="Arial"/>
              <a:cs typeface="Arial"/>
              <a:sym typeface="Arial"/>
            </a:endParaRPr>
          </a:p>
          <a:p>
            <a:pPr algn="l" rtl="0">
              <a:lnSpc>
                <a:spcPct val="80000"/>
              </a:lnSpc>
            </a:pPr>
            <a:r>
              <a:rPr lang="en-US" sz="1200" dirty="0">
                <a:solidFill>
                  <a:schemeClr val="dk1"/>
                </a:solidFill>
                <a:latin typeface="Calibri" panose="020F0502020204030204" pitchFamily="34" charset="0"/>
                <a:ea typeface="Arial"/>
                <a:cs typeface="Arial"/>
                <a:sym typeface="Arial"/>
              </a:rPr>
              <a:t>This conversation could look something like “Hey Aiden, I wanted to check-in with you because it’s my responsibility to keep you safe. I saw that you tried to force a hug on Liam and they were squirming to get away. And they told me that you also walked in on them when they were changing again. I want to remind you that these types of behaviors – hugging someone without their consent and walking in on a person in their private moments (like bathing, using the bathroom. changing, etc.) - are against our safety rules, so that isn’t okay. You can tell that he wanted you to stop by also looking at his face – he looked frustrated and was trying to push you away. There are other ways you can play with someone or give them affection even if they don’t want to be touched; we can brainstorm some ideas together. And if you’re curious about bodies, I can share a good book with you.” </a:t>
            </a:r>
            <a:endParaRPr lang="en-US" sz="1200" dirty="0">
              <a:solidFill>
                <a:schemeClr val="dk1"/>
              </a:solidFill>
              <a:latin typeface="Calibri" panose="020F0502020204030204" pitchFamily="34" charset="0"/>
              <a:ea typeface="Arial"/>
              <a:cs typeface="Arial"/>
            </a:endParaRPr>
          </a:p>
          <a:p>
            <a:pPr algn="l">
              <a:lnSpc>
                <a:spcPct val="80000"/>
              </a:lnSpc>
            </a:pPr>
            <a:endParaRPr lang="en-US" sz="1200" dirty="0">
              <a:solidFill>
                <a:schemeClr val="dk1"/>
              </a:solidFill>
              <a:latin typeface="Calibri" panose="020F0502020204030204" pitchFamily="34" charset="0"/>
              <a:ea typeface="Arial"/>
              <a:cs typeface="Arial"/>
              <a:sym typeface="Arial"/>
            </a:endParaRPr>
          </a:p>
          <a:p>
            <a:pPr algn="l">
              <a:lnSpc>
                <a:spcPct val="80000"/>
              </a:lnSpc>
            </a:pPr>
            <a:r>
              <a:rPr lang="en-US" sz="1200" dirty="0">
                <a:solidFill>
                  <a:schemeClr val="dk1"/>
                </a:solidFill>
                <a:latin typeface="Calibri" panose="020F0502020204030204" pitchFamily="34" charset="0"/>
                <a:ea typeface="Arial"/>
                <a:cs typeface="Arial"/>
                <a:sym typeface="Arial"/>
              </a:rPr>
              <a:t>The same applies for teens. If you notice an uncomfortable interaction, take the youth aside and let them know that this isn't ok. Since they likely have more knowledge and language comprehension than a younger child, you might use words like "consent" and "body autonomy" to describe the types of boundaries which are important to respect. But really, talking to teens about boundaries is the same as checking in with a younger child. Teens are still learning, growing, and figuring out what is and isn't okay. They need guidance, and can benefit from knowing that there's someone in their life they can trust with help in understanding these important interpersonal issues. </a:t>
            </a:r>
            <a:endParaRPr sz="1200" dirty="0">
              <a:latin typeface="Calibri" panose="020F0502020204030204" pitchFamily="34" charset="0"/>
            </a:endParaRPr>
          </a:p>
          <a:p>
            <a:pPr algn="l" rtl="0">
              <a:lnSpc>
                <a:spcPct val="80000"/>
              </a:lnSpc>
            </a:pPr>
            <a:endParaRPr sz="1200" b="1" dirty="0">
              <a:solidFill>
                <a:schemeClr val="dk1"/>
              </a:solidFill>
              <a:latin typeface="Calibri" panose="020F0502020204030204" pitchFamily="34" charset="0"/>
              <a:ea typeface="Arial"/>
              <a:cs typeface="Arial"/>
              <a:sym typeface="Arial"/>
            </a:endParaRPr>
          </a:p>
          <a:p>
            <a:pPr algn="l" rtl="0">
              <a:lnSpc>
                <a:spcPct val="80000"/>
              </a:lnSpc>
            </a:pPr>
            <a:r>
              <a:rPr lang="en-US" sz="1200" b="1" dirty="0">
                <a:latin typeface="Calibri" panose="020F0502020204030204" pitchFamily="34" charset="0"/>
              </a:rPr>
              <a:t>Suggested question for increasing conversations (</a:t>
            </a:r>
            <a:r>
              <a:rPr lang="en-US" sz="1200" b="1" i="1" dirty="0">
                <a:latin typeface="Calibri" panose="020F0502020204030204" pitchFamily="34" charset="0"/>
              </a:rPr>
              <a:t>optional)</a:t>
            </a:r>
            <a:r>
              <a:rPr lang="en-US" sz="1200" b="1" dirty="0">
                <a:latin typeface="Calibri" panose="020F0502020204030204" pitchFamily="34" charset="0"/>
              </a:rPr>
              <a:t>: </a:t>
            </a:r>
            <a:r>
              <a:rPr lang="en-US" sz="1200" dirty="0">
                <a:latin typeface="Calibri" panose="020F0502020204030204" pitchFamily="34" charset="0"/>
              </a:rPr>
              <a:t>Does anyone want to share about a situation that they’ve been in when they talked with a youth - what was successful and/or what was challenging?</a:t>
            </a:r>
            <a:endParaRPr sz="1200" dirty="0">
              <a:latin typeface="Calibri" panose="020F0502020204030204" pitchFamily="34" charset="0"/>
            </a:endParaRPr>
          </a:p>
        </p:txBody>
      </p:sp>
      <p:sp>
        <p:nvSpPr>
          <p:cNvPr id="548" name="Google Shape;548;p39: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spcBef>
                <a:spcPts val="0"/>
              </a:spcBef>
            </a:pPr>
            <a:fld id="{00000000-1234-1234-1234-123412341234}" type="slidenum">
              <a:rPr lang="en-US" sz="1300">
                <a:latin typeface="Tahoma"/>
                <a:ea typeface="Tahoma"/>
                <a:cs typeface="Tahoma"/>
                <a:sym typeface="Tahoma"/>
              </a:rPr>
              <a:pPr algn="r">
                <a:spcBef>
                  <a:spcPts val="0"/>
                </a:spcBef>
              </a:pPr>
              <a:t>21</a:t>
            </a:fld>
            <a:endParaRPr sz="1300">
              <a:latin typeface="Tahoma"/>
              <a:ea typeface="Tahoma"/>
              <a:cs typeface="Tahoma"/>
              <a:sym typeface="Tahom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a:prstGeom prst="rect">
            <a:avLst/>
          </a:prstGeom>
        </p:spPr>
      </p:sp>
      <p:sp>
        <p:nvSpPr>
          <p:cNvPr id="3" name="Notes Placeholder 2"/>
          <p:cNvSpPr>
            <a:spLocks noGrp="1"/>
          </p:cNvSpPr>
          <p:nvPr>
            <p:ph type="body" idx="1"/>
          </p:nvPr>
        </p:nvSpPr>
        <p:spPr/>
        <p:txBody>
          <a:bodyPr/>
          <a:lstStyle/>
          <a:p>
            <a:pPr algn="l" rtl="0"/>
            <a:r>
              <a:rPr lang="en-US" sz="1200" b="1" dirty="0">
                <a:latin typeface="Calibri" panose="020F0502020204030204" pitchFamily="34" charset="0"/>
              </a:rPr>
              <a:t>Optional</a:t>
            </a:r>
          </a:p>
          <a:p>
            <a:pPr algn="l" rtl="0"/>
            <a:endParaRPr lang="en-US" sz="1200" b="1" dirty="0">
              <a:latin typeface="Calibri" panose="020F0502020204030204" pitchFamily="34" charset="0"/>
            </a:endParaRPr>
          </a:p>
          <a:p>
            <a:pPr algn="l" rtl="0"/>
            <a:r>
              <a:rPr lang="en-US" sz="1200" b="1" dirty="0">
                <a:latin typeface="Calibri" panose="020F0502020204030204" pitchFamily="34" charset="0"/>
              </a:rPr>
              <a:t>Suggested script:</a:t>
            </a:r>
          </a:p>
          <a:p>
            <a:pPr algn="l" rtl="0"/>
            <a:endParaRPr lang="en-US" sz="1200" dirty="0">
              <a:latin typeface="Calibri" panose="020F0502020204030204" pitchFamily="34" charset="0"/>
            </a:endParaRPr>
          </a:p>
          <a:p>
            <a:pPr algn="l" rtl="0"/>
            <a:r>
              <a:rPr lang="en-US" sz="1200" b="1" dirty="0">
                <a:latin typeface="Calibri" panose="020F0502020204030204" pitchFamily="34" charset="0"/>
              </a:rPr>
              <a:t>Activity: </a:t>
            </a:r>
            <a:r>
              <a:rPr lang="en-US" sz="1200" b="0" dirty="0">
                <a:latin typeface="Calibri" panose="020F0502020204030204" pitchFamily="34" charset="0"/>
              </a:rPr>
              <a:t>Let</a:t>
            </a:r>
            <a:r>
              <a:rPr lang="en-US" sz="1200" b="0" baseline="0" dirty="0">
                <a:latin typeface="Calibri" panose="020F0502020204030204" pitchFamily="34" charset="0"/>
              </a:rPr>
              <a:t> participants know that you’re going to be doing a poll/quiz (in Zoom/on paper). </a:t>
            </a:r>
          </a:p>
          <a:p>
            <a:pPr algn="l" rtl="0"/>
            <a:r>
              <a:rPr lang="en-US" sz="1200" b="1" baseline="0" dirty="0">
                <a:latin typeface="Calibri" panose="020F0502020204030204" pitchFamily="34" charset="0"/>
              </a:rPr>
              <a:t>Instructions: </a:t>
            </a:r>
            <a:r>
              <a:rPr lang="en-US" sz="1200" b="0" baseline="0" dirty="0">
                <a:latin typeface="Calibri" panose="020F0502020204030204" pitchFamily="34" charset="0"/>
              </a:rPr>
              <a:t>You’re going to read out a short scenario that’s also up on their screen. Then you’ll give them a number of statements – they should select yes or no for each action step based on the situation provided. Yes means you should take that step. No means you should not take that step.</a:t>
            </a:r>
          </a:p>
          <a:p>
            <a:pPr algn="l" rtl="0"/>
            <a:endParaRPr lang="en-US" sz="1200" dirty="0">
              <a:latin typeface="Calibri" panose="020F0502020204030204" pitchFamily="34" charset="0"/>
            </a:endParaRPr>
          </a:p>
          <a:p>
            <a:pPr algn="l" rtl="0"/>
            <a:r>
              <a:rPr lang="en-US" sz="1200" b="1" dirty="0">
                <a:latin typeface="Calibri" panose="020F0502020204030204" pitchFamily="34" charset="0"/>
              </a:rPr>
              <a:t>Situation:</a:t>
            </a:r>
            <a:r>
              <a:rPr lang="en-US" sz="1200" baseline="0" dirty="0">
                <a:latin typeface="Calibri" panose="020F0502020204030204" pitchFamily="34" charset="0"/>
              </a:rPr>
              <a:t> </a:t>
            </a:r>
            <a:r>
              <a:rPr lang="en-US" sz="1200" dirty="0">
                <a:latin typeface="Calibri" panose="020F0502020204030204" pitchFamily="34" charset="0"/>
              </a:rPr>
              <a:t>Your 15 year old nephew told your 12 year old son that he can show him naked pictures online if he’s interested. Your son said “</a:t>
            </a:r>
            <a:r>
              <a:rPr lang="en-US" sz="1200" dirty="0" err="1">
                <a:latin typeface="Calibri" panose="020F0502020204030204" pitchFamily="34" charset="0"/>
              </a:rPr>
              <a:t>ew</a:t>
            </a:r>
            <a:r>
              <a:rPr lang="en-US" sz="1200" dirty="0">
                <a:latin typeface="Calibri" panose="020F0502020204030204" pitchFamily="34" charset="0"/>
              </a:rPr>
              <a:t> no.” Your nephew brought it up again the next time they saw each other. After this your son came to you with this information.  What should you do? </a:t>
            </a:r>
            <a:endParaRPr lang="en-US" sz="1200" baseline="0" dirty="0">
              <a:latin typeface="Calibri" panose="020F0502020204030204" pitchFamily="34" charset="0"/>
            </a:endParaRPr>
          </a:p>
          <a:p>
            <a:pPr algn="l" rtl="0"/>
            <a:endParaRPr lang="en-US" sz="1200" dirty="0">
              <a:latin typeface="Calibri" panose="020F0502020204030204" pitchFamily="34" charset="0"/>
            </a:endParaRPr>
          </a:p>
          <a:p>
            <a:pPr algn="l" rtl="0"/>
            <a:r>
              <a:rPr lang="en-US" sz="1200" b="1" dirty="0">
                <a:latin typeface="Calibri" panose="020F0502020204030204" pitchFamily="34" charset="0"/>
              </a:rPr>
              <a:t>Multiple choice questions:</a:t>
            </a:r>
            <a:endParaRPr lang="en-US" sz="1200" b="0" dirty="0">
              <a:latin typeface="Calibri" panose="020F0502020204030204" pitchFamily="34" charset="0"/>
            </a:endParaRPr>
          </a:p>
          <a:p>
            <a:pPr algn="l" rtl="0"/>
            <a:r>
              <a:rPr lang="en-US" sz="1200" b="0" dirty="0">
                <a:latin typeface="Calibri" panose="020F0502020204030204" pitchFamily="34" charset="0"/>
              </a:rPr>
              <a:t>1</a:t>
            </a:r>
            <a:r>
              <a:rPr lang="en-US" sz="1200" dirty="0">
                <a:latin typeface="Calibri" panose="020F0502020204030204" pitchFamily="34" charset="0"/>
              </a:rPr>
              <a:t>. Keep this to yourself, no need to share with the other parent because the youth seems fine</a:t>
            </a:r>
          </a:p>
          <a:p>
            <a:pPr algn="l" rtl="0"/>
            <a:r>
              <a:rPr lang="en-US" sz="1200" dirty="0">
                <a:latin typeface="Calibri" panose="020F0502020204030204" pitchFamily="34" charset="0"/>
              </a:rPr>
              <a:t>	Answer: No.</a:t>
            </a:r>
          </a:p>
          <a:p>
            <a:pPr algn="l" rtl="0"/>
            <a:r>
              <a:rPr lang="en-US" sz="1200" dirty="0">
                <a:latin typeface="Calibri" panose="020F0502020204030204" pitchFamily="34" charset="0"/>
              </a:rPr>
              <a:t>	Discussion point: Even if a child seems fine,  it’s important to follow up with the other parent. This ensures</a:t>
            </a:r>
            <a:r>
              <a:rPr lang="en-US" sz="1200" baseline="0" dirty="0">
                <a:latin typeface="Calibri" panose="020F0502020204030204" pitchFamily="34" charset="0"/>
              </a:rPr>
              <a:t> they’re able to monitor them for any changes in their behavior, answer questions and provide them support as needed.</a:t>
            </a:r>
            <a:endParaRPr lang="en-US" sz="1200" dirty="0">
              <a:latin typeface="Calibri" panose="020F0502020204030204" pitchFamily="34" charset="0"/>
            </a:endParaRPr>
          </a:p>
          <a:p>
            <a:pPr algn="l" rtl="0"/>
            <a:endParaRPr lang="en-US" sz="1200" dirty="0">
              <a:latin typeface="Calibri" panose="020F0502020204030204" pitchFamily="34" charset="0"/>
            </a:endParaRPr>
          </a:p>
          <a:p>
            <a:pPr algn="l" rtl="0"/>
            <a:r>
              <a:rPr lang="en-US" sz="1200" dirty="0">
                <a:latin typeface="Calibri" panose="020F0502020204030204" pitchFamily="34" charset="0"/>
              </a:rPr>
              <a:t>2. Yell at your child, they really shouldn’t have done that! </a:t>
            </a:r>
          </a:p>
          <a:p>
            <a:pPr algn="l" rtl="0"/>
            <a:r>
              <a:rPr lang="en-US" sz="1200" dirty="0">
                <a:latin typeface="Calibri" panose="020F0502020204030204" pitchFamily="34" charset="0"/>
              </a:rPr>
              <a:t>	Answer: No.</a:t>
            </a:r>
          </a:p>
          <a:p>
            <a:pPr algn="l" rtl="0"/>
            <a:r>
              <a:rPr lang="en-US" sz="1200" dirty="0">
                <a:latin typeface="Calibri" panose="020F0502020204030204" pitchFamily="34" charset="0"/>
              </a:rPr>
              <a:t>	Discussion point: Children and teens who are crossing boundaries</a:t>
            </a:r>
            <a:r>
              <a:rPr lang="en-US" sz="1200" baseline="0" dirty="0">
                <a:latin typeface="Calibri" panose="020F0502020204030204" pitchFamily="34" charset="0"/>
              </a:rPr>
              <a:t> still need care and support. Shame doesn’t help a youth learn more, or feel comfortable asking questions if they’re confused or scared. Provide ongoing love to your child, and ensure them that you’re there to help them make safe decisions. Stay calm, and let kids know what is not okay – and talk about consequences if warranted. </a:t>
            </a:r>
            <a:endParaRPr lang="en-US" sz="1200" dirty="0">
              <a:latin typeface="Calibri" panose="020F0502020204030204" pitchFamily="34" charset="0"/>
            </a:endParaRPr>
          </a:p>
          <a:p>
            <a:pPr algn="l" rtl="0"/>
            <a:endParaRPr lang="en-US" sz="1200" dirty="0">
              <a:latin typeface="Calibri" panose="020F0502020204030204" pitchFamily="34" charset="0"/>
            </a:endParaRPr>
          </a:p>
          <a:p>
            <a:pPr algn="l" rtl="0"/>
            <a:r>
              <a:rPr lang="en-US" sz="1200" dirty="0">
                <a:latin typeface="Calibri" panose="020F0502020204030204" pitchFamily="34" charset="0"/>
              </a:rPr>
              <a:t>3. Check in with your child and make sure they know you love them. Ask them, “where did you get the idea for this?” </a:t>
            </a:r>
          </a:p>
          <a:p>
            <a:pPr algn="l" rtl="0"/>
            <a:r>
              <a:rPr lang="en-US" sz="1200" dirty="0">
                <a:latin typeface="Calibri" panose="020F0502020204030204" pitchFamily="34" charset="0"/>
              </a:rPr>
              <a:t>	Answer: Yes.</a:t>
            </a:r>
          </a:p>
          <a:p>
            <a:pPr algn="l" rtl="0"/>
            <a:r>
              <a:rPr lang="en-US" sz="1200" dirty="0">
                <a:latin typeface="Calibri" panose="020F0502020204030204" pitchFamily="34" charset="0"/>
              </a:rPr>
              <a:t>	Discussion point: Providing ongoing love and care is important</a:t>
            </a:r>
            <a:r>
              <a:rPr lang="en-US" sz="1200" baseline="0" dirty="0">
                <a:latin typeface="Calibri" panose="020F0502020204030204" pitchFamily="34" charset="0"/>
              </a:rPr>
              <a:t>. Leading questions that only have a yes/no answer (like “Did your older cousin show you pornography?” aren’t as helpful as open-ended ones, which can sometimes helps a parent learn where a child is learning a new behavior from so they can take action.</a:t>
            </a:r>
            <a:endParaRPr lang="en-US" sz="1200" dirty="0">
              <a:latin typeface="Calibri" panose="020F0502020204030204" pitchFamily="34" charset="0"/>
            </a:endParaRPr>
          </a:p>
          <a:p>
            <a:pPr algn="l" rtl="0"/>
            <a:endParaRPr lang="en-US" sz="1200" dirty="0">
              <a:latin typeface="Calibri" panose="020F0502020204030204" pitchFamily="34" charset="0"/>
            </a:endParaRPr>
          </a:p>
          <a:p>
            <a:pPr algn="l" rtl="0"/>
            <a:r>
              <a:rPr lang="en-US" sz="1200" dirty="0">
                <a:latin typeface="Calibri" panose="020F0502020204030204" pitchFamily="34" charset="0"/>
              </a:rPr>
              <a:t>4. Review the warning signs tip sheet and see if there are any other concerns you’ve noticed in the way your child behaves with other kids </a:t>
            </a:r>
          </a:p>
          <a:p>
            <a:pPr algn="l" rtl="0"/>
            <a:r>
              <a:rPr lang="en-US" sz="1200" dirty="0">
                <a:latin typeface="Calibri" panose="020F0502020204030204" pitchFamily="34" charset="0"/>
              </a:rPr>
              <a:t>	Answer: Yes.</a:t>
            </a:r>
          </a:p>
          <a:p>
            <a:pPr algn="l" rtl="0"/>
            <a:r>
              <a:rPr lang="en-US" sz="1200" dirty="0">
                <a:latin typeface="Calibri" panose="020F0502020204030204" pitchFamily="34" charset="0"/>
              </a:rPr>
              <a:t>	Discussion point: If a child or teen is doing something that is</a:t>
            </a:r>
            <a:r>
              <a:rPr lang="en-US" sz="1200" baseline="0" dirty="0">
                <a:latin typeface="Calibri" panose="020F0502020204030204" pitchFamily="34" charset="0"/>
              </a:rPr>
              <a:t> pushing boundaries, we want to learn more and see if there is anything else that needs to be attended to. Warning signs – like the one here – are a call to action, as kids sometimes can’t clearly describe when they’re confused or have a question, but their behaviors may be showing that something is going on that needs more attention.</a:t>
            </a:r>
            <a:endParaRPr lang="en-US" sz="1200" dirty="0">
              <a:latin typeface="Calibri" panose="020F0502020204030204" pitchFamily="34" charset="0"/>
            </a:endParaRPr>
          </a:p>
          <a:p>
            <a:pPr algn="l" rtl="0"/>
            <a:endParaRPr lang="en-US" sz="1200" dirty="0">
              <a:latin typeface="Calibri" panose="020F0502020204030204" pitchFamily="34" charset="0"/>
            </a:endParaRPr>
          </a:p>
          <a:p>
            <a:pPr algn="l" rtl="0"/>
            <a:r>
              <a:rPr lang="en-US" sz="1200" dirty="0">
                <a:latin typeface="Calibri" panose="020F0502020204030204" pitchFamily="34" charset="0"/>
              </a:rPr>
              <a:t>5. If you see other concerns, consider seeking out a therapist for your child </a:t>
            </a:r>
          </a:p>
          <a:p>
            <a:pPr algn="l" rtl="0"/>
            <a:r>
              <a:rPr lang="en-US" sz="1200" dirty="0">
                <a:latin typeface="Calibri" panose="020F0502020204030204" pitchFamily="34" charset="0"/>
              </a:rPr>
              <a:t>	Answer: Yes.</a:t>
            </a:r>
          </a:p>
          <a:p>
            <a:pPr algn="l" rtl="0"/>
            <a:r>
              <a:rPr lang="en-US" sz="1200" dirty="0">
                <a:latin typeface="Calibri" panose="020F0502020204030204" pitchFamily="34" charset="0"/>
              </a:rPr>
              <a:t>	Discussion point: A therapist can help suppor</a:t>
            </a:r>
            <a:r>
              <a:rPr lang="en-US" sz="1200" baseline="0" dirty="0">
                <a:latin typeface="Calibri" panose="020F0502020204030204" pitchFamily="34" charset="0"/>
              </a:rPr>
              <a:t>t a youth, help them learn safe behaviors, and help them with empathy and coping skills. Therapy can also be great for everyday concerns like in a child’s relationships or at school.</a:t>
            </a:r>
            <a:endParaRPr lang="en-US" sz="1200" dirty="0">
              <a:latin typeface="Calibri" panose="020F0502020204030204" pitchFamily="34" charset="0"/>
            </a:endParaRPr>
          </a:p>
          <a:p>
            <a:pPr algn="l" rtl="0"/>
            <a:endParaRPr lang="en-US" sz="1200" dirty="0">
              <a:latin typeface="Calibri" panose="020F0502020204030204" pitchFamily="34" charset="0"/>
            </a:endParaRPr>
          </a:p>
          <a:p>
            <a:pPr algn="l" rtl="0"/>
            <a:r>
              <a:rPr lang="en-US" sz="1200" dirty="0">
                <a:latin typeface="Calibri" panose="020F0502020204030204" pitchFamily="34" charset="0"/>
              </a:rPr>
              <a:t>6. Share age-appropriate healthy sexuality information with your child and</a:t>
            </a:r>
            <a:r>
              <a:rPr lang="en-US" sz="1200" baseline="0" dirty="0">
                <a:latin typeface="Calibri" panose="020F0502020204030204" pitchFamily="34" charset="0"/>
              </a:rPr>
              <a:t> learn more about how they’re interacting online. </a:t>
            </a:r>
            <a:endParaRPr lang="en-US" sz="1200" dirty="0">
              <a:latin typeface="Calibri" panose="020F0502020204030204" pitchFamily="34" charset="0"/>
            </a:endParaRPr>
          </a:p>
          <a:p>
            <a:pPr algn="l" rtl="0"/>
            <a:r>
              <a:rPr lang="en-US" sz="1200" dirty="0">
                <a:latin typeface="Calibri" panose="020F0502020204030204" pitchFamily="34" charset="0"/>
              </a:rPr>
              <a:t>	Answer: Yes.</a:t>
            </a:r>
          </a:p>
          <a:p>
            <a:pPr algn="l" rtl="0"/>
            <a:r>
              <a:rPr lang="en-US" sz="1200" dirty="0">
                <a:latin typeface="Calibri" panose="020F0502020204030204" pitchFamily="34" charset="0"/>
              </a:rPr>
              <a:t>	Discussion point: Sometimes youth are accidentally or intentionally</a:t>
            </a:r>
            <a:r>
              <a:rPr lang="en-US" sz="1200" baseline="0" dirty="0">
                <a:latin typeface="Calibri" panose="020F0502020204030204" pitchFamily="34" charset="0"/>
              </a:rPr>
              <a:t> exposed to pornography or inappropriate situations online, which can be confusing for them. Being proactive and seeing how your child is using technology is another great way to be a protective adult. </a:t>
            </a:r>
            <a:endParaRPr lang="en-US" sz="1200" dirty="0">
              <a:latin typeface="Calibri" panose="020F0502020204030204" pitchFamily="34" charset="0"/>
            </a:endParaRPr>
          </a:p>
          <a:p>
            <a:pPr algn="l" rtl="0"/>
            <a:endParaRPr lang="en-US" sz="1200" dirty="0">
              <a:latin typeface="Calibri" panose="020F0502020204030204" pitchFamily="34" charset="0"/>
            </a:endParaRPr>
          </a:p>
          <a:p>
            <a:pPr algn="l" rtl="0"/>
            <a:r>
              <a:rPr lang="en-US" sz="1200" dirty="0">
                <a:latin typeface="Calibri" panose="020F0502020204030204" pitchFamily="34" charset="0"/>
              </a:rPr>
              <a:t>7. Review safety planning info with your kid and make sure supervision</a:t>
            </a:r>
            <a:r>
              <a:rPr lang="en-US" sz="1200" baseline="0" dirty="0">
                <a:latin typeface="Calibri" panose="020F0502020204030204" pitchFamily="34" charset="0"/>
              </a:rPr>
              <a:t> is active and engaged when your child is playing with other kids. </a:t>
            </a:r>
            <a:endParaRPr lang="en-US" sz="1200" dirty="0">
              <a:latin typeface="Calibri" panose="020F0502020204030204" pitchFamily="34" charset="0"/>
            </a:endParaRPr>
          </a:p>
          <a:p>
            <a:pPr algn="l" rtl="0"/>
            <a:r>
              <a:rPr lang="en-US" sz="1200" dirty="0">
                <a:latin typeface="Calibri" panose="020F0502020204030204" pitchFamily="34" charset="0"/>
              </a:rPr>
              <a:t>	Answer: Yes.</a:t>
            </a:r>
          </a:p>
          <a:p>
            <a:pPr algn="l" rtl="0"/>
            <a:r>
              <a:rPr lang="en-US" sz="1200" dirty="0">
                <a:latin typeface="Calibri" panose="020F0502020204030204" pitchFamily="34" charset="0"/>
              </a:rPr>
              <a:t>	Discussion point: New</a:t>
            </a:r>
            <a:r>
              <a:rPr lang="en-US" sz="1200" baseline="0" dirty="0">
                <a:latin typeface="Calibri" panose="020F0502020204030204" pitchFamily="34" charset="0"/>
              </a:rPr>
              <a:t> rules don’t have to be punishment, but can be another way you support your child’s healthy growth. Right now, it would be important that this child is not left alone around other kids, or to babysit when they’re having trouble making safe decisions. </a:t>
            </a:r>
            <a:endParaRPr lang="en-US" sz="1200" dirty="0">
              <a:latin typeface="Calibri" panose="020F0502020204030204" pitchFamily="34" charset="0"/>
            </a:endParaRPr>
          </a:p>
          <a:p>
            <a:endParaRPr lang="en-US" sz="1200" dirty="0">
              <a:latin typeface="Calibri" panose="020F0502020204030204" pitchFamily="34" charset="0"/>
            </a:endParaRPr>
          </a:p>
        </p:txBody>
      </p:sp>
      <p:sp>
        <p:nvSpPr>
          <p:cNvPr id="4" name="Slide Number Placeholder 3"/>
          <p:cNvSpPr>
            <a:spLocks noGrp="1"/>
          </p:cNvSpPr>
          <p:nvPr>
            <p:ph type="sldNum" idx="10"/>
          </p:nvPr>
        </p:nvSpPr>
        <p:spPr>
          <a:xfrm>
            <a:off x="4143587" y="9119474"/>
            <a:ext cx="3169920" cy="480060"/>
          </a:xfrm>
          <a:prstGeom prst="rect">
            <a:avLst/>
          </a:prstGeom>
        </p:spPr>
        <p:txBody>
          <a:bodyPr lIns="95747" tIns="47873" rIns="95747" bIns="47873"/>
          <a:lstStyle/>
          <a:p>
            <a:pPr algn="r">
              <a:spcBef>
                <a:spcPts val="0"/>
              </a:spcBef>
            </a:pPr>
            <a:fld id="{00000000-1234-1234-1234-123412341234}" type="slidenum">
              <a:rPr lang="en-US" sz="1300">
                <a:solidFill>
                  <a:schemeClr val="dk1"/>
                </a:solidFill>
                <a:latin typeface="Arial"/>
                <a:ea typeface="Arial"/>
                <a:cs typeface="Arial"/>
                <a:sym typeface="Arial"/>
              </a:rPr>
              <a:pPr algn="r">
                <a:spcBef>
                  <a:spcPts val="0"/>
                </a:spcBef>
              </a:pPr>
              <a:t>22</a:t>
            </a:fld>
            <a:endParaRPr lang="en-US"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2761614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1: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buClr>
                <a:schemeClr val="dk1"/>
              </a:buClr>
              <a:buSzPts val="2000"/>
            </a:pPr>
            <a:endParaRPr lang="en-US" sz="1200" b="1" dirty="0">
              <a:latin typeface="Calibri" panose="020F0502020204030204" pitchFamily="34" charset="0"/>
            </a:endParaRPr>
          </a:p>
          <a:p>
            <a:pPr algn="l" rtl="0">
              <a:buClr>
                <a:schemeClr val="dk1"/>
              </a:buClr>
              <a:buSzPts val="2000"/>
            </a:pPr>
            <a:r>
              <a:rPr lang="en-US" sz="1200" b="1" dirty="0">
                <a:latin typeface="Calibri" panose="020F0502020204030204" pitchFamily="34" charset="0"/>
              </a:rPr>
              <a:t>&gt;ADVANCE SLIDE</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Next, let’s look at sexual behaviors that </a:t>
            </a:r>
            <a:r>
              <a:rPr lang="en-US" sz="1200" dirty="0">
                <a:latin typeface="Calibri" panose="020F0502020204030204" pitchFamily="34" charset="0"/>
                <a:ea typeface="Calibri"/>
                <a:cs typeface="Calibri"/>
                <a:sym typeface="Calibri"/>
              </a:rPr>
              <a:t>are harmful or sexually abusive behaviors and in some cases illegal – these would be considered our red level behaviors.</a:t>
            </a:r>
            <a:endParaRPr lang="en-US" sz="1200" dirty="0">
              <a:latin typeface="Calibri" panose="020F0502020204030204" pitchFamily="34" charset="0"/>
            </a:endParaRPr>
          </a:p>
        </p:txBody>
      </p:sp>
    </p:spTree>
    <p:extLst>
      <p:ext uri="{BB962C8B-B14F-4D97-AF65-F5344CB8AC3E}">
        <p14:creationId xmlns:p14="http://schemas.microsoft.com/office/powerpoint/2010/main" val="3522313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4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42: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sz="1200" b="1"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So first we identify whether a child or youth uses force, aggression,  bribes, or coercion, tricks, or manipulation to make someone do something sexually – this is harmful, and depending on other factors may also be abusive</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a typeface="Play"/>
              <a:cs typeface="Play"/>
              <a:sym typeface="Play"/>
            </a:endParaRPr>
          </a:p>
          <a:p>
            <a:pPr algn="l" rtl="0"/>
            <a:endParaRPr sz="1200" dirty="0">
              <a:latin typeface="Calibri" panose="020F0502020204030204" pitchFamily="34" charset="0"/>
              <a:ea typeface="Play"/>
              <a:cs typeface="Play"/>
              <a:sym typeface="Play"/>
            </a:endParaRPr>
          </a:p>
          <a:p>
            <a:pPr algn="l" rtl="0"/>
            <a:r>
              <a:rPr lang="en-US" sz="1200" dirty="0">
                <a:latin typeface="Calibri" panose="020F0502020204030204" pitchFamily="34" charset="0"/>
              </a:rPr>
              <a:t>Also, when a young child engages in mature or adult-like sexual behavior with a similar-aged child or when an older youth does so with a younger child.</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Behaviors are also abusive when a child or teen ignores another child’s “no” and continues behaving sexually toward that child, even if they are playing a game.</a:t>
            </a:r>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Also showing another youth, and particularly a younger child, sexual images or content, or offering them alcohol or drugs, is abusive.</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And  intentionally viewing illegal material or child sexual abuse material online is illegal and is child sexual abuse – as it is with adults.</a:t>
            </a:r>
            <a:endParaRPr sz="1200" dirty="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43: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I want to briefly share also some information regarding sexuality and technology, as we think about youth's own behaviors that can be unsafe to others.</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Children and youth are often at risk of being abused and exploited sexually online as we talked about. But children’s and teen’s own behaviors can be harmful and abusive online, as well. Unfortunately, there are many opportunities to behave in ways which are inappropriate or unsafe online.</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Some youth may explore sex or their sexual identity online and search for things they are curious about, like sex, bodies, and relationships. We see a lot of this in sexting behaviors. Youth using their devices to test the water with sending sexualized content and images of themselves – mostly designed to build intimacy or flirt.</a:t>
            </a:r>
            <a:endParaRPr sz="1200" dirty="0">
              <a:latin typeface="Calibri" panose="020F0502020204030204" pitchFamily="34" charset="0"/>
            </a:endParaRPr>
          </a:p>
          <a:p>
            <a:pPr algn="l" rtl="0"/>
            <a:endParaRPr sz="1200" dirty="0">
              <a:latin typeface="Calibri" panose="020F0502020204030204" pitchFamily="34" charset="0"/>
              <a:ea typeface="Play"/>
              <a:cs typeface="Play"/>
              <a:sym typeface="Play"/>
            </a:endParaRPr>
          </a:p>
          <a:p>
            <a:pPr algn="l" rtl="0"/>
            <a:r>
              <a:rPr lang="en-US" sz="1200" dirty="0">
                <a:latin typeface="Calibri" panose="020F0502020204030204" pitchFamily="34" charset="0"/>
              </a:rPr>
              <a:t>Some may find and view or even produce sexual content. Youth may look at pornography or child sexual abuse material which is illegal content of children being sexually abused. And some youth may take and send sexual pictures of themselves to someone they like or whose attention they want.  They may also receive sexual pictures from their peers. </a:t>
            </a:r>
            <a:endParaRPr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And some youth may extort peers for sexual images or money.</a:t>
            </a:r>
            <a:endParaRPr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There are many negative consequences to such behaviors, and kids rarely heed warnings that pictures can be shared with others or that things they do online can harm others or end up negatively impacting them.</a:t>
            </a:r>
            <a:endParaRPr sz="1200" dirty="0">
              <a:latin typeface="Calibri" panose="020F0502020204030204" pitchFamily="34" charset="0"/>
            </a:endParaRPr>
          </a:p>
          <a:p>
            <a:pPr algn="l" rtl="0"/>
            <a:endParaRPr sz="1200" b="0" dirty="0">
              <a:latin typeface="Calibri" panose="020F0502020204030204" pitchFamily="34" charset="0"/>
            </a:endParaRPr>
          </a:p>
          <a:p>
            <a:pPr algn="l" rtl="0"/>
            <a:r>
              <a:rPr lang="en-US" sz="1200" b="0" dirty="0">
                <a:latin typeface="Calibri" panose="020F0502020204030204" pitchFamily="34" charset="0"/>
              </a:rPr>
              <a:t>We respond to these behaviors in much the same ways we respond to all warning sign and abusive behaviors. We talk with them, involve outside supports, review safety plans, and report when needed.</a:t>
            </a:r>
            <a:endParaRPr sz="1200" b="0" dirty="0">
              <a:latin typeface="Calibri" panose="020F0502020204030204" pitchFamily="34" charset="0"/>
            </a:endParaRPr>
          </a:p>
          <a:p>
            <a:pPr algn="l" rtl="0"/>
            <a:endParaRPr sz="1200" dirty="0">
              <a:latin typeface="Calibri" panose="020F0502020204030204" pitchFamily="34" charset="0"/>
            </a:endParaRPr>
          </a:p>
          <a:p>
            <a:pPr algn="l" rtl="0"/>
            <a:endParaRPr sz="1200" dirty="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4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44: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Let’s look at another scenario.</a:t>
            </a:r>
            <a:endParaRPr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 Two nine year olds are playing together at one of their houses. When the child who lives there leaves the room, their 16 year old sibling comes into the room. He forces the visiting 9 year old to put her mouth on his penis. </a:t>
            </a:r>
          </a:p>
          <a:p>
            <a:pPr algn="l" rtl="0"/>
            <a:endParaRPr lang="en-US" sz="1200" b="1" dirty="0">
              <a:latin typeface="Calibri" panose="020F0502020204030204" pitchFamily="34" charset="0"/>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defTabSz="478734" rtl="0">
              <a:defRPr/>
            </a:pPr>
            <a:r>
              <a:rPr lang="en-US" sz="1200" dirty="0">
                <a:latin typeface="Calibri" panose="020F0502020204030204" pitchFamily="34" charset="0"/>
              </a:rPr>
              <a:t>The 9 year old tearfully tells their friend, and the friend tells her mom. After Mom checks in with the friend, she finds out that her son threatened this child in order to get this to happen. When she checks in with her son he begins to cry and says he didn’t want to get caught.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45: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We can assess this situation using the same framework.</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First, we look at motivation…We don’t know why this teen did this. However, we do know a child was threatened, and that this teen was upset about getting caught. </a:t>
            </a:r>
            <a:br>
              <a:rPr lang="en-US" sz="1200" dirty="0">
                <a:latin typeface="Calibri" panose="020F0502020204030204" pitchFamily="34" charset="0"/>
              </a:rPr>
            </a:br>
            <a:endParaRPr sz="1200" dirty="0">
              <a:latin typeface="Calibri" panose="020F0502020204030204" pitchFamily="34" charset="0"/>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Then we look at the dynamic…There is a power imbalance here, because this teen is much older than the younger child (age 9).</a:t>
            </a: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Then we look at the activity…This is sexually mature behavior, and is inappropriate and harmful.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Finally, we consider their affect….The younger child was upset when she told her friend. This teen was also crying and said it was because he didn’t want to get caught – indicating that he knew this was unsafe behavior. </a:t>
            </a:r>
            <a:br>
              <a:rPr lang="en-US" sz="1200" dirty="0">
                <a:latin typeface="Calibri" panose="020F0502020204030204" pitchFamily="34" charset="0"/>
              </a:rPr>
            </a:br>
            <a:r>
              <a:rPr lang="en-US" sz="1200" dirty="0">
                <a:latin typeface="Calibri" panose="020F0502020204030204" pitchFamily="34" charset="0"/>
              </a:rPr>
              <a:t>This is a red - abusive behavior because this teen used coercion and bribery to get a much younger child to engage in sexual behaviors.</a:t>
            </a:r>
            <a:endParaRPr sz="1200" dirty="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5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p50: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buClr>
                <a:schemeClr val="dk1"/>
              </a:buClr>
              <a:buSzPts val="2000"/>
            </a:pPr>
            <a:endParaRPr lang="en-US" sz="1200" b="1" dirty="0">
              <a:latin typeface="Calibri" panose="020F0502020204030204" pitchFamily="34" charset="0"/>
            </a:endParaRPr>
          </a:p>
          <a:p>
            <a:pPr algn="l" rtl="0">
              <a:buClr>
                <a:schemeClr val="dk1"/>
              </a:buClr>
              <a:buSzPts val="2000"/>
            </a:pPr>
            <a:r>
              <a:rPr lang="en-US" sz="1200" dirty="0">
                <a:latin typeface="Calibri" panose="020F0502020204030204" pitchFamily="34" charset="0"/>
              </a:rPr>
              <a:t>We respond to concerning and abusive</a:t>
            </a:r>
            <a:br>
              <a:rPr lang="en-US" sz="1200" dirty="0">
                <a:latin typeface="Calibri" panose="020F0502020204030204" pitchFamily="34" charset="0"/>
              </a:rPr>
            </a:br>
            <a:r>
              <a:rPr lang="en-US" sz="1200" dirty="0">
                <a:latin typeface="Calibri" panose="020F0502020204030204" pitchFamily="34" charset="0"/>
              </a:rPr>
              <a:t>behaviors between children by focusing on safety for all.</a:t>
            </a:r>
          </a:p>
          <a:p>
            <a:pPr algn="l" rtl="0">
              <a:buClr>
                <a:schemeClr val="dk1"/>
              </a:buClr>
              <a:buSzPts val="2000"/>
            </a:pPr>
            <a:endParaRPr lang="en-US" sz="1200" dirty="0">
              <a:latin typeface="Calibri" panose="020F0502020204030204" pitchFamily="34" charset="0"/>
            </a:endParaRPr>
          </a:p>
          <a:p>
            <a:pPr algn="l" rtl="0">
              <a:buClr>
                <a:schemeClr val="dk1"/>
              </a:buClr>
              <a:buSzPts val="2000"/>
            </a:pPr>
            <a:r>
              <a:rPr lang="en-US" sz="1200" dirty="0">
                <a:latin typeface="Calibri" panose="020F0502020204030204" pitchFamily="34" charset="0"/>
              </a:rPr>
              <a:t>Even though it can be difficult to tell the difference between harmful and abusive behaviors in youth, it is important to remember that concerning or harmful behaviors often happen due to a lack of</a:t>
            </a:r>
            <a:br>
              <a:rPr lang="en-US" sz="1200" dirty="0">
                <a:latin typeface="Calibri" panose="020F0502020204030204" pitchFamily="34" charset="0"/>
              </a:rPr>
            </a:br>
            <a:r>
              <a:rPr lang="en-US" sz="1200" dirty="0">
                <a:latin typeface="Calibri" panose="020F0502020204030204" pitchFamily="34" charset="0"/>
              </a:rPr>
              <a:t>understanding of healthy and safe behaviors. The behavior isn’t intended to be harmful or abusive and may be accidental and unplanned.</a:t>
            </a:r>
          </a:p>
          <a:p>
            <a:pPr algn="l" rtl="0">
              <a:buClr>
                <a:schemeClr val="dk1"/>
              </a:buClr>
              <a:buSzPts val="2000"/>
            </a:pPr>
            <a:endParaRPr lang="en-US" sz="1200" dirty="0">
              <a:latin typeface="Calibri" panose="020F0502020204030204" pitchFamily="34" charset="0"/>
            </a:endParaRPr>
          </a:p>
          <a:p>
            <a:pPr algn="l" rtl="0">
              <a:buClr>
                <a:schemeClr val="dk1"/>
              </a:buClr>
              <a:buSzPts val="2000"/>
            </a:pPr>
            <a:r>
              <a:rPr lang="en-US" sz="1200" dirty="0">
                <a:latin typeface="Calibri" panose="020F0502020204030204" pitchFamily="34" charset="0"/>
              </a:rPr>
              <a:t>However if the same harmful behavior continues, regardless of the redirections and education provided, as we’ve said earlier – that this is indicative of a behavior that is abusive. </a:t>
            </a:r>
          </a:p>
          <a:p>
            <a:pPr algn="l" rtl="0">
              <a:buClr>
                <a:schemeClr val="dk1"/>
              </a:buClr>
              <a:buSzPts val="2000"/>
            </a:pPr>
            <a:endParaRPr lang="en-US" sz="1200" dirty="0">
              <a:latin typeface="Calibri" panose="020F0502020204030204" pitchFamily="34" charset="0"/>
            </a:endParaRPr>
          </a:p>
          <a:p>
            <a:pPr algn="l" rtl="0">
              <a:buClr>
                <a:schemeClr val="dk1"/>
              </a:buClr>
              <a:buSzPts val="2000"/>
            </a:pPr>
            <a:r>
              <a:rPr lang="en-US" sz="1200" dirty="0">
                <a:latin typeface="Calibri" panose="020F0502020204030204" pitchFamily="34" charset="0"/>
              </a:rPr>
              <a:t>Abuse typically involves behavior where one child is using control or manipulation over another. The youth engaging in abusive behavior may know their behavior has a negative impact on the other child and yet proceeds. And there may be an intention that feels not only developmentally inappropriate, but particularly </a:t>
            </a:r>
            <a:r>
              <a:rPr lang="en-US" sz="1200" b="0" dirty="0">
                <a:latin typeface="Calibri" panose="020F0502020204030204" pitchFamily="34" charset="0"/>
              </a:rPr>
              <a:t>more maturely sexualized. One child may also be over or near the age of consent, and the behavior may involve aggression, force or violence or mature sexual behavior. </a:t>
            </a:r>
            <a:endParaRPr lang="en-US" sz="1200" dirty="0">
              <a:latin typeface="Calibri" panose="020F0502020204030204" pitchFamily="34" charset="0"/>
            </a:endParaRPr>
          </a:p>
          <a:p>
            <a:pPr algn="l" rtl="0">
              <a:buClr>
                <a:schemeClr val="dk1"/>
              </a:buClr>
              <a:buSzPts val="2000"/>
            </a:pPr>
            <a:endParaRPr lang="en-US" sz="1200" dirty="0">
              <a:latin typeface="Calibri" panose="020F0502020204030204" pitchFamily="34" charset="0"/>
            </a:endParaRPr>
          </a:p>
          <a:p>
            <a:pPr algn="l" rtl="0">
              <a:buClr>
                <a:schemeClr val="dk1"/>
              </a:buClr>
              <a:buSzPts val="2000"/>
            </a:pPr>
            <a:r>
              <a:rPr lang="en-US" sz="1200" dirty="0">
                <a:latin typeface="Calibri" panose="020F0502020204030204" pitchFamily="34" charset="0"/>
              </a:rPr>
              <a:t>And we respond by ensuring all of the involved</a:t>
            </a:r>
            <a:r>
              <a:rPr lang="en-US" sz="1200" b="1" dirty="0">
                <a:latin typeface="Calibri" panose="020F0502020204030204" pitchFamily="34" charset="0"/>
              </a:rPr>
              <a:t> </a:t>
            </a:r>
            <a:r>
              <a:rPr lang="en-US" sz="1200" dirty="0">
                <a:latin typeface="Calibri" panose="020F0502020204030204" pitchFamily="34" charset="0"/>
              </a:rPr>
              <a:t>children’s safety and getting help for each child too.</a:t>
            </a:r>
            <a:endParaRPr sz="1200" b="0" dirty="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46: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indent="239367" algn="l" rtl="0"/>
            <a:endParaRPr sz="1200" dirty="0">
              <a:latin typeface="Calibri" panose="020F0502020204030204" pitchFamily="34" charset="0"/>
            </a:endParaRPr>
          </a:p>
          <a:p>
            <a:pPr algn="l" rtl="0"/>
            <a:r>
              <a:rPr lang="en-US" sz="1200" dirty="0">
                <a:latin typeface="Calibri" panose="020F0502020204030204" pitchFamily="34" charset="0"/>
              </a:rPr>
              <a:t>In all prevention levels, in all scenarios, safety should be first and foremost for all children involved.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ndParaRPr>
          </a:p>
          <a:p>
            <a:pPr algn="l" rtl="0"/>
            <a:r>
              <a:rPr lang="en-US" sz="1200" dirty="0">
                <a:latin typeface="Calibri" panose="020F0502020204030204" pitchFamily="34" charset="0"/>
              </a:rPr>
              <a:t>In the red prevention continuum level in particular, safety planning is intensive and most often includes a system response, to help with safety planning for everyone involved. </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Current safety planning is reviewed. Likely the plan will need some adapting to the situation. Questions such as whether the child engaging in harmful behaviors can be alone unsupervised with other youth and similar questions may come up,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Some safety planning changes in the home and in other social settings will be more permanent, while others will be temporary. For example, having a bell on a child's doorknob may be temporary, but having one child sleep upstairs and another sleep downstairs may be permanent.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ndParaRPr>
          </a:p>
          <a:p>
            <a:pPr algn="l" rtl="0"/>
            <a:r>
              <a:rPr lang="en-US" sz="1200" dirty="0">
                <a:latin typeface="Calibri" panose="020F0502020204030204" pitchFamily="34" charset="0"/>
              </a:rPr>
              <a:t>Also, when a child has sexually harmed another child, we should report this to the authorities, such as child protection services. Whenever you have concerns or evidence of a child being abused or a child harming another, contact your local Child Protective Services.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And depending on what happened, there may be various professionals involved such as child protective services, law enforcement, the legal system, school counselor or nurse, etc.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ndParaRPr>
          </a:p>
          <a:p>
            <a:pPr algn="l" rtl="0"/>
            <a:r>
              <a:rPr lang="en-US" sz="1200" dirty="0">
                <a:latin typeface="Calibri" panose="020F0502020204030204" pitchFamily="34" charset="0"/>
              </a:rPr>
              <a:t>Throughout our response, we need to strive to maintain a positive, caring and respectful relationship with the youth. How adults respond will help determine a youth’s own interpretation of what’s happening – and their engagement in safety planning and professional supports. When a child or teen has disclosed harm or abuse, or if we’ve discovered that a youth has been harmed or is harming someone, our initial reaction sets the tone for all involved.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The goal is to minimize stress and trauma and ensure that all children involved feel loved, cared for, and supported.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ndParaRPr>
          </a:p>
          <a:p>
            <a:pPr algn="l" rtl="0"/>
            <a:r>
              <a:rPr lang="en-US" sz="1200" dirty="0">
                <a:latin typeface="Calibri" panose="020F0502020204030204" pitchFamily="34" charset="0"/>
              </a:rPr>
              <a:t>And last, but not least, it is vital to seek professional help from a counselor or therapist . Partnering with a professional is essential for educating the youth about the impact of their behaviors and help them adopt new safe behaviors, and for ongoing care to regularly assess what's happening, and help the child who harmed to build confidence in their ability to learn safe behaviors and to behave safely.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For a child that was harmed, professional help can support them in processing and healing. And for a youth who is causing harm, it is critical to support that youth with counseling that is specialized in helping youth with their behaviors and relationships</a:t>
            </a:r>
            <a:r>
              <a:rPr lang="en-US" dirty="0"/>
              <a:t>.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4: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lang="en-US" sz="1200" dirty="0">
              <a:latin typeface="Calibri" panose="020F0502020204030204" pitchFamily="34" charset="0"/>
            </a:endParaRPr>
          </a:p>
          <a:p>
            <a:pPr algn="l" rtl="0"/>
            <a:r>
              <a:rPr lang="en-US" sz="1200" b="1" dirty="0">
                <a:latin typeface="Calibri" panose="020F0502020204030204" pitchFamily="34" charset="0"/>
              </a:rPr>
              <a:t>&gt;ADVANCE SLIDE </a:t>
            </a:r>
          </a:p>
          <a:p>
            <a:pPr algn="l" rtl="0"/>
            <a:endParaRPr sz="1200" b="1" dirty="0">
              <a:latin typeface="Calibri" panose="020F0502020204030204" pitchFamily="34" charset="0"/>
            </a:endParaRPr>
          </a:p>
          <a:p>
            <a:pPr algn="l" rtl="0"/>
            <a:r>
              <a:rPr lang="en-US" sz="1200" dirty="0">
                <a:latin typeface="Calibri" panose="020F0502020204030204" pitchFamily="34" charset="0"/>
              </a:rPr>
              <a:t>Let’s continue talking about children’s behaviors in the yellow prevention continuum. We</a:t>
            </a:r>
            <a:r>
              <a:rPr lang="en-US" sz="1200" baseline="0" dirty="0">
                <a:latin typeface="Calibri" panose="020F0502020204030204" pitchFamily="34" charset="0"/>
              </a:rPr>
              <a:t> discussed behaviors that could mean a child may be being abused, and now we’re going to talk about behaviors that could mean a child is a risk to harm others. </a:t>
            </a:r>
            <a:r>
              <a:rPr lang="en-US" sz="1200" dirty="0">
                <a:latin typeface="Calibri" panose="020F0502020204030204" pitchFamily="34" charset="0"/>
              </a:rPr>
              <a:t> </a:t>
            </a:r>
          </a:p>
          <a:p>
            <a:pPr algn="l" rtl="0"/>
            <a:endParaRPr lang="en-US"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This</a:t>
            </a:r>
            <a:r>
              <a:rPr lang="en-US" sz="1200" baseline="0" dirty="0">
                <a:latin typeface="Calibri" panose="020F0502020204030204" pitchFamily="34" charset="0"/>
              </a:rPr>
              <a:t> can include </a:t>
            </a:r>
            <a:r>
              <a:rPr lang="en-US" sz="1200" dirty="0">
                <a:latin typeface="Calibri" panose="020F0502020204030204" pitchFamily="34" charset="0"/>
              </a:rPr>
              <a:t>behaviors that may be typical but are becoming problematic because they cross boundaries or violate safety rules, or these could be behaviors that are not healthy,</a:t>
            </a:r>
            <a:r>
              <a:rPr lang="en-US" sz="1200" baseline="0" dirty="0">
                <a:latin typeface="Calibri" panose="020F0502020204030204" pitchFamily="34" charset="0"/>
              </a:rPr>
              <a:t> safe </a:t>
            </a:r>
            <a:r>
              <a:rPr lang="en-US" sz="1200" dirty="0">
                <a:latin typeface="Calibri" panose="020F0502020204030204" pitchFamily="34" charset="0"/>
              </a:rPr>
              <a:t>or developmentally appropriate. </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This</a:t>
            </a:r>
            <a:r>
              <a:rPr lang="en-US" sz="1200" baseline="0" dirty="0">
                <a:latin typeface="Calibri" panose="020F0502020204030204" pitchFamily="34" charset="0"/>
              </a:rPr>
              <a:t> is often </a:t>
            </a:r>
            <a:r>
              <a:rPr lang="en-US" sz="1200" dirty="0">
                <a:latin typeface="Calibri" panose="020F0502020204030204" pitchFamily="34" charset="0"/>
              </a:rPr>
              <a:t>when we have the opportunity to intervene before harm happens; by paying attention to warning signs, we can protect and respond. </a:t>
            </a:r>
            <a:endParaRPr sz="1200" dirty="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a:prstGeom prst="rect">
            <a:avLst/>
          </a:prstGeom>
        </p:spPr>
      </p:sp>
      <p:sp>
        <p:nvSpPr>
          <p:cNvPr id="3" name="Notes Placeholder 2"/>
          <p:cNvSpPr>
            <a:spLocks noGrp="1"/>
          </p:cNvSpPr>
          <p:nvPr>
            <p:ph type="body" idx="1"/>
          </p:nvPr>
        </p:nvSpPr>
        <p:spPr/>
        <p:txBody>
          <a:bodyPr/>
          <a:lstStyle/>
          <a:p>
            <a:pPr algn="l" rtl="0"/>
            <a:r>
              <a:rPr lang="en-US" sz="1200" b="1" dirty="0">
                <a:latin typeface="Calibri" panose="020F0502020204030204" pitchFamily="34" charset="0"/>
              </a:rPr>
              <a:t>Optional</a:t>
            </a:r>
          </a:p>
          <a:p>
            <a:pPr algn="l" rtl="0"/>
            <a:endParaRPr lang="en-US" sz="1200" b="1" dirty="0">
              <a:latin typeface="Calibri" panose="020F0502020204030204" pitchFamily="34" charset="0"/>
            </a:endParaRPr>
          </a:p>
          <a:p>
            <a:pPr algn="l" rtl="0"/>
            <a:r>
              <a:rPr lang="en-US" sz="1200" b="1" dirty="0">
                <a:latin typeface="Calibri" panose="020F0502020204030204" pitchFamily="34" charset="0"/>
              </a:rPr>
              <a:t>Suggested script:</a:t>
            </a:r>
          </a:p>
          <a:p>
            <a:pPr algn="l" rtl="0"/>
            <a:endParaRPr lang="en-US" sz="1200" b="1" dirty="0">
              <a:latin typeface="Calibri" panose="020F0502020204030204" pitchFamily="34" charset="0"/>
            </a:endParaRPr>
          </a:p>
          <a:p>
            <a:pPr algn="l" rtl="0"/>
            <a:r>
              <a:rPr lang="en-US" sz="1200" b="0" dirty="0">
                <a:latin typeface="Calibri" panose="020F0502020204030204" pitchFamily="34" charset="0"/>
              </a:rPr>
              <a:t>Let’s give you a chance to think about how you might reply to a situation.</a:t>
            </a:r>
          </a:p>
          <a:p>
            <a:pPr algn="l" rtl="0"/>
            <a:endParaRPr lang="en-US" sz="1200" dirty="0">
              <a:latin typeface="Calibri" panose="020F0502020204030204" pitchFamily="34" charset="0"/>
            </a:endParaRPr>
          </a:p>
          <a:p>
            <a:pPr algn="l" rtl="0"/>
            <a:r>
              <a:rPr lang="en-US" sz="1200" b="1" dirty="0">
                <a:latin typeface="Calibri" panose="020F0502020204030204" pitchFamily="34" charset="0"/>
              </a:rPr>
              <a:t>Activity: </a:t>
            </a:r>
            <a:r>
              <a:rPr lang="en-US" sz="1200" b="0" dirty="0">
                <a:latin typeface="Calibri" panose="020F0502020204030204" pitchFamily="34" charset="0"/>
              </a:rPr>
              <a:t>Let</a:t>
            </a:r>
            <a:r>
              <a:rPr lang="en-US" sz="1200" b="0" baseline="0" dirty="0">
                <a:latin typeface="Calibri" panose="020F0502020204030204" pitchFamily="34" charset="0"/>
              </a:rPr>
              <a:t> participants know that you’re going to be doing a poll/quiz (in Zoom/on paper). </a:t>
            </a:r>
          </a:p>
          <a:p>
            <a:pPr algn="l" rtl="0"/>
            <a:r>
              <a:rPr lang="en-US" sz="1200" b="1" baseline="0" dirty="0">
                <a:latin typeface="Calibri" panose="020F0502020204030204" pitchFamily="34" charset="0"/>
              </a:rPr>
              <a:t>Instructions: </a:t>
            </a:r>
            <a:r>
              <a:rPr lang="en-US" sz="1200" b="0" baseline="0" dirty="0">
                <a:latin typeface="Calibri" panose="020F0502020204030204" pitchFamily="34" charset="0"/>
              </a:rPr>
              <a:t>You’re going to read out a short scenario that’s also up on their screen. Then you’ll give them a number of statements – they should select yes or no for each action step based on the situation provided. Yes means you should take that step. No means you should not take that step.</a:t>
            </a:r>
          </a:p>
          <a:p>
            <a:pPr algn="l" rtl="0"/>
            <a:endParaRPr lang="en-US" sz="1200" dirty="0">
              <a:latin typeface="Calibri" panose="020F0502020204030204" pitchFamily="34" charset="0"/>
            </a:endParaRPr>
          </a:p>
          <a:p>
            <a:pPr algn="l" rtl="0"/>
            <a:r>
              <a:rPr lang="en-US" sz="1200" b="1" dirty="0">
                <a:latin typeface="Calibri" panose="020F0502020204030204" pitchFamily="34" charset="0"/>
              </a:rPr>
              <a:t>Situation:</a:t>
            </a:r>
            <a:r>
              <a:rPr lang="en-US" sz="1200" baseline="0" dirty="0">
                <a:latin typeface="Calibri" panose="020F0502020204030204" pitchFamily="34" charset="0"/>
              </a:rPr>
              <a:t> Your 11 year old told you their twin forced them to have oral sex. What should you do? </a:t>
            </a:r>
          </a:p>
          <a:p>
            <a:pPr algn="l" rtl="0"/>
            <a:endParaRPr lang="en-US" sz="1200" baseline="0" dirty="0">
              <a:latin typeface="Calibri" panose="020F0502020204030204" pitchFamily="34" charset="0"/>
            </a:endParaRPr>
          </a:p>
          <a:p>
            <a:pPr algn="l" rtl="0"/>
            <a:r>
              <a:rPr lang="en-US" sz="1200" b="1" baseline="0" dirty="0">
                <a:latin typeface="Calibri" panose="020F0502020204030204" pitchFamily="34" charset="0"/>
              </a:rPr>
              <a:t>Multiple choice questions:</a:t>
            </a:r>
            <a:endParaRPr lang="en-US" sz="1200" b="1" dirty="0">
              <a:latin typeface="Calibri" panose="020F0502020204030204" pitchFamily="34" charset="0"/>
            </a:endParaRPr>
          </a:p>
          <a:p>
            <a:pPr algn="l" rtl="0"/>
            <a:r>
              <a:rPr lang="en-US" sz="1200" dirty="0">
                <a:latin typeface="Calibri" panose="020F0502020204030204" pitchFamily="34" charset="0"/>
              </a:rPr>
              <a:t>1. Tell</a:t>
            </a:r>
            <a:r>
              <a:rPr lang="en-US" sz="1200" baseline="0" dirty="0">
                <a:latin typeface="Calibri" panose="020F0502020204030204" pitchFamily="34" charset="0"/>
              </a:rPr>
              <a:t> the child who was forcing their sibling to engage in oral sex that this is perverted and they could go to jail.</a:t>
            </a:r>
          </a:p>
          <a:p>
            <a:pPr algn="l" rtl="0"/>
            <a:r>
              <a:rPr lang="en-US" sz="1200" dirty="0">
                <a:latin typeface="Calibri" panose="020F0502020204030204" pitchFamily="34" charset="0"/>
              </a:rPr>
              <a:t> 	Answer: No.</a:t>
            </a:r>
          </a:p>
          <a:p>
            <a:pPr algn="l" rtl="0"/>
            <a:r>
              <a:rPr lang="en-US" sz="1200" dirty="0">
                <a:latin typeface="Calibri" panose="020F0502020204030204" pitchFamily="34" charset="0"/>
              </a:rPr>
              <a:t>	Discussion point: Whil</a:t>
            </a:r>
            <a:r>
              <a:rPr lang="en-US" sz="1200" baseline="0" dirty="0">
                <a:latin typeface="Calibri" panose="020F0502020204030204" pitchFamily="34" charset="0"/>
              </a:rPr>
              <a:t>e learning about child-child sexual harm or  abuse can be shocking and scary, both children here still need support, care and love. Shaming and using scare tactics aren’t as helpful as talking about what next steps will look like so that everyone can be safe. </a:t>
            </a:r>
            <a:endParaRPr lang="en-US" sz="1200" dirty="0">
              <a:latin typeface="Calibri" panose="020F0502020204030204" pitchFamily="34" charset="0"/>
            </a:endParaRPr>
          </a:p>
          <a:p>
            <a:pPr algn="l" rtl="0"/>
            <a:endParaRPr lang="en-US" sz="1200" dirty="0">
              <a:latin typeface="Calibri" panose="020F0502020204030204" pitchFamily="34" charset="0"/>
            </a:endParaRPr>
          </a:p>
          <a:p>
            <a:pPr algn="l" rtl="0"/>
            <a:r>
              <a:rPr lang="en-US" sz="1200" dirty="0">
                <a:latin typeface="Calibri" panose="020F0502020204030204" pitchFamily="34" charset="0"/>
              </a:rPr>
              <a:t>2. Call the police and get them involved </a:t>
            </a:r>
          </a:p>
          <a:p>
            <a:pPr algn="l" rtl="0"/>
            <a:r>
              <a:rPr lang="en-US" sz="1200" dirty="0">
                <a:latin typeface="Calibri" panose="020F0502020204030204" pitchFamily="34" charset="0"/>
              </a:rPr>
              <a:t>	Answer: No.</a:t>
            </a:r>
          </a:p>
          <a:p>
            <a:pPr algn="l" rtl="0"/>
            <a:r>
              <a:rPr lang="en-US" sz="1200" dirty="0">
                <a:latin typeface="Calibri" panose="020F0502020204030204" pitchFamily="34" charset="0"/>
              </a:rPr>
              <a:t>	Discussion point: If</a:t>
            </a:r>
            <a:r>
              <a:rPr lang="en-US" sz="1200" baseline="0" dirty="0">
                <a:latin typeface="Calibri" panose="020F0502020204030204" pitchFamily="34" charset="0"/>
              </a:rPr>
              <a:t> the child engaging in the harmful behavior were older – like closer to or above the age of consent – this may be appropriate.</a:t>
            </a:r>
            <a:endParaRPr lang="en-US" sz="1200" dirty="0">
              <a:latin typeface="Calibri" panose="020F0502020204030204" pitchFamily="34" charset="0"/>
            </a:endParaRPr>
          </a:p>
          <a:p>
            <a:pPr algn="l" rtl="0"/>
            <a:endParaRPr lang="en-US" sz="1200" dirty="0">
              <a:latin typeface="Calibri" panose="020F0502020204030204" pitchFamily="34" charset="0"/>
            </a:endParaRPr>
          </a:p>
          <a:p>
            <a:pPr algn="l" rtl="0"/>
            <a:r>
              <a:rPr lang="en-US" sz="1200" dirty="0">
                <a:latin typeface="Calibri" panose="020F0502020204030204" pitchFamily="34" charset="0"/>
              </a:rPr>
              <a:t>3 . Include other systems as needed, like Child Protective Services </a:t>
            </a:r>
          </a:p>
          <a:p>
            <a:pPr algn="l" rtl="0"/>
            <a:r>
              <a:rPr lang="en-US" sz="1200" dirty="0">
                <a:latin typeface="Calibri" panose="020F0502020204030204" pitchFamily="34" charset="0"/>
              </a:rPr>
              <a:t>	Answer: Yes.</a:t>
            </a:r>
          </a:p>
          <a:p>
            <a:pPr algn="l" rtl="0"/>
            <a:r>
              <a:rPr lang="en-US" sz="1200" dirty="0">
                <a:latin typeface="Calibri" panose="020F0502020204030204" pitchFamily="34" charset="0"/>
              </a:rPr>
              <a:t>	Discussion point:</a:t>
            </a:r>
            <a:r>
              <a:rPr lang="en-US" sz="1200" baseline="0" dirty="0">
                <a:latin typeface="Calibri" panose="020F0502020204030204" pitchFamily="34" charset="0"/>
              </a:rPr>
              <a:t> CPS does investigate child-child sexual harm and abuse. They can help make sure both children are supported and have the resources they need to heal. </a:t>
            </a:r>
            <a:endParaRPr lang="en-US" sz="1200" dirty="0">
              <a:latin typeface="Calibri" panose="020F0502020204030204" pitchFamily="34" charset="0"/>
            </a:endParaRPr>
          </a:p>
          <a:p>
            <a:pPr algn="l" rtl="0"/>
            <a:endParaRPr lang="en-US" sz="1200" dirty="0"/>
          </a:p>
          <a:p>
            <a:pPr algn="l" rtl="0"/>
            <a:r>
              <a:rPr lang="en-US" sz="1200" dirty="0">
                <a:latin typeface="Calibri" panose="020F0502020204030204" pitchFamily="34" charset="0"/>
              </a:rPr>
              <a:t>4. Check in with the child engaging</a:t>
            </a:r>
            <a:r>
              <a:rPr lang="en-US" sz="1200" baseline="0" dirty="0">
                <a:latin typeface="Calibri" panose="020F0502020204030204" pitchFamily="34" charset="0"/>
              </a:rPr>
              <a:t> in the unsafe behavior </a:t>
            </a:r>
            <a:r>
              <a:rPr lang="en-US" sz="1200" dirty="0">
                <a:latin typeface="Calibri" panose="020F0502020204030204" pitchFamily="34" charset="0"/>
              </a:rPr>
              <a:t>and ask them, “where did you get this</a:t>
            </a:r>
            <a:r>
              <a:rPr lang="en-US" sz="1200" baseline="0" dirty="0">
                <a:latin typeface="Calibri" panose="020F0502020204030204" pitchFamily="34" charset="0"/>
              </a:rPr>
              <a:t> idea from</a:t>
            </a:r>
            <a:r>
              <a:rPr lang="en-US" sz="1200" dirty="0">
                <a:latin typeface="Calibri" panose="020F0502020204030204" pitchFamily="34" charset="0"/>
              </a:rPr>
              <a:t>?” </a:t>
            </a:r>
          </a:p>
          <a:p>
            <a:pPr algn="l" rtl="0"/>
            <a:r>
              <a:rPr lang="en-US" sz="1200" dirty="0">
                <a:latin typeface="Calibri" panose="020F0502020204030204" pitchFamily="34" charset="0"/>
              </a:rPr>
              <a:t>	Answer: Yes.</a:t>
            </a:r>
          </a:p>
          <a:p>
            <a:pPr algn="l" rtl="0"/>
            <a:r>
              <a:rPr lang="en-US" sz="1200" dirty="0">
                <a:latin typeface="Calibri" panose="020F0502020204030204" pitchFamily="34" charset="0"/>
              </a:rPr>
              <a:t>	Discussion point: As we</a:t>
            </a:r>
            <a:r>
              <a:rPr lang="en-US" sz="1200" baseline="0" dirty="0">
                <a:latin typeface="Calibri" panose="020F0502020204030204" pitchFamily="34" charset="0"/>
              </a:rPr>
              <a:t> discussed in the yellow example, asking a child an open-ended question can help us sometimes learn more about why a child is engaging in an unsafe behavior. Continuing to press this child for more information if they’re feeling hesitant is not a good idea as that can sometimes cause them to shut down. Let your child know you’re always there to talk if they have questions or if anyone broke a rule with them.</a:t>
            </a:r>
            <a:endParaRPr lang="en-US" sz="1200" dirty="0">
              <a:latin typeface="Calibri" panose="020F0502020204030204" pitchFamily="34" charset="0"/>
            </a:endParaRPr>
          </a:p>
          <a:p>
            <a:pPr algn="l" rtl="0"/>
            <a:endParaRPr lang="en-US" sz="1200" dirty="0">
              <a:latin typeface="Calibri" panose="020F0502020204030204" pitchFamily="34" charset="0"/>
            </a:endParaRPr>
          </a:p>
          <a:p>
            <a:pPr algn="l" rtl="0"/>
            <a:r>
              <a:rPr lang="en-US" sz="1200" dirty="0">
                <a:latin typeface="Calibri" panose="020F0502020204030204" pitchFamily="34" charset="0"/>
              </a:rPr>
              <a:t>5. Seek out a therapist for both children</a:t>
            </a:r>
          </a:p>
          <a:p>
            <a:pPr algn="l" rtl="0"/>
            <a:r>
              <a:rPr lang="en-US" sz="1200" dirty="0">
                <a:latin typeface="Calibri" panose="020F0502020204030204" pitchFamily="34" charset="0"/>
              </a:rPr>
              <a:t>	Answer: Yes.</a:t>
            </a:r>
          </a:p>
          <a:p>
            <a:pPr algn="l" rtl="0"/>
            <a:r>
              <a:rPr lang="en-US" sz="1200" dirty="0">
                <a:latin typeface="Calibri" panose="020F0502020204030204" pitchFamily="34" charset="0"/>
              </a:rPr>
              <a:t>	Discussion point: Both</a:t>
            </a:r>
            <a:r>
              <a:rPr lang="en-US" sz="1200" baseline="0" dirty="0">
                <a:latin typeface="Calibri" panose="020F0502020204030204" pitchFamily="34" charset="0"/>
              </a:rPr>
              <a:t> children need support to heal. Although treatment may look different, it’s important that youth are able to process any feelings from this incident. There are specialists both for the child who harmed and the child who was harmed. And, a professional can often help you learn more about why certain behaviors are happening. </a:t>
            </a:r>
            <a:endParaRPr lang="en-US" sz="1200" dirty="0">
              <a:latin typeface="Calibri" panose="020F0502020204030204" pitchFamily="34" charset="0"/>
            </a:endParaRPr>
          </a:p>
          <a:p>
            <a:pPr algn="l" rtl="0"/>
            <a:endParaRPr lang="en-US" sz="1200" dirty="0">
              <a:latin typeface="Calibri" panose="020F0502020204030204" pitchFamily="34" charset="0"/>
            </a:endParaRPr>
          </a:p>
          <a:p>
            <a:pPr algn="l" rtl="0"/>
            <a:r>
              <a:rPr lang="en-US" sz="1200" dirty="0">
                <a:latin typeface="Calibri" panose="020F0502020204030204" pitchFamily="34" charset="0"/>
              </a:rPr>
              <a:t>6. Make sure your family safety plan matches the current concerns</a:t>
            </a:r>
          </a:p>
          <a:p>
            <a:pPr algn="l" rtl="0"/>
            <a:r>
              <a:rPr lang="en-US" sz="1200" dirty="0">
                <a:latin typeface="Calibri" panose="020F0502020204030204" pitchFamily="34" charset="0"/>
              </a:rPr>
              <a:t>	Answer: Yes.</a:t>
            </a:r>
          </a:p>
          <a:p>
            <a:pPr algn="l" rtl="0"/>
            <a:r>
              <a:rPr lang="en-US" sz="1200" dirty="0">
                <a:latin typeface="Calibri" panose="020F0502020204030204" pitchFamily="34" charset="0"/>
              </a:rPr>
              <a:t>	Discussion point: This is serious so environmental</a:t>
            </a:r>
            <a:r>
              <a:rPr lang="en-US" sz="1200" baseline="0" dirty="0">
                <a:latin typeface="Calibri" panose="020F0502020204030204" pitchFamily="34" charset="0"/>
              </a:rPr>
              <a:t> considerations are needed. It may be that a child needs to temporarily have a different room or an alarm on their door. Safety is paramount; a therapist can help more with these types of needs as well.</a:t>
            </a:r>
            <a:endParaRPr lang="en-US" sz="1200" dirty="0">
              <a:latin typeface="Calibri" panose="020F0502020204030204" pitchFamily="34" charset="0"/>
            </a:endParaRPr>
          </a:p>
          <a:p>
            <a:pPr algn="l" rtl="0"/>
            <a:endParaRPr lang="en-US" sz="1200" dirty="0">
              <a:latin typeface="Calibri" panose="020F0502020204030204" pitchFamily="34" charset="0"/>
            </a:endParaRPr>
          </a:p>
          <a:p>
            <a:pPr algn="l" rtl="0"/>
            <a:r>
              <a:rPr lang="en-US" sz="1200" dirty="0">
                <a:latin typeface="Calibri" panose="020F0502020204030204" pitchFamily="34" charset="0"/>
              </a:rPr>
              <a:t>7. Increase supervision, and make sure your child is always supervised around other kids right now </a:t>
            </a:r>
          </a:p>
          <a:p>
            <a:pPr algn="l" rtl="0"/>
            <a:r>
              <a:rPr lang="en-US" sz="1200" dirty="0">
                <a:latin typeface="Calibri" panose="020F0502020204030204" pitchFamily="34" charset="0"/>
              </a:rPr>
              <a:t>	Answer: Yes.</a:t>
            </a:r>
          </a:p>
          <a:p>
            <a:pPr algn="l" rtl="0"/>
            <a:r>
              <a:rPr lang="en-US" sz="1200" dirty="0">
                <a:latin typeface="Calibri" panose="020F0502020204030204" pitchFamily="34" charset="0"/>
              </a:rPr>
              <a:t>	Discussion point: There</a:t>
            </a:r>
            <a:r>
              <a:rPr lang="en-US" sz="1200" baseline="0" dirty="0">
                <a:latin typeface="Calibri" panose="020F0502020204030204" pitchFamily="34" charset="0"/>
              </a:rPr>
              <a:t> should always be an involved caregiver watching your child who crossed boundaries so they can intervene, talk about safety and follow up as needed. This child should never be left alone – even if just for a minute – around other kids. </a:t>
            </a:r>
            <a:endParaRPr lang="en-US" sz="1200" dirty="0">
              <a:latin typeface="Calibri" panose="020F0502020204030204" pitchFamily="34" charset="0"/>
            </a:endParaRPr>
          </a:p>
          <a:p>
            <a:pPr algn="l" rtl="0"/>
            <a:endParaRPr lang="en-US" sz="1200" dirty="0">
              <a:latin typeface="Calibri" panose="020F0502020204030204" pitchFamily="34" charset="0"/>
            </a:endParaRPr>
          </a:p>
          <a:p>
            <a:endParaRPr lang="en-US" sz="1200" b="1" dirty="0">
              <a:latin typeface="Calibri" panose="020F0502020204030204" pitchFamily="34" charset="0"/>
            </a:endParaRPr>
          </a:p>
        </p:txBody>
      </p:sp>
      <p:sp>
        <p:nvSpPr>
          <p:cNvPr id="4" name="Slide Number Placeholder 3"/>
          <p:cNvSpPr>
            <a:spLocks noGrp="1"/>
          </p:cNvSpPr>
          <p:nvPr>
            <p:ph type="sldNum" idx="10"/>
          </p:nvPr>
        </p:nvSpPr>
        <p:spPr/>
        <p:txBody>
          <a:bodyPr lIns="95747" tIns="47873" rIns="95747" bIns="47873"/>
          <a:lstStyle/>
          <a:p>
            <a:pPr algn="r">
              <a:spcBef>
                <a:spcPts val="0"/>
              </a:spcBef>
            </a:pPr>
            <a:fld id="{00000000-1234-1234-1234-123412341234}" type="slidenum">
              <a:rPr lang="en-US" sz="1300">
                <a:solidFill>
                  <a:schemeClr val="dk1"/>
                </a:solidFill>
                <a:latin typeface="Arial"/>
                <a:ea typeface="Arial"/>
                <a:cs typeface="Arial"/>
                <a:sym typeface="Arial"/>
              </a:rPr>
              <a:pPr algn="r">
                <a:spcBef>
                  <a:spcPts val="0"/>
                </a:spcBef>
              </a:pPr>
              <a:t>30</a:t>
            </a:fld>
            <a:endParaRPr lang="en-US"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3318791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4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p49: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defTabSz="946915">
              <a:defRPr/>
            </a:pPr>
            <a:endParaRPr lang="en-US" sz="1200" dirty="0">
              <a:latin typeface="Calibri" panose="020F0502020204030204" pitchFamily="34" charset="0"/>
            </a:endParaRPr>
          </a:p>
          <a:p>
            <a:pPr defTabSz="946915">
              <a:defRPr/>
            </a:pPr>
            <a:r>
              <a:rPr lang="en-US" sz="1200" dirty="0">
                <a:latin typeface="Calibri" panose="020F0502020204030204" pitchFamily="34" charset="0"/>
              </a:rPr>
              <a:t>Let’s do an activity now, looking at behaviors and thinking about what prevention continuum level they appear. We are going to give you a very brief description of a behavior between an adult and a child. These are only a single sentence, but when you read this behavior, what prevention continuum level would you most likely think that you are dealing with?</a:t>
            </a:r>
            <a:br>
              <a:rPr lang="en-US" sz="1200" dirty="0">
                <a:latin typeface="Calibri" panose="020F0502020204030204" pitchFamily="34" charset="0"/>
              </a:rPr>
            </a:br>
            <a:endParaRPr lang="en-US" sz="1200" dirty="0">
              <a:latin typeface="Calibri" panose="020F0502020204030204" pitchFamily="34" charset="0"/>
            </a:endParaRPr>
          </a:p>
          <a:p>
            <a:pPr marL="179525" indent="-179525" defTabSz="946915">
              <a:buFont typeface="Wingdings" panose="05000000000000000000" pitchFamily="2" charset="2"/>
              <a:buChar char="Ø"/>
              <a:defRPr/>
            </a:pPr>
            <a:r>
              <a:rPr lang="en-US" sz="1200" b="1" i="1" dirty="0">
                <a:latin typeface="Calibri" panose="020F0502020204030204" pitchFamily="34" charset="0"/>
              </a:rPr>
              <a:t>Virtual (Zoom) Instructions </a:t>
            </a:r>
            <a:r>
              <a:rPr lang="en-US" sz="1200" b="1" dirty="0">
                <a:latin typeface="Calibri" panose="020F0502020204030204" pitchFamily="34" charset="0"/>
              </a:rPr>
              <a:t>: </a:t>
            </a:r>
            <a:r>
              <a:rPr lang="en-US" sz="1200" dirty="0">
                <a:latin typeface="Calibri" panose="020F0502020204030204" pitchFamily="34" charset="0"/>
              </a:rPr>
              <a:t>Each behavior noted below should be a poll question, with the 3 prevention continuums listed as possible answers. Post each poll (in no particular order) one at a time, waiting for participants to respond. After the poll has been closed, discuss the results. Suggested discussion questions can include:</a:t>
            </a:r>
          </a:p>
          <a:p>
            <a:pPr marL="179525" lvl="2" indent="-179525" defTabSz="946915">
              <a:buFont typeface="Arial" panose="020B0604020202020204" pitchFamily="34" charset="0"/>
              <a:buChar char="•"/>
              <a:defRPr/>
            </a:pPr>
            <a:r>
              <a:rPr lang="en-US" sz="1200" dirty="0">
                <a:latin typeface="Calibri" panose="020F0502020204030204" pitchFamily="34" charset="0"/>
              </a:rPr>
              <a:t>What was the most chosen prevention level, and ask for participants who chose that level to comment on why they chose that – what information led to their choice? This could be repeated for each level chosen in the poll</a:t>
            </a:r>
          </a:p>
          <a:p>
            <a:pPr marL="179525" lvl="1" indent="-179525" defTabSz="946915">
              <a:buFont typeface="Arial" panose="020B0604020202020204" pitchFamily="34" charset="0"/>
              <a:buChar char="•"/>
              <a:defRPr/>
            </a:pPr>
            <a:r>
              <a:rPr lang="en-US" sz="1200" dirty="0">
                <a:latin typeface="Calibri" panose="020F0502020204030204" pitchFamily="34" charset="0"/>
              </a:rPr>
              <a:t> Ask participants what would have changed their choice (if yellow, to red or green, etc.). </a:t>
            </a:r>
          </a:p>
          <a:p>
            <a:pPr marL="179525" lvl="1" indent="-179525" defTabSz="946915">
              <a:buFont typeface="Arial" panose="020B0604020202020204" pitchFamily="34" charset="0"/>
              <a:buChar char="•"/>
              <a:defRPr/>
            </a:pPr>
            <a:r>
              <a:rPr lang="en-US" sz="1200" dirty="0">
                <a:latin typeface="Calibri" panose="020F0502020204030204" pitchFamily="34" charset="0"/>
              </a:rPr>
              <a:t>Share how Now! identified the prevention level and discuss</a:t>
            </a:r>
          </a:p>
          <a:p>
            <a:pPr marL="179525" lvl="1" indent="-179525" defTabSz="946915">
              <a:buFont typeface="Arial" panose="020B0604020202020204" pitchFamily="34" charset="0"/>
              <a:buChar char="•"/>
              <a:defRPr/>
            </a:pPr>
            <a:r>
              <a:rPr lang="en-US" sz="1200" dirty="0">
                <a:latin typeface="Calibri" panose="020F0502020204030204" pitchFamily="34" charset="0"/>
              </a:rPr>
              <a:t>Provide information to correct misconceptions about behaviors and prevention levels. </a:t>
            </a:r>
          </a:p>
          <a:p>
            <a:pPr marL="179525" lvl="1" indent="-179525" defTabSz="946915">
              <a:buFont typeface="Arial" panose="020B0604020202020204" pitchFamily="34" charset="0"/>
              <a:buChar char="•"/>
              <a:defRPr/>
            </a:pPr>
            <a:endParaRPr lang="en-US" sz="1200" b="1" dirty="0">
              <a:latin typeface="Calibri" panose="020F0502020204030204" pitchFamily="34" charset="0"/>
            </a:endParaRPr>
          </a:p>
          <a:p>
            <a:pPr marL="179525" indent="-179525" defTabSz="946915">
              <a:buFont typeface="Wingdings" panose="05000000000000000000" pitchFamily="2" charset="2"/>
              <a:buChar char="Ø"/>
              <a:defRPr/>
            </a:pPr>
            <a:r>
              <a:rPr lang="en-US" sz="1200" b="1" i="1" dirty="0">
                <a:latin typeface="Calibri" panose="020F0502020204030204" pitchFamily="34" charset="0"/>
              </a:rPr>
              <a:t>In-person Instructions: </a:t>
            </a:r>
            <a:r>
              <a:rPr lang="en-US" sz="1200" dirty="0">
                <a:latin typeface="Calibri" panose="020F0502020204030204" pitchFamily="34" charset="0"/>
              </a:rPr>
              <a:t>write down each behavior on a slip of paper, depending on size of the group, the behaviors can be duplicated, or trainer can create additional behaviors.</a:t>
            </a:r>
          </a:p>
          <a:p>
            <a:pPr marL="179525" indent="-179525" defTabSz="946915">
              <a:buFont typeface="Arial" panose="020B0604020202020204" pitchFamily="34" charset="0"/>
              <a:buChar char="•"/>
              <a:defRPr/>
            </a:pPr>
            <a:r>
              <a:rPr lang="en-US" sz="1200" dirty="0">
                <a:latin typeface="Calibri" panose="020F0502020204030204" pitchFamily="34" charset="0"/>
              </a:rPr>
              <a:t>Prepare room by placing a sheet of green, yellow and red construction paper each in a corner of the room</a:t>
            </a:r>
          </a:p>
          <a:p>
            <a:pPr marL="179525" indent="-179525" defTabSz="946915">
              <a:buFont typeface="Arial" panose="020B0604020202020204" pitchFamily="34" charset="0"/>
              <a:buChar char="•"/>
              <a:defRPr/>
            </a:pPr>
            <a:r>
              <a:rPr lang="en-US" sz="1200" dirty="0">
                <a:latin typeface="Calibri" panose="020F0502020204030204" pitchFamily="34" charset="0"/>
              </a:rPr>
              <a:t>Hand out the slips of paper with the behavior, instructing participants to choose the color-coded corner that best reflects the prevention level of the behavior, and instruct them not to speak to each other as they made their decision and moved to the corresponding corner.</a:t>
            </a:r>
          </a:p>
          <a:p>
            <a:pPr marL="179525" indent="-179525" defTabSz="946915">
              <a:buFont typeface="Arial" panose="020B0604020202020204" pitchFamily="34" charset="0"/>
              <a:buChar char="•"/>
              <a:defRPr/>
            </a:pPr>
            <a:r>
              <a:rPr lang="en-US" sz="1200" dirty="0">
                <a:latin typeface="Calibri" panose="020F0502020204030204" pitchFamily="34" charset="0"/>
              </a:rPr>
              <a:t>Starting with those in the “green” corner, ask participants to read the behaviors handed out to them out loud. If more than one of the same behavior was given out, ask if anyone else has that behavior and notice what prevention level they went to.</a:t>
            </a:r>
          </a:p>
          <a:p>
            <a:pPr marL="179525" indent="-179525" defTabSz="946915">
              <a:buFont typeface="Arial" panose="020B0604020202020204" pitchFamily="34" charset="0"/>
              <a:buChar char="•"/>
              <a:defRPr/>
            </a:pPr>
            <a:r>
              <a:rPr lang="en-US" sz="1200" dirty="0">
                <a:latin typeface="Calibri" panose="020F0502020204030204" pitchFamily="34" charset="0"/>
              </a:rPr>
              <a:t>Discuss as suggested above</a:t>
            </a:r>
            <a:endParaRPr lang="en-US" sz="1200" b="1" dirty="0">
              <a:latin typeface="Calibri" panose="020F0502020204030204" pitchFamily="34" charset="0"/>
            </a:endParaRPr>
          </a:p>
          <a:p>
            <a:pPr defTabSz="946915">
              <a:defRPr/>
            </a:pPr>
            <a:r>
              <a:rPr lang="en-US" sz="1200" b="1" dirty="0">
                <a:latin typeface="Calibri" panose="020F0502020204030204" pitchFamily="34" charset="0"/>
              </a:rPr>
              <a:t> </a:t>
            </a:r>
          </a:p>
          <a:p>
            <a:pPr defTabSz="946915">
              <a:defRPr/>
            </a:pPr>
            <a:r>
              <a:rPr lang="en-US" sz="1200" b="1" dirty="0">
                <a:latin typeface="Calibri" panose="020F0502020204030204" pitchFamily="34" charset="0"/>
              </a:rPr>
              <a:t>Discussion points throughout activity:</a:t>
            </a:r>
          </a:p>
          <a:p>
            <a:pPr marL="179525" indent="-179525" defTabSz="946915">
              <a:buFont typeface="Arial" panose="020B0604020202020204" pitchFamily="34" charset="0"/>
              <a:buChar char="•"/>
              <a:defRPr/>
            </a:pPr>
            <a:r>
              <a:rPr lang="en-US" sz="1200" dirty="0">
                <a:latin typeface="Calibri" panose="020F0502020204030204" pitchFamily="34" charset="0"/>
              </a:rPr>
              <a:t>Sometimes we may start at one prevention level, but when we gather additional information, we realize that actually things are either more serious than we thought – or that actually, a green prevention level response is more appropriate.</a:t>
            </a:r>
          </a:p>
          <a:p>
            <a:pPr marL="179525" indent="-179525" defTabSz="946915">
              <a:buFont typeface="Arial" panose="020B0604020202020204" pitchFamily="34" charset="0"/>
              <a:buChar char="•"/>
              <a:defRPr/>
            </a:pPr>
            <a:r>
              <a:rPr lang="en-US" sz="1200" dirty="0">
                <a:latin typeface="Calibri" panose="020F0502020204030204" pitchFamily="34" charset="0"/>
              </a:rPr>
              <a:t>If many participants chose the “wrong” prevention level, acknowledge that our own experiences and relationships may impact our observations and analysis – and that is ok, these are tools we use to make informed decisions – so even if we perceive a situation to be less concerning or more so than the answers on this poll might indicate, we can still learn more about the situation, talk to others and make shifts in our perception as necessary</a:t>
            </a:r>
          </a:p>
          <a:p>
            <a:pPr marL="179525" indent="-179525" defTabSz="946915">
              <a:buFont typeface="Arial" panose="020B0604020202020204" pitchFamily="34" charset="0"/>
              <a:buChar char="•"/>
              <a:defRPr/>
            </a:pPr>
            <a:r>
              <a:rPr lang="en-US" sz="1200" dirty="0">
                <a:latin typeface="Calibri" panose="020F0502020204030204" pitchFamily="34" charset="0"/>
              </a:rPr>
              <a:t>Be prepared for participants to perceive red prevention levels when the behaviors are considered yellow, and use this opportunity to reinforce that red is when we have evidence and/or disclosure – that perceived intention is not enough.</a:t>
            </a:r>
          </a:p>
          <a:p>
            <a:pPr marL="179525" indent="-179525" defTabSz="946915">
              <a:buFont typeface="Arial" panose="020B0604020202020204" pitchFamily="34" charset="0"/>
              <a:buChar char="•"/>
              <a:defRPr/>
            </a:pPr>
            <a:r>
              <a:rPr lang="en-US" sz="1200" dirty="0">
                <a:latin typeface="Calibri" panose="020F0502020204030204" pitchFamily="34" charset="0"/>
              </a:rPr>
              <a:t>Encourage conversation. It’s ok to not see things the same way. Sometimes there is just not enough information to know. </a:t>
            </a:r>
          </a:p>
          <a:p>
            <a:pPr marL="179525" indent="-179525" defTabSz="946915">
              <a:buFont typeface="Arial" panose="020B0604020202020204" pitchFamily="34" charset="0"/>
              <a:buChar char="•"/>
              <a:defRPr/>
            </a:pPr>
            <a:r>
              <a:rPr lang="en-US" sz="1200" dirty="0">
                <a:latin typeface="Calibri" panose="020F0502020204030204" pitchFamily="34" charset="0"/>
              </a:rPr>
              <a:t>Sometimes it is so obvious that additional conversation isn’t necessary</a:t>
            </a:r>
          </a:p>
          <a:p>
            <a:pPr defTabSz="946915">
              <a:defRPr/>
            </a:pPr>
            <a:r>
              <a:rPr lang="en-US" sz="1200" b="1" dirty="0">
                <a:latin typeface="Calibri" panose="020F0502020204030204" pitchFamily="34" charset="0"/>
              </a:rPr>
              <a:t> </a:t>
            </a:r>
          </a:p>
          <a:p>
            <a:pPr defTabSz="946915">
              <a:defRPr/>
            </a:pPr>
            <a:r>
              <a:rPr lang="en-US" sz="1200" i="1" dirty="0">
                <a:latin typeface="Calibri" panose="020F0502020204030204" pitchFamily="34" charset="0"/>
              </a:rPr>
              <a:t>Note: trainer might only use a couple of these behaviors out of the choices below and trainer might want to substitute their own examples.</a:t>
            </a:r>
          </a:p>
          <a:p>
            <a:pPr defTabSz="946915">
              <a:defRPr/>
            </a:pPr>
            <a:endParaRPr lang="en-US" sz="1200" b="1" dirty="0">
              <a:latin typeface="Calibri" panose="020F0502020204030204" pitchFamily="34" charset="0"/>
            </a:endParaRPr>
          </a:p>
          <a:p>
            <a:pPr marL="0" marR="0" lvl="0" indent="0" defTabSz="946915" eaLnBrk="1" fontAlgn="auto" latinLnBrk="0" hangingPunct="1">
              <a:lnSpc>
                <a:spcPct val="117999"/>
              </a:lnSpc>
              <a:spcBef>
                <a:spcPts val="0"/>
              </a:spcBef>
              <a:spcAft>
                <a:spcPts val="0"/>
              </a:spcAft>
              <a:buClrTx/>
              <a:buSzTx/>
              <a:buFontTx/>
              <a:buNone/>
              <a:tabLst/>
              <a:defRPr/>
            </a:pPr>
            <a:r>
              <a:rPr lang="en-US" sz="1200" b="1" dirty="0">
                <a:effectLst/>
                <a:latin typeface="+mn-lt"/>
                <a:ea typeface="+mn-ea"/>
                <a:cs typeface="+mn-cs"/>
                <a:sym typeface="Helvetica Neue"/>
              </a:rPr>
              <a:t>Poll 1:</a:t>
            </a:r>
            <a:br>
              <a:rPr lang="en-US" sz="1200" dirty="0">
                <a:effectLst/>
                <a:latin typeface="+mn-lt"/>
                <a:ea typeface="+mn-ea"/>
                <a:cs typeface="+mn-cs"/>
                <a:sym typeface="Helvetica Neue"/>
              </a:rPr>
            </a:br>
            <a:r>
              <a:rPr lang="en-US" sz="1200" dirty="0">
                <a:effectLst/>
                <a:latin typeface="+mn-lt"/>
                <a:ea typeface="+mn-ea"/>
                <a:cs typeface="+mn-cs"/>
                <a:sym typeface="Helvetica Neue"/>
              </a:rPr>
              <a:t>A 4-year-old is found touching their private parts in the bathroom at home </a:t>
            </a:r>
            <a:br>
              <a:rPr lang="en-US" sz="1200" dirty="0">
                <a:effectLst/>
                <a:latin typeface="+mn-lt"/>
                <a:ea typeface="+mn-ea"/>
                <a:cs typeface="+mn-cs"/>
                <a:sym typeface="Helvetica Neue"/>
              </a:rPr>
            </a:br>
            <a:r>
              <a:rPr lang="en-US" sz="1200" b="1" dirty="0">
                <a:effectLst/>
                <a:latin typeface="+mn-lt"/>
                <a:ea typeface="+mn-ea"/>
                <a:cs typeface="+mn-cs"/>
                <a:sym typeface="Helvetica Neue"/>
              </a:rPr>
              <a:t>For discussion: </a:t>
            </a:r>
            <a:r>
              <a:rPr lang="en-US" sz="1200" dirty="0">
                <a:effectLst/>
                <a:latin typeface="+mn-lt"/>
                <a:ea typeface="+mn-ea"/>
                <a:cs typeface="+mn-cs"/>
                <a:sym typeface="Helvetica Neue"/>
              </a:rPr>
              <a:t>We see this as a green prevention level behavior - </a:t>
            </a:r>
            <a:br>
              <a:rPr lang="en-US" sz="1200" dirty="0">
                <a:effectLst/>
                <a:latin typeface="+mn-lt"/>
                <a:ea typeface="+mn-ea"/>
                <a:cs typeface="+mn-cs"/>
                <a:sym typeface="Helvetica Neue"/>
              </a:rPr>
            </a:br>
            <a:r>
              <a:rPr lang="en-US" sz="1200" dirty="0">
                <a:effectLst/>
                <a:latin typeface="+mn-lt"/>
                <a:ea typeface="+mn-ea"/>
                <a:cs typeface="+mn-cs"/>
                <a:sym typeface="Helvetica Neue"/>
              </a:rPr>
              <a:t>However, if the child did this in public, or amongst friends at pre-school, it would be a yellow prevention level behavior. But if it is in private, at home, then this is a green behavior, healthy and safe.</a:t>
            </a:r>
            <a:br>
              <a:rPr lang="en-US" sz="1200" dirty="0">
                <a:effectLst/>
                <a:latin typeface="+mn-lt"/>
                <a:ea typeface="+mn-ea"/>
                <a:cs typeface="+mn-cs"/>
                <a:sym typeface="Helvetica Neue"/>
              </a:rPr>
            </a:br>
            <a:br>
              <a:rPr lang="en-US" sz="1200" dirty="0">
                <a:effectLst/>
                <a:latin typeface="+mn-lt"/>
                <a:ea typeface="+mn-ea"/>
                <a:cs typeface="+mn-cs"/>
                <a:sym typeface="Helvetica Neue"/>
              </a:rPr>
            </a:br>
            <a:r>
              <a:rPr lang="en-US" sz="1200" b="1" dirty="0">
                <a:effectLst/>
                <a:latin typeface="+mn-lt"/>
                <a:ea typeface="+mn-ea"/>
                <a:cs typeface="+mn-cs"/>
                <a:sym typeface="Helvetica Neue"/>
              </a:rPr>
              <a:t>Poll 2:</a:t>
            </a:r>
            <a:br>
              <a:rPr lang="en-US" sz="1200" dirty="0">
                <a:effectLst/>
                <a:latin typeface="+mn-lt"/>
                <a:ea typeface="+mn-ea"/>
                <a:cs typeface="+mn-cs"/>
                <a:sym typeface="Helvetica Neue"/>
              </a:rPr>
            </a:br>
            <a:r>
              <a:rPr lang="en-US" sz="1200" dirty="0">
                <a:effectLst/>
                <a:latin typeface="+mn-lt"/>
                <a:ea typeface="+mn-ea"/>
                <a:cs typeface="+mn-cs"/>
                <a:sym typeface="Helvetica Neue"/>
              </a:rPr>
              <a:t>A 14-year-old shows a 7-year-old adult pornography </a:t>
            </a:r>
            <a:br>
              <a:rPr lang="en-US" sz="1200" dirty="0">
                <a:effectLst/>
                <a:latin typeface="+mn-lt"/>
                <a:ea typeface="+mn-ea"/>
                <a:cs typeface="+mn-cs"/>
                <a:sym typeface="Helvetica Neue"/>
              </a:rPr>
            </a:br>
            <a:r>
              <a:rPr lang="en-US" sz="1200" b="1" dirty="0">
                <a:effectLst/>
                <a:latin typeface="+mn-lt"/>
                <a:ea typeface="+mn-ea"/>
                <a:cs typeface="+mn-cs"/>
                <a:sym typeface="Helvetica Neue"/>
              </a:rPr>
              <a:t>For discussion: </a:t>
            </a:r>
            <a:r>
              <a:rPr lang="en-US" sz="1200" dirty="0">
                <a:effectLst/>
                <a:latin typeface="+mn-lt"/>
                <a:ea typeface="+mn-ea"/>
                <a:cs typeface="+mn-cs"/>
                <a:sym typeface="Helvetica Neue"/>
              </a:rPr>
              <a:t>This is a red prevention level situation, and it is harmful. And, it is illegal for minors to access and view pornographic material. While we know that a 14-year-old is still learning about boundaries and safety, this is an unsafe choice and is likely something they are aware isn’t OK to do—-even if they don’t know the impacts of showing a young child sexual content. This needs to stop. Further, it is clear this older child could use more support and guidance (potentially including professional support) around safe behaviors both around online content, and in person with younger kids. This 7-year-old would also benefit from support as this may have been confusing and upsetting. </a:t>
            </a:r>
            <a:br>
              <a:rPr lang="en-US" sz="1200" dirty="0">
                <a:effectLst/>
                <a:latin typeface="+mn-lt"/>
                <a:ea typeface="+mn-ea"/>
                <a:cs typeface="+mn-cs"/>
                <a:sym typeface="Helvetica Neue"/>
              </a:rPr>
            </a:br>
            <a:br>
              <a:rPr lang="en-US" sz="1200" dirty="0">
                <a:effectLst/>
                <a:latin typeface="+mn-lt"/>
                <a:ea typeface="+mn-ea"/>
                <a:cs typeface="+mn-cs"/>
                <a:sym typeface="Helvetica Neue"/>
              </a:rPr>
            </a:br>
            <a:r>
              <a:rPr lang="en-US" sz="1200" b="1" dirty="0">
                <a:effectLst/>
                <a:latin typeface="+mn-lt"/>
                <a:ea typeface="+mn-ea"/>
                <a:cs typeface="+mn-cs"/>
                <a:sym typeface="Helvetica Neue"/>
              </a:rPr>
              <a:t>Poll 3:</a:t>
            </a:r>
            <a:br>
              <a:rPr lang="en-US" sz="1200" dirty="0">
                <a:effectLst/>
                <a:latin typeface="+mn-lt"/>
                <a:ea typeface="+mn-ea"/>
                <a:cs typeface="+mn-cs"/>
                <a:sym typeface="Helvetica Neue"/>
              </a:rPr>
            </a:br>
            <a:r>
              <a:rPr lang="en-US" sz="1200" dirty="0">
                <a:effectLst/>
                <a:latin typeface="+mn-lt"/>
                <a:ea typeface="+mn-ea"/>
                <a:cs typeface="+mn-cs"/>
                <a:sym typeface="Helvetica Neue"/>
              </a:rPr>
              <a:t>Two 11-year-olds are found naked in a room together. </a:t>
            </a:r>
            <a:br>
              <a:rPr lang="en-US" sz="1200" dirty="0">
                <a:effectLst/>
                <a:latin typeface="+mn-lt"/>
                <a:ea typeface="+mn-ea"/>
                <a:cs typeface="+mn-cs"/>
                <a:sym typeface="Helvetica Neue"/>
              </a:rPr>
            </a:br>
            <a:r>
              <a:rPr lang="en-US" sz="1200" b="1" dirty="0">
                <a:effectLst/>
                <a:latin typeface="+mn-lt"/>
                <a:ea typeface="+mn-ea"/>
                <a:cs typeface="+mn-cs"/>
                <a:sym typeface="Helvetica Neue"/>
              </a:rPr>
              <a:t>For discussion: </a:t>
            </a:r>
            <a:r>
              <a:rPr lang="en-US" sz="1200" dirty="0">
                <a:effectLst/>
                <a:latin typeface="+mn-lt"/>
                <a:ea typeface="+mn-ea"/>
                <a:cs typeface="+mn-cs"/>
                <a:sym typeface="Helvetica Neue"/>
              </a:rPr>
              <a:t>This is a yellow prevention level example. While it may be developmentally appropriate for very young children to want to play without clothes, for adolescents it is beyond their developmental stage. At this age, it is important for kids to follow basic safety rules like nudity is private, and play happens when everyone is fully clothed. This requires intervention in the moment, and safety planning moving forward. </a:t>
            </a:r>
            <a:br>
              <a:rPr lang="en-US" sz="1200" dirty="0">
                <a:effectLst/>
                <a:latin typeface="+mn-lt"/>
                <a:ea typeface="+mn-ea"/>
                <a:cs typeface="+mn-cs"/>
                <a:sym typeface="Helvetica Neue"/>
              </a:rPr>
            </a:br>
            <a:br>
              <a:rPr lang="en-US" sz="1200" dirty="0">
                <a:effectLst/>
                <a:latin typeface="+mn-lt"/>
                <a:ea typeface="+mn-ea"/>
                <a:cs typeface="+mn-cs"/>
                <a:sym typeface="Helvetica Neue"/>
              </a:rPr>
            </a:br>
            <a:r>
              <a:rPr lang="en-US" sz="1200" b="1" dirty="0">
                <a:effectLst/>
                <a:latin typeface="+mn-lt"/>
                <a:ea typeface="+mn-ea"/>
                <a:cs typeface="+mn-cs"/>
                <a:sym typeface="Helvetica Neue"/>
              </a:rPr>
              <a:t>Poll 4:</a:t>
            </a:r>
            <a:br>
              <a:rPr lang="en-US" sz="1200" dirty="0">
                <a:effectLst/>
                <a:latin typeface="+mn-lt"/>
                <a:ea typeface="+mn-ea"/>
                <a:cs typeface="+mn-cs"/>
                <a:sym typeface="Helvetica Neue"/>
              </a:rPr>
            </a:br>
            <a:r>
              <a:rPr lang="en-US" sz="1200" dirty="0">
                <a:effectLst/>
                <a:latin typeface="+mn-lt"/>
                <a:ea typeface="+mn-ea"/>
                <a:cs typeface="+mn-cs"/>
                <a:sym typeface="Helvetica Neue"/>
              </a:rPr>
              <a:t>A 9-year-old tells a 6-year-old that they want to touch the younger child’s private parts </a:t>
            </a:r>
            <a:br>
              <a:rPr lang="en-US" sz="1200" dirty="0">
                <a:effectLst/>
                <a:latin typeface="+mn-lt"/>
                <a:ea typeface="+mn-ea"/>
                <a:cs typeface="+mn-cs"/>
                <a:sym typeface="Helvetica Neue"/>
              </a:rPr>
            </a:br>
            <a:r>
              <a:rPr lang="en-US" sz="1200" b="1" dirty="0">
                <a:effectLst/>
                <a:latin typeface="+mn-lt"/>
                <a:ea typeface="+mn-ea"/>
                <a:cs typeface="+mn-cs"/>
                <a:sym typeface="Helvetica Neue"/>
              </a:rPr>
              <a:t>For discussion: </a:t>
            </a:r>
            <a:r>
              <a:rPr lang="en-US" sz="1200" dirty="0">
                <a:effectLst/>
                <a:latin typeface="+mn-lt"/>
                <a:ea typeface="+mn-ea"/>
                <a:cs typeface="+mn-cs"/>
                <a:sym typeface="Helvetica Neue"/>
              </a:rPr>
              <a:t>This is a yellow prevention level behavior - a very clear warning sign that requires a response. We would want to know what’s coming up for this 9-year-old, to clarify that this isn’t a safe way to behave with anyone, and to make sure they know that they can come to a safe adult in their life if they have questions about bodies. We would also want to make sure both kids knows this is not a safe way for anyone to talk, and that they should always tell an adult they trust if someone says something about their body or touching them. </a:t>
            </a:r>
            <a:br>
              <a:rPr lang="en-US" sz="1200" dirty="0">
                <a:effectLst/>
                <a:latin typeface="+mn-lt"/>
                <a:ea typeface="+mn-ea"/>
                <a:cs typeface="+mn-cs"/>
                <a:sym typeface="Helvetica Neue"/>
              </a:rPr>
            </a:br>
            <a:br>
              <a:rPr lang="en-US" sz="1200" dirty="0">
                <a:effectLst/>
                <a:latin typeface="+mn-lt"/>
                <a:ea typeface="+mn-ea"/>
                <a:cs typeface="+mn-cs"/>
                <a:sym typeface="Helvetica Neue"/>
              </a:rPr>
            </a:br>
            <a:r>
              <a:rPr lang="en-US" sz="1200" b="1" dirty="0">
                <a:effectLst/>
                <a:latin typeface="+mn-lt"/>
                <a:ea typeface="+mn-ea"/>
                <a:cs typeface="+mn-cs"/>
                <a:sym typeface="Helvetica Neue"/>
              </a:rPr>
              <a:t>Poll 5: </a:t>
            </a:r>
          </a:p>
          <a:p>
            <a:pPr marL="0" marR="0" lvl="0" indent="0" defTabSz="946915" eaLnBrk="1" fontAlgn="auto" latinLnBrk="0" hangingPunct="1">
              <a:lnSpc>
                <a:spcPct val="117999"/>
              </a:lnSpc>
              <a:spcBef>
                <a:spcPts val="0"/>
              </a:spcBef>
              <a:spcAft>
                <a:spcPts val="0"/>
              </a:spcAft>
              <a:buClrTx/>
              <a:buSzTx/>
              <a:buFontTx/>
              <a:buNone/>
              <a:tabLst/>
              <a:defRPr/>
            </a:pPr>
            <a:r>
              <a:rPr lang="en-US" sz="1200" dirty="0">
                <a:effectLst/>
                <a:latin typeface="+mn-lt"/>
                <a:ea typeface="+mn-ea"/>
                <a:cs typeface="+mn-cs"/>
                <a:sym typeface="Helvetica Neue"/>
              </a:rPr>
              <a:t>A 16-year-old films a 10-year-old taking a bath</a:t>
            </a:r>
            <a:br>
              <a:rPr lang="en-US" sz="1200" dirty="0">
                <a:effectLst/>
                <a:latin typeface="+mn-lt"/>
                <a:ea typeface="+mn-ea"/>
                <a:cs typeface="+mn-cs"/>
                <a:sym typeface="Helvetica Neue"/>
              </a:rPr>
            </a:br>
            <a:r>
              <a:rPr lang="en-US" sz="1200" b="1" dirty="0">
                <a:effectLst/>
                <a:latin typeface="+mn-lt"/>
                <a:ea typeface="+mn-ea"/>
                <a:cs typeface="+mn-cs"/>
                <a:sym typeface="Helvetica Neue"/>
              </a:rPr>
              <a:t>For discussion: </a:t>
            </a:r>
            <a:r>
              <a:rPr lang="en-US" sz="1200" dirty="0">
                <a:effectLst/>
                <a:latin typeface="+mn-lt"/>
                <a:ea typeface="+mn-ea"/>
                <a:cs typeface="+mn-cs"/>
                <a:sym typeface="Helvetica Neue"/>
              </a:rPr>
              <a:t>This is a red prevention level behavior. It is harmful for a teen to film a naked child, as nudity is private and images like this may be considered exploitative and even abusive. This teen is much older than the bathing child, which enhances the power dynamic here. This requires intervention and clarity around boundaries, privacy, and appropriate spaces for technology. Other external professional supports may be appropriate, depending on other factors. </a:t>
            </a:r>
            <a:br>
              <a:rPr lang="en-US" sz="1200" dirty="0">
                <a:effectLst/>
                <a:latin typeface="+mn-lt"/>
                <a:ea typeface="+mn-ea"/>
                <a:cs typeface="+mn-cs"/>
                <a:sym typeface="Helvetica Neue"/>
              </a:rPr>
            </a:br>
            <a:br>
              <a:rPr lang="en-US" sz="1200" dirty="0">
                <a:effectLst/>
                <a:latin typeface="+mn-lt"/>
                <a:ea typeface="+mn-ea"/>
                <a:cs typeface="+mn-cs"/>
                <a:sym typeface="Helvetica Neue"/>
              </a:rPr>
            </a:br>
            <a:r>
              <a:rPr lang="en-US" sz="1200" b="1" dirty="0">
                <a:effectLst/>
                <a:latin typeface="+mn-lt"/>
                <a:ea typeface="+mn-ea"/>
                <a:cs typeface="+mn-cs"/>
                <a:sym typeface="Helvetica Neue"/>
              </a:rPr>
              <a:t>Poll 6: </a:t>
            </a:r>
          </a:p>
          <a:p>
            <a:pPr marL="0" marR="0" lvl="0" indent="0" defTabSz="946915" eaLnBrk="1" fontAlgn="auto" latinLnBrk="0" hangingPunct="1">
              <a:lnSpc>
                <a:spcPct val="117999"/>
              </a:lnSpc>
              <a:spcBef>
                <a:spcPts val="0"/>
              </a:spcBef>
              <a:spcAft>
                <a:spcPts val="0"/>
              </a:spcAft>
              <a:buClrTx/>
              <a:buSzTx/>
              <a:buFontTx/>
              <a:buNone/>
              <a:tabLst/>
              <a:defRPr/>
            </a:pPr>
            <a:r>
              <a:rPr lang="en-US" sz="1200" dirty="0">
                <a:effectLst/>
                <a:latin typeface="+mn-lt"/>
                <a:ea typeface="+mn-ea"/>
                <a:cs typeface="+mn-cs"/>
                <a:sym typeface="Helvetica Neue"/>
              </a:rPr>
              <a:t>A 12-year-old describes to another 12-year-old what oral sex means</a:t>
            </a:r>
            <a:br>
              <a:rPr lang="en-US" sz="1200" dirty="0">
                <a:effectLst/>
                <a:latin typeface="+mn-lt"/>
                <a:ea typeface="+mn-ea"/>
                <a:cs typeface="+mn-cs"/>
                <a:sym typeface="Helvetica Neue"/>
              </a:rPr>
            </a:br>
            <a:r>
              <a:rPr lang="en-US" sz="1200" b="1" dirty="0">
                <a:effectLst/>
                <a:latin typeface="+mn-lt"/>
                <a:ea typeface="+mn-ea"/>
                <a:cs typeface="+mn-cs"/>
                <a:sym typeface="Helvetica Neue"/>
              </a:rPr>
              <a:t>For discussion: </a:t>
            </a:r>
            <a:r>
              <a:rPr lang="en-US" sz="1200" dirty="0">
                <a:effectLst/>
                <a:latin typeface="+mn-lt"/>
                <a:ea typeface="+mn-ea"/>
                <a:cs typeface="+mn-cs"/>
                <a:sym typeface="Helvetica Neue"/>
              </a:rPr>
              <a:t>This is yellow prevention level behavior. While it is appropriate for two twelve-year-olds to be wondering about this, we consider this within the yellow prevention category because there is ample opportunity for redirection. These youth both could benefit from healthy sexuality information from a trusted source, like a book or adolescent-focused site. We might also ask, “where did you get the idea around this?”, as they may have learned about this from an age-inappropriate source initially. </a:t>
            </a:r>
          </a:p>
          <a:p>
            <a:pPr defTabSz="946915">
              <a:defRPr/>
            </a:pPr>
            <a:endParaRPr lang="en-US" sz="1200" b="1" dirty="0">
              <a:latin typeface="Calibri" panose="020F0502020204030204" pitchFamily="34" charset="0"/>
            </a:endParaRPr>
          </a:p>
          <a:p>
            <a:pPr marL="359051" indent="-359051" rtl="0">
              <a:buFont typeface="Arial" panose="020B0604020202020204" pitchFamily="34" charset="0"/>
              <a:buChar char="•"/>
            </a:pPr>
            <a:endParaRPr lang="en-US" sz="1200" dirty="0">
              <a:latin typeface="Calibri" panose="020F0502020204030204" pitchFamily="34" charset="0"/>
            </a:endParaRPr>
          </a:p>
        </p:txBody>
      </p:sp>
      <p:sp>
        <p:nvSpPr>
          <p:cNvPr id="668" name="Google Shape;668;p49: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spcBef>
                <a:spcPts val="0"/>
              </a:spcBef>
            </a:pPr>
            <a:fld id="{00000000-1234-1234-1234-123412341234}" type="slidenum">
              <a:rPr lang="en-US"/>
              <a:pPr algn="r">
                <a:spcBef>
                  <a:spcPts val="0"/>
                </a:spcBef>
              </a:p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5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52: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As we wrap up talking about children’s behaviors, let’s talk about what to if you are a parent or caregiver who has witnessed someone else’s child displaying problematic sexual behaviors.</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Talking to another adult about their child’s inappropriate behaviors is hard enough, even if we’re talking about things like the child’s manners or non-sexual behaviors.</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But when the discussion is about sexual behaviors, it can be even more difficult.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Our </a:t>
            </a:r>
            <a:r>
              <a:rPr lang="en-US" sz="1200" b="1" dirty="0" err="1">
                <a:latin typeface="Calibri" panose="020F0502020204030204" pitchFamily="34" charset="0"/>
              </a:rPr>
              <a:t>Tipsheet</a:t>
            </a:r>
            <a:r>
              <a:rPr lang="en-US" sz="1200" b="1" dirty="0">
                <a:latin typeface="Calibri" panose="020F0502020204030204" pitchFamily="34" charset="0"/>
              </a:rPr>
              <a:t>: Talking with Parents About Children’s Sexual Behaviors </a:t>
            </a:r>
            <a:r>
              <a:rPr lang="en-US" sz="1200" dirty="0">
                <a:latin typeface="Calibri" panose="020F0502020204030204" pitchFamily="34" charset="0"/>
              </a:rPr>
              <a:t>is a good reference and can be found in your handouts section.</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While this was written primarily for parents talking to parents, it can be helpful no matter what your role is with a child.</a:t>
            </a:r>
            <a:endParaRPr sz="1200" dirty="0">
              <a:latin typeface="Calibri" panose="020F0502020204030204" pitchFamily="34" charset="0"/>
            </a:endParaRPr>
          </a:p>
          <a:p>
            <a:pPr algn="l" rtl="0"/>
            <a:endParaRPr sz="1200" dirty="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5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53: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There are a number of reasons it is helpful to speak up to another parent about their child’s sexual behaviors. </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Perhaps this parent isn’t informed about children’s sexual development and safety. If that’s the case, it is unlikely they are aware there is a problem.</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By talking with the parent about your observations you are providing them with an opportunity to learn more about protecting their children and others, including your own.</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Or it could be that the parent has not spoken with their own children about that child’s personal boundaries and safe behaviors towards others. By sharing your observations, the parent may recognize the need to talk to and educate their child about the expectations for that child to also behave safely with other children.</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Or maybe the parent is aware that their child is exhibiting some concerning behaviors but thought it would go away or get better on its own. Through your discussion with them, it may prompt the parent to take their own concerns more seriously and seek professional help.</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Early intervention with children with problematic sexual behavior is crucial, and research shows that when children are provided with the tools they need, they are able to change their behaviors. </a:t>
            </a:r>
            <a:endParaRPr sz="1200" dirty="0">
              <a:latin typeface="Calibri" panose="020F0502020204030204" pitchFamily="34" charset="0"/>
            </a:endParaRPr>
          </a:p>
          <a:p>
            <a:pPr algn="l" rtl="0"/>
            <a:endParaRPr sz="1200" dirty="0">
              <a:latin typeface="Calibri" panose="020F0502020204030204" pitchFamily="34" charset="0"/>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a:prstGeom prst="rect">
            <a:avLst/>
          </a:prstGeom>
        </p:spPr>
      </p:sp>
      <p:sp>
        <p:nvSpPr>
          <p:cNvPr id="3" name="Notes Placeholder 2"/>
          <p:cNvSpPr>
            <a:spLocks noGrp="1"/>
          </p:cNvSpPr>
          <p:nvPr>
            <p:ph type="body" idx="1"/>
          </p:nvPr>
        </p:nvSpPr>
        <p:spPr/>
        <p:txBody>
          <a:bodyPr/>
          <a:lstStyle/>
          <a:p>
            <a:r>
              <a:rPr lang="en-US" sz="1200" b="1" baseline="0" dirty="0">
                <a:latin typeface="Calibri" panose="020F0502020204030204" pitchFamily="34" charset="0"/>
              </a:rPr>
              <a:t>Use for transition between workshop 2A and workshop 2B</a:t>
            </a:r>
            <a:endParaRPr lang="en-US" sz="1200" baseline="0"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a:xfrm>
            <a:off x="4143587" y="9119475"/>
            <a:ext cx="3169920" cy="481726"/>
          </a:xfrm>
          <a:prstGeom prst="rect">
            <a:avLst/>
          </a:prstGeom>
        </p:spPr>
        <p:txBody>
          <a:bodyPr lIns="95747" tIns="47873" rIns="95747" bIns="47873"/>
          <a:lstStyle/>
          <a:p>
            <a:fld id="{40750F93-73D2-9145-B5D5-291E2EEAD0FE}" type="slidenum">
              <a:rPr lang="en-US" smtClean="0"/>
              <a:t>34</a:t>
            </a:fld>
            <a:endParaRPr lang="en-US"/>
          </a:p>
        </p:txBody>
      </p:sp>
    </p:spTree>
    <p:extLst>
      <p:ext uri="{BB962C8B-B14F-4D97-AF65-F5344CB8AC3E}">
        <p14:creationId xmlns:p14="http://schemas.microsoft.com/office/powerpoint/2010/main" val="519887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5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54: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Now that we’ve talked</a:t>
            </a:r>
            <a:r>
              <a:rPr lang="en-US" sz="1200" baseline="0" dirty="0">
                <a:latin typeface="Calibri" panose="020F0502020204030204" pitchFamily="34" charset="0"/>
              </a:rPr>
              <a:t> about children’s behaviors and how to respond, let’s move on to talking about adult’s behaviors – and how to speak up to other adults when there’s a concern.</a:t>
            </a:r>
            <a:endParaRPr sz="1200" dirty="0">
              <a:latin typeface="Calibri" panose="020F0502020204030204" pitchFamily="34" charset="0"/>
            </a:endParaRPr>
          </a:p>
        </p:txBody>
      </p:sp>
      <p:sp>
        <p:nvSpPr>
          <p:cNvPr id="718" name="Google Shape;718;p54: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spcBef>
                <a:spcPts val="0"/>
              </a:spcBef>
            </a:pPr>
            <a:fld id="{00000000-1234-1234-1234-123412341234}" type="slidenum">
              <a:rPr lang="en-US"/>
              <a:pPr algn="r">
                <a:spcBef>
                  <a:spcPts val="0"/>
                </a:spcBef>
              </a:pP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pPr>
              <a:lnSpc>
                <a:spcPct val="100000"/>
              </a:lnSpc>
            </a:pPr>
            <a:r>
              <a:rPr lang="en-US" sz="1200" b="1" dirty="0">
                <a:latin typeface="Calibri" panose="020F0502020204030204" pitchFamily="34" charset="0"/>
              </a:rPr>
              <a:t>Suggested script:</a:t>
            </a:r>
          </a:p>
          <a:p>
            <a:pPr>
              <a:lnSpc>
                <a:spcPct val="100000"/>
              </a:lnSpc>
            </a:pPr>
            <a:endParaRPr lang="en-US" sz="1200" b="1" dirty="0">
              <a:latin typeface="Calibri" panose="020F0502020204030204" pitchFamily="34" charset="0"/>
            </a:endParaRPr>
          </a:p>
          <a:p>
            <a:pPr lvl="0">
              <a:lnSpc>
                <a:spcPct val="100000"/>
              </a:lnSpc>
            </a:pPr>
            <a:r>
              <a:rPr lang="en-US" sz="1200" dirty="0">
                <a:latin typeface="Calibri" panose="020F0502020204030204" pitchFamily="34" charset="0"/>
              </a:rPr>
              <a:t>Just like when we looked at children’s behaviors, this green, yellow, red continuum helps us understand the behaviors we’re seeing in adults so we know how to respond</a:t>
            </a:r>
            <a:r>
              <a:rPr lang="en-US" sz="2300" dirty="0"/>
              <a:t>.</a:t>
            </a:r>
            <a:endParaRPr lang="en-US" sz="1000" b="1" dirty="0"/>
          </a:p>
        </p:txBody>
      </p:sp>
      <p:sp>
        <p:nvSpPr>
          <p:cNvPr id="4" name="Slide Number Placeholder 3"/>
          <p:cNvSpPr>
            <a:spLocks noGrp="1"/>
          </p:cNvSpPr>
          <p:nvPr>
            <p:ph type="sldNum" sz="quarter" idx="5"/>
          </p:nvPr>
        </p:nvSpPr>
        <p:spPr/>
        <p:txBody>
          <a:bodyPr lIns="95747" tIns="47873" rIns="95747" bIns="47873"/>
          <a:lstStyle/>
          <a:p>
            <a:fld id="{5B59D254-A56F-A64E-8A4D-A1B97E0DCDFC}" type="slidenum">
              <a:rPr lang="en-US" sz="1200" smtClean="0"/>
              <a:t>36</a:t>
            </a:fld>
            <a:endParaRPr lang="en-US" sz="1200" dirty="0"/>
          </a:p>
        </p:txBody>
      </p:sp>
    </p:spTree>
    <p:extLst>
      <p:ext uri="{BB962C8B-B14F-4D97-AF65-F5344CB8AC3E}">
        <p14:creationId xmlns:p14="http://schemas.microsoft.com/office/powerpoint/2010/main" val="2847728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xfrm>
            <a:off x="457200" y="719138"/>
            <a:ext cx="6400800" cy="3600450"/>
          </a:xfrm>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pPr algn="l" rtl="0">
              <a:buClr>
                <a:schemeClr val="dk1"/>
              </a:buClr>
              <a:buSzPts val="2000"/>
            </a:pPr>
            <a:r>
              <a:rPr lang="en-US" sz="1200" b="1" dirty="0">
                <a:latin typeface="Calibri" panose="020F0502020204030204" pitchFamily="34" charset="0"/>
              </a:rPr>
              <a:t>Suggested script:</a:t>
            </a:r>
          </a:p>
          <a:p>
            <a:pPr lvl="0">
              <a:lnSpc>
                <a:spcPct val="100000"/>
              </a:lnSpc>
            </a:pPr>
            <a:endParaRPr lang="en-US" sz="1200" b="1" dirty="0">
              <a:latin typeface="Calibri" panose="020F0502020204030204" pitchFamily="34" charset="0"/>
            </a:endParaRPr>
          </a:p>
          <a:p>
            <a:pPr algn="l" defTabSz="967657" rtl="0">
              <a:lnSpc>
                <a:spcPct val="100000"/>
              </a:lnSpc>
              <a:defRPr/>
            </a:pPr>
            <a:r>
              <a:rPr lang="en-US" sz="1200" dirty="0">
                <a:latin typeface="Calibri" panose="020F0502020204030204" pitchFamily="34" charset="0"/>
              </a:rPr>
              <a:t>So to learn about the risks of children, let’s look first at our Green prevention level as we think about specifically about adults’ behaviors and establish our baseline of healthy and safe behaviors.</a:t>
            </a:r>
          </a:p>
          <a:p>
            <a:pPr algn="l" defTabSz="967657" rtl="0">
              <a:lnSpc>
                <a:spcPct val="100000"/>
              </a:lnSpc>
              <a:defRPr/>
            </a:pPr>
            <a:endParaRPr lang="en-US" sz="1200" dirty="0">
              <a:latin typeface="Calibri" panose="020F0502020204030204" pitchFamily="34" charset="0"/>
            </a:endParaRPr>
          </a:p>
          <a:p>
            <a:pPr algn="l" defTabSz="967657" rtl="0">
              <a:lnSpc>
                <a:spcPct val="100000"/>
              </a:lnSpc>
              <a:defRPr/>
            </a:pPr>
            <a:r>
              <a:rPr lang="en-US" sz="1200" b="1" dirty="0">
                <a:latin typeface="Calibri" panose="020F0502020204030204" pitchFamily="34" charset="0"/>
              </a:rPr>
              <a:t>&gt;ADVANCE SLIDE</a:t>
            </a:r>
          </a:p>
          <a:p>
            <a:pPr algn="l" defTabSz="967657" rtl="0">
              <a:lnSpc>
                <a:spcPct val="100000"/>
              </a:lnSpc>
              <a:defRPr/>
            </a:pPr>
            <a:endParaRPr lang="en-US" sz="1200" b="1" dirty="0">
              <a:latin typeface="Calibri" panose="020F0502020204030204" pitchFamily="34" charset="0"/>
            </a:endParaRPr>
          </a:p>
          <a:p>
            <a:pPr algn="l" defTabSz="967657" rtl="0">
              <a:lnSpc>
                <a:spcPct val="100000"/>
              </a:lnSpc>
              <a:defRPr/>
            </a:pPr>
            <a:r>
              <a:rPr lang="en-US" sz="1200" dirty="0">
                <a:latin typeface="Calibri" panose="020F0502020204030204" pitchFamily="34" charset="0"/>
              </a:rPr>
              <a:t>Adult behaviors in the green prevention continuum are the healthy involved, loving, nurturing, supportive, educational behaviors that adults engage in with children that are based on helping a child thrive and grow in a healthy, safe and developmentally appropriately manner.  They are not specific to healthy sexual development but really for a child’s overall safe and healthy growth. We spent a lot time earlier talking about these protective actions earlier but were specific to supporting healthy sexual development and relationships. Let’s think beyond that, and identify some general behaviors caregiving adults demonstrate to support children. </a:t>
            </a:r>
          </a:p>
          <a:p>
            <a:pPr lvl="1" defTabSz="967657">
              <a:defRPr/>
            </a:pPr>
            <a:endParaRPr lang="en-US" sz="1200" dirty="0">
              <a:latin typeface="Calibri" panose="020F0502020204030204" pitchFamily="34" charset="0"/>
            </a:endParaRPr>
          </a:p>
          <a:p>
            <a:pPr marL="177546" indent="-177546" defTabSz="967657">
              <a:buFont typeface="Wingdings" panose="05000000000000000000" pitchFamily="2" charset="2"/>
              <a:buChar char="Ø"/>
              <a:defRPr/>
            </a:pPr>
            <a:r>
              <a:rPr lang="en-US" sz="1200" b="1" dirty="0">
                <a:latin typeface="Calibri" panose="020F0502020204030204" pitchFamily="34" charset="0"/>
              </a:rPr>
              <a:t>Ask: </a:t>
            </a:r>
            <a:r>
              <a:rPr lang="en-US" sz="1200" dirty="0">
                <a:latin typeface="Calibri" panose="020F0502020204030204" pitchFamily="34" charset="0"/>
              </a:rPr>
              <a:t>What are other general ways caregiving adults demonstrate care/support. (G</a:t>
            </a:r>
            <a:r>
              <a:rPr lang="en-US" sz="1200" i="1" dirty="0">
                <a:latin typeface="Calibri" panose="020F0502020204030204" pitchFamily="34" charset="0"/>
              </a:rPr>
              <a:t>ive a  few examples, such as tucking children into bed, showing them how to brush their teeth, playing a game with them). Some additional examples below:</a:t>
            </a:r>
          </a:p>
          <a:p>
            <a:pPr marL="660678" lvl="1" indent="-177525" defTabSz="967657">
              <a:buFont typeface="Arial" panose="020B0604020202020204" pitchFamily="34" charset="0"/>
              <a:buChar char="•"/>
              <a:defRPr/>
            </a:pPr>
            <a:r>
              <a:rPr lang="en-US" sz="1200" dirty="0">
                <a:latin typeface="Calibri" panose="020F0502020204030204" pitchFamily="34" charset="0"/>
              </a:rPr>
              <a:t>Read to them</a:t>
            </a:r>
          </a:p>
          <a:p>
            <a:pPr marL="660678" lvl="1" indent="-177525" defTabSz="967657">
              <a:buFont typeface="Arial" panose="020B0604020202020204" pitchFamily="34" charset="0"/>
              <a:buChar char="•"/>
              <a:defRPr/>
            </a:pPr>
            <a:r>
              <a:rPr lang="en-US" sz="1200" dirty="0">
                <a:latin typeface="Calibri" panose="020F0502020204030204" pitchFamily="34" charset="0"/>
              </a:rPr>
              <a:t>Teach and model social skills</a:t>
            </a:r>
          </a:p>
          <a:p>
            <a:pPr marL="660678" lvl="1" indent="-177525" defTabSz="967657">
              <a:buFont typeface="Arial" panose="020B0604020202020204" pitchFamily="34" charset="0"/>
              <a:buChar char="•"/>
              <a:defRPr/>
            </a:pPr>
            <a:r>
              <a:rPr lang="en-US" sz="1200" dirty="0">
                <a:latin typeface="Calibri" panose="020F0502020204030204" pitchFamily="34" charset="0"/>
              </a:rPr>
              <a:t>Listen to them – really listen -  eye contact, no distractions, asking questions</a:t>
            </a:r>
          </a:p>
          <a:p>
            <a:pPr marL="660678" lvl="1" indent="-177525" defTabSz="967657">
              <a:buFont typeface="Arial" panose="020B0604020202020204" pitchFamily="34" charset="0"/>
              <a:buChar char="•"/>
              <a:defRPr/>
            </a:pPr>
            <a:r>
              <a:rPr lang="en-US" sz="1200" dirty="0">
                <a:latin typeface="Calibri" panose="020F0502020204030204" pitchFamily="34" charset="0"/>
              </a:rPr>
              <a:t>Provide nutritious (and yummy) meals</a:t>
            </a:r>
          </a:p>
          <a:p>
            <a:pPr marL="660678" lvl="1" indent="-177525" defTabSz="967657">
              <a:buFont typeface="Arial" panose="020B0604020202020204" pitchFamily="34" charset="0"/>
              <a:buChar char="•"/>
              <a:defRPr/>
            </a:pPr>
            <a:r>
              <a:rPr lang="en-US" sz="1200" dirty="0">
                <a:latin typeface="Calibri" panose="020F0502020204030204" pitchFamily="34" charset="0"/>
              </a:rPr>
              <a:t>Clothe them</a:t>
            </a:r>
          </a:p>
          <a:p>
            <a:pPr marL="660678" lvl="1" indent="-177525" defTabSz="967657">
              <a:buFont typeface="Arial" panose="020B0604020202020204" pitchFamily="34" charset="0"/>
              <a:buChar char="•"/>
              <a:defRPr/>
            </a:pPr>
            <a:r>
              <a:rPr lang="en-US" sz="1200" dirty="0">
                <a:latin typeface="Calibri" panose="020F0502020204030204" pitchFamily="34" charset="0"/>
              </a:rPr>
              <a:t>Teach them how to play an instrument</a:t>
            </a:r>
          </a:p>
          <a:p>
            <a:pPr marL="660678" lvl="1" indent="-177525" defTabSz="967657">
              <a:buFont typeface="Arial" panose="020B0604020202020204" pitchFamily="34" charset="0"/>
              <a:buChar char="•"/>
              <a:defRPr/>
            </a:pPr>
            <a:r>
              <a:rPr lang="en-US" sz="1200" dirty="0">
                <a:latin typeface="Calibri" panose="020F0502020204030204" pitchFamily="34" charset="0"/>
              </a:rPr>
              <a:t>Praise</a:t>
            </a:r>
          </a:p>
          <a:p>
            <a:pPr marL="660678" lvl="1" indent="-177525" defTabSz="967657">
              <a:buFont typeface="Arial" panose="020B0604020202020204" pitchFamily="34" charset="0"/>
              <a:buChar char="•"/>
              <a:defRPr/>
            </a:pPr>
            <a:r>
              <a:rPr lang="en-US" sz="1200" dirty="0">
                <a:latin typeface="Calibri" panose="020F0502020204030204" pitchFamily="34" charset="0"/>
              </a:rPr>
              <a:t>High fives</a:t>
            </a:r>
          </a:p>
          <a:p>
            <a:pPr marL="660678" lvl="1" indent="-177525" defTabSz="967657">
              <a:buFont typeface="Arial" panose="020B0604020202020204" pitchFamily="34" charset="0"/>
              <a:buChar char="•"/>
              <a:defRPr/>
            </a:pPr>
            <a:r>
              <a:rPr lang="en-US" sz="1200" dirty="0">
                <a:latin typeface="Calibri" panose="020F0502020204030204" pitchFamily="34" charset="0"/>
              </a:rPr>
              <a:t>Hugs – child initiated and/or mutual </a:t>
            </a:r>
          </a:p>
          <a:p>
            <a:pPr marL="660678" lvl="1" indent="-177525" defTabSz="967657">
              <a:buFont typeface="Arial" panose="020B0604020202020204" pitchFamily="34" charset="0"/>
              <a:buChar char="•"/>
              <a:defRPr/>
            </a:pPr>
            <a:r>
              <a:rPr lang="en-US" sz="1200" dirty="0">
                <a:latin typeface="Calibri" panose="020F0502020204030204" pitchFamily="34" charset="0"/>
              </a:rPr>
              <a:t>Others</a:t>
            </a:r>
          </a:p>
          <a:p>
            <a:pPr algn="l" defTabSz="967657" rtl="0">
              <a:lnSpc>
                <a:spcPct val="100000"/>
              </a:lnSpc>
              <a:defRPr/>
            </a:pPr>
            <a:endParaRPr lang="en-US" sz="1200" b="1" dirty="0">
              <a:latin typeface="Calibri" panose="020F0502020204030204" pitchFamily="34" charset="0"/>
            </a:endParaRPr>
          </a:p>
          <a:p>
            <a:pPr algn="l" defTabSz="967657" rtl="0">
              <a:lnSpc>
                <a:spcPct val="100000"/>
              </a:lnSpc>
              <a:defRPr/>
            </a:pPr>
            <a:r>
              <a:rPr lang="en-US" sz="1200" b="1" dirty="0">
                <a:latin typeface="Calibri" panose="020F0502020204030204" pitchFamily="34" charset="0"/>
              </a:rPr>
              <a:t>&gt;ADVANCE SLIDE</a:t>
            </a:r>
          </a:p>
          <a:p>
            <a:pPr algn="l" defTabSz="967657" rtl="0">
              <a:lnSpc>
                <a:spcPct val="100000"/>
              </a:lnSpc>
              <a:defRPr/>
            </a:pPr>
            <a:endParaRPr lang="en-US" sz="1200" b="1" dirty="0">
              <a:latin typeface="Calibri" panose="020F0502020204030204" pitchFamily="34" charset="0"/>
            </a:endParaRPr>
          </a:p>
          <a:p>
            <a:pPr lvl="0" eaLnBrk="1" hangingPunct="1"/>
            <a:r>
              <a:rPr lang="en-US" sz="1200" dirty="0">
                <a:latin typeface="Calibri" panose="020F0502020204030204" pitchFamily="34" charset="0"/>
              </a:rPr>
              <a:t>And just like the children’s prevention continuum: </a:t>
            </a:r>
          </a:p>
          <a:p>
            <a:pPr lvl="0" eaLnBrk="1" hangingPunct="1"/>
            <a:r>
              <a:rPr lang="en-US" sz="1200" dirty="0">
                <a:latin typeface="Calibri" panose="020F0502020204030204" pitchFamily="34" charset="0"/>
              </a:rPr>
              <a:t>Adult’s behaviors in the yellow continuum are behaviors that raise warning signs that someone is struggling with boundaries, rules, and safe behaviors – and could pose a risk to children.  Sometimes we may identify warning signs but that doesn’t mean that an adult is someone who has harmed or abused someone else – like in the story about the community picnic where one person was saying inappropriate things around children. When someone engages in inappropriate behaviors around children, while they may not be at-risk for abusing children, they are creating a more vulnerable environment. </a:t>
            </a:r>
          </a:p>
          <a:p>
            <a:pPr lvl="0" eaLnBrk="1" hangingPunct="1"/>
            <a:endParaRPr lang="en-US" sz="1200" dirty="0">
              <a:latin typeface="Calibri" panose="020F0502020204030204" pitchFamily="34" charset="0"/>
            </a:endParaRPr>
          </a:p>
          <a:p>
            <a:pPr algn="l" defTabSz="967657" rtl="0">
              <a:lnSpc>
                <a:spcPct val="100000"/>
              </a:lnSpc>
              <a:defRPr/>
            </a:pPr>
            <a:r>
              <a:rPr lang="en-US" sz="1200" b="1" dirty="0">
                <a:latin typeface="Calibri" panose="020F0502020204030204" pitchFamily="34" charset="0"/>
              </a:rPr>
              <a:t>&gt;ADVANCE SLIDE</a:t>
            </a:r>
          </a:p>
          <a:p>
            <a:pPr algn="l" defTabSz="967657" rtl="0">
              <a:lnSpc>
                <a:spcPct val="100000"/>
              </a:lnSpc>
              <a:defRPr/>
            </a:pPr>
            <a:endParaRPr lang="en-US" sz="1200" b="1" dirty="0">
              <a:latin typeface="Calibri" panose="020F0502020204030204" pitchFamily="34" charset="0"/>
            </a:endParaRPr>
          </a:p>
          <a:p>
            <a:pPr defTabSz="986040">
              <a:defRPr/>
            </a:pPr>
            <a:r>
              <a:rPr lang="en-US" sz="1200" dirty="0">
                <a:latin typeface="Calibri" panose="020F0502020204030204" pitchFamily="34" charset="0"/>
              </a:rPr>
              <a:t>And “red” behaviors—these are the behaviors that are causing sexual harm and are abusive. There is evidence, a disclosure or someone walked in on a child being abused. Red behaviors are always illegal when we’re talking about adults.</a:t>
            </a:r>
          </a:p>
          <a:p>
            <a:pPr>
              <a:lnSpc>
                <a:spcPct val="117999"/>
              </a:lnSpc>
              <a:defRPr sz="1800"/>
            </a:pPr>
            <a:endParaRPr sz="1200" dirty="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3: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buClr>
                <a:schemeClr val="dk1"/>
              </a:buClr>
              <a:buSzPts val="1400"/>
            </a:pPr>
            <a:endParaRPr lang="en-US" sz="1200" dirty="0">
              <a:latin typeface="Calibri" panose="020F0502020204030204" pitchFamily="34" charset="0"/>
              <a:ea typeface="Arial"/>
              <a:cs typeface="Arial"/>
              <a:sym typeface="Arial"/>
            </a:endParaRPr>
          </a:p>
          <a:p>
            <a:pPr marL="179525" indent="-179525" algn="l" rtl="0">
              <a:buClr>
                <a:schemeClr val="dk1"/>
              </a:buClr>
              <a:buSzPts val="1400"/>
              <a:buFont typeface="Wingdings" panose="05000000000000000000" pitchFamily="2" charset="2"/>
              <a:buChar char="Ø"/>
            </a:pPr>
            <a:r>
              <a:rPr lang="en-US" sz="1200" b="1" dirty="0">
                <a:latin typeface="Calibri" panose="020F0502020204030204" pitchFamily="34" charset="0"/>
                <a:ea typeface="Arial"/>
                <a:cs typeface="Arial"/>
                <a:sym typeface="Arial"/>
              </a:rPr>
              <a:t>Ask:</a:t>
            </a:r>
            <a:r>
              <a:rPr lang="en-US" sz="1200" dirty="0">
                <a:latin typeface="Calibri" panose="020F0502020204030204" pitchFamily="34" charset="0"/>
                <a:ea typeface="Arial"/>
                <a:cs typeface="Arial"/>
                <a:sym typeface="Arial"/>
              </a:rPr>
              <a:t> Can anyone tell me what someone who sexually abuses children might look like, or anything about their lifestyle and culture – like what they do, where they live, etc.?</a:t>
            </a:r>
          </a:p>
          <a:p>
            <a:pPr marL="179525" indent="-179525" algn="l" rtl="0">
              <a:buClr>
                <a:schemeClr val="dk1"/>
              </a:buClr>
              <a:buSzPts val="1400"/>
              <a:buFont typeface="Wingdings" panose="05000000000000000000" pitchFamily="2" charset="2"/>
              <a:buChar char="Ø"/>
            </a:pPr>
            <a:endParaRPr lang="en-US" sz="1200" dirty="0">
              <a:latin typeface="Calibri" panose="020F0502020204030204" pitchFamily="34" charset="0"/>
              <a:ea typeface="Arial"/>
              <a:cs typeface="Arial"/>
              <a:sym typeface="Arial"/>
            </a:endParaRPr>
          </a:p>
          <a:p>
            <a:pPr algn="l" rtl="0">
              <a:buClr>
                <a:schemeClr val="dk1"/>
              </a:buClr>
              <a:buSzPts val="1400"/>
            </a:pPr>
            <a:r>
              <a:rPr lang="en-US" sz="1200" i="1" dirty="0">
                <a:latin typeface="Calibri" panose="020F0502020204030204" pitchFamily="34" charset="0"/>
                <a:ea typeface="Arial"/>
                <a:cs typeface="Arial"/>
                <a:sym typeface="Arial"/>
              </a:rPr>
              <a:t>Encourage conversation, acknowledging answers</a:t>
            </a:r>
          </a:p>
          <a:p>
            <a:pPr algn="l" rtl="0">
              <a:buClr>
                <a:schemeClr val="dk1"/>
              </a:buClr>
              <a:buSzPts val="1400"/>
            </a:pPr>
            <a:r>
              <a:rPr lang="en-US" sz="1200" i="1" dirty="0">
                <a:latin typeface="Calibri" panose="020F0502020204030204" pitchFamily="34" charset="0"/>
                <a:ea typeface="Arial"/>
                <a:cs typeface="Arial"/>
                <a:sym typeface="Arial"/>
              </a:rPr>
              <a:t>If someone says, “Anyone” – </a:t>
            </a:r>
            <a:r>
              <a:rPr lang="en-US" sz="1200" dirty="0">
                <a:latin typeface="Calibri" panose="020F0502020204030204" pitchFamily="34" charset="0"/>
                <a:ea typeface="Arial"/>
                <a:cs typeface="Arial"/>
                <a:sym typeface="Arial"/>
              </a:rPr>
              <a:t>Exactly, really anyone at all can be someone who engages in sexually abusive behavior</a:t>
            </a:r>
          </a:p>
          <a:p>
            <a:pPr algn="l" rtl="0">
              <a:buClr>
                <a:schemeClr val="dk1"/>
              </a:buClr>
              <a:buSzPts val="1400"/>
            </a:pPr>
            <a:r>
              <a:rPr lang="en-US" sz="1200" i="1" dirty="0">
                <a:latin typeface="Calibri" panose="020F0502020204030204" pitchFamily="34" charset="0"/>
                <a:ea typeface="Arial"/>
                <a:cs typeface="Arial"/>
                <a:sym typeface="Arial"/>
              </a:rPr>
              <a:t>If answers are offered that try to describe someone, i.e. “particular genders, race, physical/mental health status, economic, educational status, etc.” say</a:t>
            </a:r>
            <a:r>
              <a:rPr lang="en-US" sz="1200" dirty="0">
                <a:latin typeface="Calibri" panose="020F0502020204030204" pitchFamily="34" charset="0"/>
                <a:ea typeface="Arial"/>
                <a:cs typeface="Arial"/>
                <a:sym typeface="Arial"/>
              </a:rPr>
              <a:t>, “Actually anyone at all can be someone who engages in sexually abusive behavior</a:t>
            </a:r>
          </a:p>
          <a:p>
            <a:pPr algn="l" rtl="0">
              <a:buClr>
                <a:schemeClr val="dk1"/>
              </a:buClr>
              <a:buSzPts val="1400"/>
            </a:pPr>
            <a:endParaRPr lang="en-US" sz="1200" dirty="0">
              <a:latin typeface="Calibri" panose="020F0502020204030204" pitchFamily="34" charset="0"/>
              <a:ea typeface="Arial"/>
              <a:cs typeface="Arial"/>
              <a:sym typeface="Arial"/>
            </a:endParaRPr>
          </a:p>
          <a:p>
            <a:pPr algn="l" rtl="0">
              <a:buClr>
                <a:schemeClr val="dk1"/>
              </a:buClr>
              <a:buSzPts val="1400"/>
            </a:pPr>
            <a:r>
              <a:rPr lang="en-US" sz="1200" i="1" dirty="0">
                <a:latin typeface="Calibri" panose="020F0502020204030204" pitchFamily="34" charset="0"/>
                <a:ea typeface="Arial"/>
                <a:cs typeface="Arial"/>
                <a:sym typeface="Arial"/>
              </a:rPr>
              <a:t>And expand with:</a:t>
            </a:r>
          </a:p>
          <a:p>
            <a:pPr marL="19709" algn="l" rtl="0">
              <a:lnSpc>
                <a:spcPct val="100000"/>
              </a:lnSpc>
              <a:buSzPts val="1400"/>
            </a:pPr>
            <a:endParaRPr sz="1200" dirty="0">
              <a:latin typeface="Calibri" panose="020F0502020204030204" pitchFamily="34" charset="0"/>
              <a:ea typeface="Arial"/>
              <a:cs typeface="Arial"/>
              <a:sym typeface="Arial"/>
            </a:endParaRPr>
          </a:p>
          <a:p>
            <a:pPr marL="19710" algn="l" rtl="0">
              <a:lnSpc>
                <a:spcPct val="100000"/>
              </a:lnSpc>
              <a:buSzPts val="1400"/>
            </a:pPr>
            <a:r>
              <a:rPr lang="en-US" sz="1200" dirty="0">
                <a:latin typeface="Calibri" panose="020F0502020204030204" pitchFamily="34" charset="0"/>
                <a:ea typeface="Arial"/>
                <a:cs typeface="Arial"/>
                <a:sym typeface="Arial"/>
              </a:rPr>
              <a:t>People who sexually abuse a child can be:</a:t>
            </a:r>
            <a:endParaRPr sz="1200" dirty="0">
              <a:latin typeface="Calibri" panose="020F0502020204030204" pitchFamily="34" charset="0"/>
              <a:ea typeface="Arial"/>
              <a:cs typeface="Arial"/>
              <a:sym typeface="Arial"/>
            </a:endParaRPr>
          </a:p>
          <a:p>
            <a:pPr marL="19710" algn="l" rtl="0">
              <a:lnSpc>
                <a:spcPct val="100000"/>
              </a:lnSpc>
              <a:buSzPts val="1400"/>
            </a:pPr>
            <a:endParaRPr lang="en-US" sz="1200" dirty="0">
              <a:latin typeface="Calibri" panose="020F0502020204030204" pitchFamily="34" charset="0"/>
              <a:ea typeface="Arial"/>
              <a:cs typeface="Arial"/>
              <a:sym typeface="Arial"/>
            </a:endParaRPr>
          </a:p>
          <a:p>
            <a:pPr marL="19710" algn="l" defTabSz="478734" rtl="0">
              <a:lnSpc>
                <a:spcPct val="100000"/>
              </a:lnSpc>
              <a:buSzPts val="1400"/>
              <a:defRPr/>
            </a:pPr>
            <a:r>
              <a:rPr lang="en-US" sz="1200" b="1" dirty="0">
                <a:latin typeface="Calibri" panose="020F0502020204030204" pitchFamily="34" charset="0"/>
                <a:ea typeface="Arial"/>
                <a:cs typeface="Arial"/>
                <a:sym typeface="Arial"/>
              </a:rPr>
              <a:t>&gt;ADVANCE SLIDE</a:t>
            </a:r>
            <a:endParaRPr lang="en-US" sz="1200" dirty="0">
              <a:latin typeface="Calibri" panose="020F0502020204030204" pitchFamily="34" charset="0"/>
              <a:ea typeface="Arial"/>
              <a:cs typeface="Arial"/>
              <a:sym typeface="Arial"/>
            </a:endParaRPr>
          </a:p>
          <a:p>
            <a:pPr marL="19710" algn="l" rtl="0">
              <a:lnSpc>
                <a:spcPct val="100000"/>
              </a:lnSpc>
              <a:buSzPts val="1400"/>
            </a:pPr>
            <a:endParaRPr sz="1200" dirty="0">
              <a:latin typeface="Calibri" panose="020F0502020204030204" pitchFamily="34" charset="0"/>
              <a:ea typeface="Arial"/>
              <a:cs typeface="Arial"/>
              <a:sym typeface="Arial"/>
            </a:endParaRPr>
          </a:p>
          <a:p>
            <a:pPr algn="l" rtl="0">
              <a:lnSpc>
                <a:spcPct val="100000"/>
              </a:lnSpc>
              <a:buSzPts val="1400"/>
            </a:pPr>
            <a:r>
              <a:rPr lang="en-US" sz="1200" dirty="0">
                <a:latin typeface="Calibri" panose="020F0502020204030204" pitchFamily="34" charset="0"/>
                <a:ea typeface="Arial"/>
                <a:cs typeface="Arial"/>
                <a:sym typeface="Arial"/>
              </a:rPr>
              <a:t>Any age – adults of all ages – including older adults – can sexually abuse a child. And, as we’re talked about children and youth can also sexually harm another child.</a:t>
            </a:r>
            <a:endParaRPr sz="1200" dirty="0">
              <a:latin typeface="Calibri" panose="020F0502020204030204" pitchFamily="34" charset="0"/>
              <a:ea typeface="Arial"/>
              <a:cs typeface="Arial"/>
              <a:sym typeface="Arial"/>
            </a:endParaRPr>
          </a:p>
          <a:p>
            <a:pPr marL="204669" indent="-111819" algn="l" defTabSz="478734" rtl="0">
              <a:lnSpc>
                <a:spcPct val="100000"/>
              </a:lnSpc>
              <a:buClr>
                <a:schemeClr val="dk1"/>
              </a:buClr>
              <a:buSzPts val="1100"/>
              <a:defRPr/>
            </a:pPr>
            <a:endParaRPr lang="en-US" sz="1200" b="1" dirty="0">
              <a:latin typeface="Calibri" panose="020F0502020204030204" pitchFamily="34" charset="0"/>
              <a:ea typeface="Arial"/>
              <a:cs typeface="Arial"/>
              <a:sym typeface="Arial"/>
            </a:endParaRPr>
          </a:p>
          <a:p>
            <a:pPr marL="19710" algn="l" defTabSz="478734" rtl="0">
              <a:lnSpc>
                <a:spcPct val="100000"/>
              </a:lnSpc>
              <a:buSzPts val="1400"/>
              <a:defRPr/>
            </a:pPr>
            <a:r>
              <a:rPr lang="en-US" sz="1200" b="1" dirty="0">
                <a:latin typeface="Calibri" panose="020F0502020204030204" pitchFamily="34" charset="0"/>
                <a:ea typeface="Arial"/>
                <a:cs typeface="Arial"/>
                <a:sym typeface="Arial"/>
              </a:rPr>
              <a:t>&gt;ADVANCE SLIDE</a:t>
            </a:r>
            <a:endParaRPr lang="en-US" sz="1200" dirty="0">
              <a:latin typeface="Calibri" panose="020F0502020204030204" pitchFamily="34" charset="0"/>
              <a:ea typeface="Arial"/>
              <a:cs typeface="Arial"/>
              <a:sym typeface="Arial"/>
            </a:endParaRPr>
          </a:p>
          <a:p>
            <a:pPr marL="204669" indent="-111819" algn="l" rtl="0">
              <a:lnSpc>
                <a:spcPct val="100000"/>
              </a:lnSpc>
              <a:buClr>
                <a:schemeClr val="dk1"/>
              </a:buClr>
              <a:buSzPts val="1100"/>
            </a:pPr>
            <a:endParaRPr sz="1200" dirty="0">
              <a:latin typeface="Calibri" panose="020F0502020204030204" pitchFamily="34" charset="0"/>
              <a:ea typeface="Arial"/>
              <a:cs typeface="Arial"/>
              <a:sym typeface="Arial"/>
            </a:endParaRPr>
          </a:p>
          <a:p>
            <a:r>
              <a:rPr lang="en-US" sz="1200" dirty="0">
                <a:latin typeface="Calibri" panose="020F0502020204030204" pitchFamily="34" charset="0"/>
                <a:ea typeface="Arial"/>
                <a:cs typeface="Arial"/>
                <a:sym typeface="Arial"/>
              </a:rPr>
              <a:t>They can be from any economic or educational background. It doesn’t matter what job they have or what role they have in the community. </a:t>
            </a:r>
            <a:r>
              <a:rPr lang="en-US" altLang="en-US" sz="1200" b="0" dirty="0">
                <a:latin typeface="Calibri" panose="020F0502020204030204" pitchFamily="34" charset="0"/>
              </a:rPr>
              <a:t>Sex abuse crosses all economic and educational lines.</a:t>
            </a:r>
            <a:endParaRPr sz="1200" dirty="0">
              <a:latin typeface="Calibri" panose="020F0502020204030204" pitchFamily="34" charset="0"/>
              <a:ea typeface="Arial"/>
              <a:cs typeface="Arial"/>
              <a:sym typeface="Arial"/>
            </a:endParaRPr>
          </a:p>
          <a:p>
            <a:pPr algn="l" defTabSz="478734" rtl="0">
              <a:lnSpc>
                <a:spcPct val="100000"/>
              </a:lnSpc>
              <a:buSzPts val="1400"/>
              <a:defRPr/>
            </a:pPr>
            <a:endParaRPr lang="en-US" sz="1200" b="1" dirty="0">
              <a:latin typeface="Calibri" panose="020F0502020204030204" pitchFamily="34" charset="0"/>
              <a:ea typeface="Arial"/>
              <a:cs typeface="Arial"/>
              <a:sym typeface="Arial"/>
            </a:endParaRPr>
          </a:p>
          <a:p>
            <a:pPr marL="19710" algn="l" defTabSz="478734" rtl="0">
              <a:lnSpc>
                <a:spcPct val="100000"/>
              </a:lnSpc>
              <a:buSzPts val="1400"/>
              <a:defRPr/>
            </a:pPr>
            <a:r>
              <a:rPr lang="en-US" sz="1200" b="1" dirty="0">
                <a:latin typeface="Calibri" panose="020F0502020204030204" pitchFamily="34" charset="0"/>
                <a:ea typeface="Arial"/>
                <a:cs typeface="Arial"/>
                <a:sym typeface="Arial"/>
              </a:rPr>
              <a:t>&gt;ADVANCE SLIDE</a:t>
            </a:r>
            <a:endParaRPr lang="en-US" sz="1200" dirty="0">
              <a:latin typeface="Calibri" panose="020F0502020204030204" pitchFamily="34" charset="0"/>
              <a:ea typeface="Arial"/>
              <a:cs typeface="Arial"/>
              <a:sym typeface="Arial"/>
            </a:endParaRPr>
          </a:p>
          <a:p>
            <a:pPr algn="l" rtl="0">
              <a:lnSpc>
                <a:spcPct val="100000"/>
              </a:lnSpc>
              <a:buSzPts val="1400"/>
            </a:pPr>
            <a:endParaRPr sz="1200" dirty="0">
              <a:latin typeface="Calibri" panose="020F0502020204030204" pitchFamily="34" charset="0"/>
              <a:ea typeface="Arial"/>
              <a:cs typeface="Arial"/>
              <a:sym typeface="Arial"/>
            </a:endParaRPr>
          </a:p>
          <a:p>
            <a:r>
              <a:rPr lang="en-US" sz="1200" dirty="0">
                <a:latin typeface="Calibri" panose="020F0502020204030204" pitchFamily="34" charset="0"/>
                <a:ea typeface="Arial"/>
                <a:cs typeface="Arial"/>
                <a:sym typeface="Arial"/>
              </a:rPr>
              <a:t>They can be from any race or any culture, from anywhere in the world. T</a:t>
            </a:r>
            <a:r>
              <a:rPr lang="en-US" altLang="en-US" sz="1200" b="0" dirty="0">
                <a:latin typeface="Calibri" panose="020F0502020204030204" pitchFamily="34" charset="0"/>
              </a:rPr>
              <a:t>here is no one race or culture that “produces” more adults who sexually abuse children</a:t>
            </a:r>
          </a:p>
          <a:p>
            <a:endParaRPr lang="en-US" altLang="en-US" sz="1200" b="0" dirty="0">
              <a:latin typeface="Calibri" panose="020F0502020204030204" pitchFamily="34" charset="0"/>
            </a:endParaRPr>
          </a:p>
          <a:p>
            <a:pPr marL="19710" algn="l" defTabSz="478734" rtl="0">
              <a:lnSpc>
                <a:spcPct val="100000"/>
              </a:lnSpc>
              <a:buSzPts val="1400"/>
              <a:defRPr/>
            </a:pPr>
            <a:r>
              <a:rPr lang="en-US" sz="1200" b="1" dirty="0">
                <a:latin typeface="Calibri" panose="020F0502020204030204" pitchFamily="34" charset="0"/>
                <a:ea typeface="Arial"/>
                <a:cs typeface="Arial"/>
                <a:sym typeface="Arial"/>
              </a:rPr>
              <a:t>&gt;ADVANCE SLIDE</a:t>
            </a:r>
            <a:endParaRPr lang="en-US" sz="1200" dirty="0">
              <a:latin typeface="Calibri" panose="020F0502020204030204" pitchFamily="34" charset="0"/>
              <a:ea typeface="Arial"/>
              <a:cs typeface="Arial"/>
              <a:sym typeface="Arial"/>
            </a:endParaRPr>
          </a:p>
          <a:p>
            <a:endParaRPr lang="en-US" sz="1200" dirty="0">
              <a:latin typeface="Calibri" panose="020F0502020204030204" pitchFamily="34" charset="0"/>
              <a:ea typeface="Arial"/>
              <a:cs typeface="Arial"/>
              <a:sym typeface="Arial"/>
            </a:endParaRPr>
          </a:p>
          <a:p>
            <a:pPr algn="l" defTabSz="478734" rtl="0">
              <a:defRPr/>
            </a:pPr>
            <a:r>
              <a:rPr lang="en-US" sz="1200" dirty="0">
                <a:latin typeface="Calibri" panose="020F0502020204030204" pitchFamily="34" charset="0"/>
                <a:ea typeface="Arial"/>
                <a:cs typeface="Arial"/>
                <a:sym typeface="Arial"/>
              </a:rPr>
              <a:t>Or from any religious belief </a:t>
            </a:r>
            <a:r>
              <a:rPr lang="en-US" altLang="en-US" sz="1200" b="0" dirty="0">
                <a:latin typeface="Calibri" panose="020F0502020204030204" pitchFamily="34" charset="0"/>
              </a:rPr>
              <a:t>While a person who has sexually abused a child may have experiences that are connected to their experience with faith and belief, this is in no way “causes” someone to be an adult who sexually abuses children</a:t>
            </a:r>
            <a:br>
              <a:rPr lang="en-US" altLang="en-US" sz="1200" b="0" dirty="0">
                <a:latin typeface="Calibri" panose="020F0502020204030204" pitchFamily="34" charset="0"/>
              </a:rPr>
            </a:br>
            <a:endParaRPr lang="en-US" altLang="en-US" sz="1200" b="0" dirty="0">
              <a:latin typeface="Calibri" panose="020F0502020204030204" pitchFamily="34" charset="0"/>
            </a:endParaRPr>
          </a:p>
          <a:p>
            <a:pPr marL="19710" algn="l" defTabSz="478734" rtl="0">
              <a:lnSpc>
                <a:spcPct val="100000"/>
              </a:lnSpc>
              <a:buSzPts val="1400"/>
              <a:defRPr/>
            </a:pPr>
            <a:r>
              <a:rPr lang="en-US" sz="1200" b="1" dirty="0">
                <a:latin typeface="Calibri" panose="020F0502020204030204" pitchFamily="34" charset="0"/>
                <a:ea typeface="Arial"/>
                <a:cs typeface="Arial"/>
                <a:sym typeface="Arial"/>
              </a:rPr>
              <a:t>&gt;ADVANCE SLIDE</a:t>
            </a:r>
            <a:endParaRPr lang="en-US" sz="1200" dirty="0">
              <a:latin typeface="Calibri" panose="020F0502020204030204" pitchFamily="34" charset="0"/>
              <a:ea typeface="Arial"/>
              <a:cs typeface="Arial"/>
              <a:sym typeface="Arial"/>
            </a:endParaRPr>
          </a:p>
          <a:p>
            <a:endParaRPr lang="en-US" altLang="en-US" sz="1200" b="0" dirty="0">
              <a:latin typeface="Calibri" panose="020F0502020204030204" pitchFamily="34" charset="0"/>
            </a:endParaRPr>
          </a:p>
          <a:p>
            <a:r>
              <a:rPr lang="en-US" altLang="en-US" sz="1200" b="0" dirty="0">
                <a:latin typeface="Calibri" panose="020F0502020204030204" pitchFamily="34" charset="0"/>
              </a:rPr>
              <a:t>Likewise, there is no evidence that a person’s gender or sexual orientation “causes” them to become sexually attracted to children. There are plenty of adults who have noted that their primary sexual attraction is to a different gender, yet have sexually abused same gendered children. On the Stop It Now! Helpline, we have had questions about whether being abused, “turns someone gay” and what we do know is that growing up gay can increase a child’s overall vulnerability. Folks who are at risk to harm children (and this can even include same-age “bullies”), look for vulnerable children.</a:t>
            </a:r>
          </a:p>
          <a:p>
            <a:pPr algn="l" rtl="0">
              <a:lnSpc>
                <a:spcPct val="100000"/>
              </a:lnSpc>
              <a:buSzPts val="1400"/>
            </a:pPr>
            <a:endParaRPr sz="1200" dirty="0">
              <a:latin typeface="Calibri" panose="020F0502020204030204" pitchFamily="34" charset="0"/>
              <a:ea typeface="Arial"/>
              <a:cs typeface="Arial"/>
              <a:sym typeface="Arial"/>
            </a:endParaRPr>
          </a:p>
          <a:p>
            <a:r>
              <a:rPr lang="en-US" sz="1200" dirty="0">
                <a:latin typeface="Calibri" panose="020F0502020204030204" pitchFamily="34" charset="0"/>
                <a:ea typeface="Arial"/>
                <a:cs typeface="Arial"/>
                <a:sym typeface="Arial"/>
              </a:rPr>
              <a:t>The bottom line is: it can be anyone, and we can’t know just by looking at someone. The stereotypes we’ve seen on television and movies are not accurate. </a:t>
            </a:r>
          </a:p>
          <a:p>
            <a:endParaRPr lang="en-US" sz="1200" dirty="0">
              <a:latin typeface="Calibri" panose="020F0502020204030204" pitchFamily="34" charset="0"/>
              <a:ea typeface="Arial"/>
              <a:cs typeface="Arial"/>
              <a:sym typeface="Arial"/>
            </a:endParaRPr>
          </a:p>
          <a:p>
            <a:pPr marL="179525" indent="-179525">
              <a:buFont typeface="Wingdings" panose="05000000000000000000" pitchFamily="2" charset="2"/>
              <a:buChar char="Ø"/>
            </a:pPr>
            <a:r>
              <a:rPr lang="en-US" sz="1200" b="1" dirty="0">
                <a:latin typeface="Calibri" panose="020F0502020204030204" pitchFamily="34" charset="0"/>
                <a:ea typeface="Arial"/>
                <a:cs typeface="Arial"/>
                <a:sym typeface="Arial"/>
              </a:rPr>
              <a:t>Ask:  </a:t>
            </a:r>
            <a:r>
              <a:rPr lang="en-US" sz="1200" dirty="0">
                <a:latin typeface="Calibri" panose="020F0502020204030204" pitchFamily="34" charset="0"/>
                <a:ea typeface="Arial"/>
                <a:cs typeface="Arial"/>
                <a:sym typeface="Arial"/>
              </a:rPr>
              <a:t>Any questions or other thoughts?</a:t>
            </a:r>
            <a:endParaRPr sz="1200" dirty="0">
              <a:latin typeface="Calibri" panose="020F0502020204030204" pitchFamily="34" charset="0"/>
              <a:ea typeface="Arial"/>
              <a:cs typeface="Arial"/>
              <a:sym typeface="Arial"/>
            </a:endParaRPr>
          </a:p>
          <a:p>
            <a:pPr algn="l">
              <a:lnSpc>
                <a:spcPct val="100000"/>
              </a:lnSpc>
              <a:buSzPts val="1400"/>
            </a:pPr>
            <a:endParaRPr lang="en-US" sz="1300" dirty="0">
              <a:latin typeface="Arial"/>
              <a:ea typeface="Arial"/>
              <a:cs typeface="Arial"/>
            </a:endParaRPr>
          </a:p>
        </p:txBody>
      </p:sp>
      <p:sp>
        <p:nvSpPr>
          <p:cNvPr id="323" name="Google Shape;323;p13: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sz="1200">
                <a:solidFill>
                  <a:srgbClr val="000000"/>
                </a:solidFill>
              </a:rPr>
              <a:pPr algn="r">
                <a:lnSpc>
                  <a:spcPct val="100000"/>
                </a:lnSpc>
                <a:spcBef>
                  <a:spcPts val="0"/>
                </a:spcBef>
                <a:buSzPts val="1400"/>
              </a:pPr>
              <a:t>38</a:t>
            </a:fld>
            <a:endParaRPr sz="1200" dirty="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7: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lnSpc>
                <a:spcPct val="100000"/>
              </a:lnSpc>
              <a:buSzPts val="1400"/>
            </a:pPr>
            <a:endParaRPr lang="en-US"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It is also important to understand not all people who sexually abuse children have pedophilia. </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r>
              <a:rPr lang="en-US" sz="1200" dirty="0">
                <a:latin typeface="Calibri" panose="020F0502020204030204" pitchFamily="34" charset="0"/>
              </a:rPr>
              <a:t>It is estimated that between 25 – 40% of adults who abuse children are sexually attracted to children – that means more than half of people who sexually abuse children are NOT exclusively attracted to children and therefore </a:t>
            </a:r>
            <a:r>
              <a:rPr lang="en-US" sz="1200" i="1" dirty="0">
                <a:latin typeface="Calibri" panose="020F0502020204030204" pitchFamily="34" charset="0"/>
              </a:rPr>
              <a:t>do not</a:t>
            </a:r>
            <a:r>
              <a:rPr lang="en-US" sz="1200" dirty="0">
                <a:latin typeface="Calibri" panose="020F0502020204030204" pitchFamily="34" charset="0"/>
              </a:rPr>
              <a:t> have pedophilia. – that likely do not fit the diagnosis for pedophilia</a:t>
            </a:r>
            <a:endParaRPr sz="1200" dirty="0">
              <a:latin typeface="Calibri" panose="020F0502020204030204" pitchFamily="34" charset="0"/>
            </a:endParaRPr>
          </a:p>
        </p:txBody>
      </p:sp>
      <p:sp>
        <p:nvSpPr>
          <p:cNvPr id="371" name="Google Shape;371;p17: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sz="1200">
                <a:solidFill>
                  <a:srgbClr val="000000"/>
                </a:solidFill>
              </a:rPr>
              <a:pPr algn="r">
                <a:lnSpc>
                  <a:spcPct val="100000"/>
                </a:lnSpc>
                <a:spcBef>
                  <a:spcPts val="0"/>
                </a:spcBef>
                <a:buSzPts val="1400"/>
              </a:pPr>
              <a:t>39</a:t>
            </a:fld>
            <a:endParaRPr sz="1200" dirty="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22: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So looking at children’s sexual behaviors that could be problematic or even harmful, </a:t>
            </a:r>
            <a:endParaRPr sz="1200" dirty="0">
              <a:latin typeface="Calibri" panose="020F0502020204030204" pitchFamily="34" charset="0"/>
            </a:endParaRP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I want to remind you first of research we shared earlier that found that up to 77% of reported cases of sexual abuse involve two youth  – children and teens under the legal age of consent.</a:t>
            </a:r>
            <a:endParaRPr sz="1200" dirty="0">
              <a:latin typeface="Calibri" panose="020F0502020204030204" pitchFamily="34" charset="0"/>
            </a:endParaRPr>
          </a:p>
          <a:p>
            <a:pPr algn="l" rtl="0"/>
            <a:r>
              <a:rPr lang="en-US" sz="1200" dirty="0">
                <a:latin typeface="Calibri" panose="020F0502020204030204" pitchFamily="34" charset="0"/>
              </a:rPr>
              <a:t>Experts agree that a key strategy in preventing child sexual abuse is to address youth’s problematic sexual behaviors that are potentially harmful and abusive – not punitively but developmentally – meaning that we approach their behaviors not with a criminal justice response necessarily, but through understanding what the youth is experiencing developmentally and tailoring our responses to support the youth to make necessary behavior changes.</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It may help you to know that when a youth has sexually harmed another youth, when they receive the appropriate support – including often professional resources and healthy sexuality education – they are very unlikely to continue to engage in those harmful behaviors. </a:t>
            </a:r>
            <a:endParaRPr sz="1200" dirty="0">
              <a:latin typeface="Calibri" panose="020F0502020204030204" pitchFamily="34" charset="0"/>
            </a:endParaRPr>
          </a:p>
          <a:p>
            <a:pPr algn="l" rtl="0"/>
            <a:endParaRPr sz="1200" dirty="0">
              <a:latin typeface="Calibri" panose="020F0502020204030204" pitchFamily="34" charset="0"/>
            </a:endParaRPr>
          </a:p>
          <a:p>
            <a:pPr algn="l" rtl="0"/>
            <a:endParaRPr sz="1200" dirty="0">
              <a:latin typeface="Calibri" panose="020F0502020204030204" pitchFamily="34" charset="0"/>
            </a:endParaRPr>
          </a:p>
          <a:p>
            <a:pPr algn="l" rtl="0"/>
            <a:endParaRPr sz="1200" dirty="0">
              <a:latin typeface="Calibri" panose="020F0502020204030204" pitchFamily="34" charset="0"/>
            </a:endParaRPr>
          </a:p>
          <a:p>
            <a:pPr algn="l" rtl="0"/>
            <a:endParaRPr sz="1200" dirty="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8: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marL="19282"/>
            <a:endParaRPr lang="en-US" sz="1200" dirty="0">
              <a:latin typeface="Calibri" panose="020F0502020204030204" pitchFamily="34" charset="0"/>
            </a:endParaRPr>
          </a:p>
          <a:p>
            <a:pPr marL="19282"/>
            <a:r>
              <a:rPr lang="en-US" sz="1200" dirty="0">
                <a:latin typeface="Calibri" panose="020F0502020204030204" pitchFamily="34" charset="0"/>
              </a:rPr>
              <a:t>So, why do adults sexually abuse children?</a:t>
            </a:r>
          </a:p>
          <a:p>
            <a:pPr marL="19282"/>
            <a:endParaRPr lang="en-US" sz="1200" dirty="0">
              <a:latin typeface="Calibri" panose="020F0502020204030204" pitchFamily="34" charset="0"/>
            </a:endParaRPr>
          </a:p>
          <a:p>
            <a:pPr marL="19282" algn="l" defTabSz="957468" rtl="0">
              <a:lnSpc>
                <a:spcPct val="100000"/>
              </a:lnSpc>
              <a:buClr>
                <a:srgbClr val="000000"/>
              </a:buClr>
              <a:buSzPts val="1400"/>
              <a:defRPr/>
            </a:pPr>
            <a:r>
              <a:rPr lang="en-US" sz="1200" b="1" dirty="0">
                <a:latin typeface="Calibri" panose="020F0502020204030204" pitchFamily="34" charset="0"/>
                <a:ea typeface="Calibri"/>
                <a:cs typeface="Calibri"/>
                <a:sym typeface="Calibri"/>
              </a:rPr>
              <a:t>&gt;ADVANCE SLIDE</a:t>
            </a:r>
            <a:endParaRPr lang="en-US" sz="1200" dirty="0">
              <a:latin typeface="Calibri" panose="020F0502020204030204" pitchFamily="34" charset="0"/>
            </a:endParaRPr>
          </a:p>
          <a:p>
            <a:pPr marL="19282"/>
            <a:endParaRPr lang="en-US" sz="1200" dirty="0">
              <a:latin typeface="Calibri" panose="020F0502020204030204" pitchFamily="34" charset="0"/>
            </a:endParaRPr>
          </a:p>
          <a:p>
            <a:pPr marL="19282"/>
            <a:r>
              <a:rPr lang="en-US" sz="1200" dirty="0">
                <a:latin typeface="Calibri" panose="020F0502020204030204" pitchFamily="34" charset="0"/>
              </a:rPr>
              <a:t>Some people who sexually harm children do so because they have a sexual attraction to children – and fit a diagnostic criteria for pedophilia</a:t>
            </a:r>
            <a:endParaRPr sz="1200" dirty="0">
              <a:latin typeface="Calibri" panose="020F0502020204030204" pitchFamily="34" charset="0"/>
            </a:endParaRPr>
          </a:p>
          <a:p>
            <a:pPr marL="19709" algn="l" rtl="0">
              <a:lnSpc>
                <a:spcPct val="100000"/>
              </a:lnSpc>
              <a:buSzPts val="1400"/>
            </a:pPr>
            <a:endParaRPr sz="1200" dirty="0">
              <a:latin typeface="Calibri" panose="020F0502020204030204" pitchFamily="34" charset="0"/>
            </a:endParaRPr>
          </a:p>
          <a:p>
            <a:r>
              <a:rPr lang="en-US" sz="1200" kern="100" dirty="0">
                <a:latin typeface="Calibri" panose="020F0502020204030204" pitchFamily="34" charset="0"/>
                <a:ea typeface="Aptos" panose="020B0004020202020204" pitchFamily="34" charset="0"/>
                <a:cs typeface="Times New Roman" panose="02020603050405020304" pitchFamily="18" charset="0"/>
              </a:rPr>
              <a:t>There are other reasons adults sexually abuse a child as well. The reasons are not to be viewed as excuses for the abuse, instead we should use the reasons to understand what could be done to help provide support and resources with the goal to stop and/or prevent abusive behaviors.</a:t>
            </a:r>
          </a:p>
          <a:p>
            <a:pPr marL="19709" algn="l" rtl="0">
              <a:lnSpc>
                <a:spcPct val="100000"/>
              </a:lnSpc>
              <a:buSzPts val="1400"/>
            </a:pPr>
            <a:endParaRPr lang="en-US" sz="1200" dirty="0">
              <a:latin typeface="Calibri" panose="020F0502020204030204" pitchFamily="34" charset="0"/>
            </a:endParaRPr>
          </a:p>
          <a:p>
            <a:pPr marL="19282" algn="l" rtl="0">
              <a:lnSpc>
                <a:spcPct val="100000"/>
              </a:lnSpc>
              <a:buSzPts val="1400"/>
            </a:pPr>
            <a:r>
              <a:rPr lang="en-US" sz="1200" dirty="0">
                <a:latin typeface="Calibri" panose="020F0502020204030204" pitchFamily="34" charset="0"/>
              </a:rPr>
              <a:t>And it helps us understand why people </a:t>
            </a:r>
            <a:r>
              <a:rPr lang="en-US" sz="1200" i="1" dirty="0">
                <a:latin typeface="Calibri" panose="020F0502020204030204" pitchFamily="34" charset="0"/>
              </a:rPr>
              <a:t>without </a:t>
            </a:r>
            <a:r>
              <a:rPr lang="en-US" sz="1200" dirty="0">
                <a:latin typeface="Calibri" panose="020F0502020204030204" pitchFamily="34" charset="0"/>
              </a:rPr>
              <a:t>pedophilia might sexually abuse a child so we can put protective measures in place for the children we care about.</a:t>
            </a:r>
          </a:p>
          <a:p>
            <a:pPr marL="19709" algn="l" rtl="0">
              <a:lnSpc>
                <a:spcPct val="100000"/>
              </a:lnSpc>
              <a:buSzPts val="1400"/>
            </a:pPr>
            <a:endParaRPr sz="1200" dirty="0">
              <a:latin typeface="Calibri" panose="020F0502020204030204" pitchFamily="34" charset="0"/>
            </a:endParaRPr>
          </a:p>
          <a:p>
            <a:pPr marL="19709"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p>
          <a:p>
            <a:pPr marL="19709" algn="l" rtl="0">
              <a:lnSpc>
                <a:spcPct val="100000"/>
              </a:lnSpc>
              <a:buClr>
                <a:srgbClr val="000000"/>
              </a:buClr>
              <a:buSzPts val="1400"/>
            </a:pPr>
            <a:endParaRPr lang="en-US" sz="1200" b="1" dirty="0">
              <a:latin typeface="Calibri" panose="020F0502020204030204" pitchFamily="34" charset="0"/>
              <a:cs typeface="Calibri"/>
              <a:sym typeface="Calibri"/>
            </a:endParaRPr>
          </a:p>
          <a:p>
            <a:pPr marL="19709" algn="l" rtl="0">
              <a:lnSpc>
                <a:spcPct val="100000"/>
              </a:lnSpc>
              <a:buClr>
                <a:srgbClr val="000000"/>
              </a:buClr>
              <a:buSzPts val="1400"/>
            </a:pPr>
            <a:r>
              <a:rPr lang="en-US" sz="1200" dirty="0">
                <a:latin typeface="Calibri" panose="020F0502020204030204" pitchFamily="34" charset="0"/>
                <a:cs typeface="Calibri"/>
                <a:sym typeface="Calibri"/>
              </a:rPr>
              <a:t>Some people have addiction or substance related issues or compulsive behaviors.</a:t>
            </a:r>
          </a:p>
          <a:p>
            <a:pPr marL="19709" algn="l" rtl="0">
              <a:lnSpc>
                <a:spcPct val="100000"/>
              </a:lnSpc>
              <a:buClr>
                <a:srgbClr val="000000"/>
              </a:buClr>
              <a:buSzPts val="1400"/>
            </a:pPr>
            <a:endParaRPr lang="en-US" sz="1200" dirty="0">
              <a:latin typeface="Calibri" panose="020F0502020204030204" pitchFamily="34" charset="0"/>
            </a:endParaRPr>
          </a:p>
          <a:p>
            <a:pPr marL="19709" algn="l" defTabSz="957468" rtl="0">
              <a:lnSpc>
                <a:spcPct val="100000"/>
              </a:lnSpc>
              <a:buClr>
                <a:srgbClr val="000000"/>
              </a:buClr>
              <a:buSzPts val="1400"/>
              <a:defRPr/>
            </a:pPr>
            <a:r>
              <a:rPr lang="en-US" sz="1200" b="1" dirty="0">
                <a:latin typeface="Calibri" panose="020F0502020204030204" pitchFamily="34" charset="0"/>
                <a:sym typeface="Calibri"/>
              </a:rPr>
              <a:t>&gt;ADVANCE SLIDE</a:t>
            </a:r>
            <a:r>
              <a:rPr lang="en-US" sz="1200" b="1" dirty="0">
                <a:latin typeface="Calibri" panose="020F0502020204030204" pitchFamily="34" charset="0"/>
              </a:rPr>
              <a:t> </a:t>
            </a:r>
            <a:endParaRPr sz="1200" dirty="0">
              <a:latin typeface="Calibri" panose="020F0502020204030204" pitchFamily="34" charset="0"/>
            </a:endParaRPr>
          </a:p>
          <a:p>
            <a:pPr marL="19709" algn="l" rtl="0">
              <a:lnSpc>
                <a:spcPct val="100000"/>
              </a:lnSpc>
              <a:buSzPts val="1400"/>
            </a:pPr>
            <a:endParaRPr sz="1200" dirty="0">
              <a:latin typeface="Calibri" panose="020F0502020204030204" pitchFamily="34" charset="0"/>
            </a:endParaRPr>
          </a:p>
          <a:p>
            <a:pPr marL="19282"/>
            <a:r>
              <a:rPr lang="en-US" sz="1200" dirty="0">
                <a:latin typeface="Calibri" panose="020F0502020204030204" pitchFamily="34" charset="0"/>
              </a:rPr>
              <a:t>And some have other psychiatric issues that contribute to abuse - including major mental health conditions.</a:t>
            </a:r>
            <a:endParaRPr sz="1200" dirty="0">
              <a:latin typeface="Calibri" panose="020F0502020204030204" pitchFamily="34" charset="0"/>
            </a:endParaRPr>
          </a:p>
          <a:p>
            <a:pPr marL="19709" algn="l" rtl="0">
              <a:lnSpc>
                <a:spcPct val="100000"/>
              </a:lnSpc>
              <a:buSzPts val="1400"/>
            </a:pPr>
            <a:endParaRPr sz="1200" dirty="0">
              <a:latin typeface="Calibri" panose="020F0502020204030204" pitchFamily="34" charset="0"/>
            </a:endParaRPr>
          </a:p>
          <a:p>
            <a:pPr marL="19282"/>
            <a:r>
              <a:rPr lang="en-US" sz="1200" b="1" dirty="0">
                <a:latin typeface="Calibri" panose="020F0502020204030204" pitchFamily="34" charset="0"/>
                <a:ea typeface="Calibri"/>
                <a:cs typeface="Calibri"/>
                <a:sym typeface="Calibri"/>
              </a:rPr>
              <a:t>&gt;ADVANCE </a:t>
            </a:r>
            <a:r>
              <a:rPr lang="en-US" sz="1200" b="1" dirty="0">
                <a:latin typeface="Calibri" panose="020F0502020204030204" pitchFamily="34" charset="0"/>
              </a:rPr>
              <a:t>SLIDE</a:t>
            </a:r>
            <a:endParaRPr lang="en-US" sz="1200" dirty="0">
              <a:latin typeface="Calibri" panose="020F0502020204030204" pitchFamily="34" charset="0"/>
            </a:endParaRPr>
          </a:p>
          <a:p>
            <a:pPr marL="19282"/>
            <a:endParaRPr lang="en-US" sz="1200" b="1" dirty="0">
              <a:latin typeface="Calibri" panose="020F0502020204030204" pitchFamily="34" charset="0"/>
            </a:endParaRPr>
          </a:p>
          <a:p>
            <a:pPr marL="19282"/>
            <a:r>
              <a:rPr lang="en-US" sz="1200" dirty="0">
                <a:latin typeface="Calibri" panose="020F0502020204030204" pitchFamily="34" charset="0"/>
              </a:rPr>
              <a:t>Cognitive, emotional, or intellectual differences can also be a potential reason why someone is not able to understand and control their harmful behaviors</a:t>
            </a:r>
          </a:p>
          <a:p>
            <a:pPr marL="19282"/>
            <a:endParaRPr lang="en-US" sz="1200" dirty="0">
              <a:latin typeface="Calibri" panose="020F0502020204030204" pitchFamily="34" charset="0"/>
            </a:endParaRPr>
          </a:p>
          <a:p>
            <a:pPr marL="19282"/>
            <a:r>
              <a:rPr lang="en-US" sz="1200" b="1" dirty="0">
                <a:latin typeface="Calibri" panose="020F0502020204030204" pitchFamily="34" charset="0"/>
              </a:rPr>
              <a:t>&gt;ADVANCE SLIDE</a:t>
            </a:r>
            <a:endParaRPr lang="en-US" sz="1200" dirty="0">
              <a:latin typeface="Calibri" panose="020F0502020204030204" pitchFamily="34" charset="0"/>
            </a:endParaRPr>
          </a:p>
          <a:p>
            <a:pPr marL="19282"/>
            <a:endParaRPr lang="en-US" sz="1200" b="1" dirty="0">
              <a:latin typeface="Calibri" panose="020F0502020204030204" pitchFamily="34" charset="0"/>
            </a:endParaRPr>
          </a:p>
          <a:p>
            <a:pPr marL="19282"/>
            <a:r>
              <a:rPr lang="en-US" sz="1200" dirty="0">
                <a:latin typeface="Calibri" panose="020F0502020204030204" pitchFamily="34" charset="0"/>
              </a:rPr>
              <a:t>And for some people, they may cross boundaries and abuse a child because of major stressors in their lives when they don’t have good coping skills - such as losing their job, being isolated, or other relationship difficulties. </a:t>
            </a:r>
          </a:p>
          <a:p>
            <a:pPr marL="19282"/>
            <a:endParaRPr lang="en-US" sz="1200" dirty="0">
              <a:latin typeface="Calibri" panose="020F0502020204030204" pitchFamily="34" charset="0"/>
            </a:endParaRPr>
          </a:p>
          <a:p>
            <a:pPr marL="19282"/>
            <a:r>
              <a:rPr lang="en-US" sz="1200" b="1" i="0" dirty="0">
                <a:latin typeface="Calibri" panose="020F0502020204030204" pitchFamily="34" charset="0"/>
                <a:sym typeface="Calibri"/>
              </a:rPr>
              <a:t>&gt;ADVANCE SLIDE</a:t>
            </a:r>
            <a:r>
              <a:rPr lang="en-US" sz="1200" b="1" dirty="0">
                <a:latin typeface="Calibri" panose="020F0502020204030204" pitchFamily="34" charset="0"/>
              </a:rPr>
              <a:t> </a:t>
            </a:r>
          </a:p>
          <a:p>
            <a:pPr marL="19282"/>
            <a:endParaRPr lang="en-US" sz="1200" b="1" dirty="0">
              <a:latin typeface="Calibri" panose="020F0502020204030204" pitchFamily="34" charset="0"/>
            </a:endParaRPr>
          </a:p>
          <a:p>
            <a:pPr marL="19282"/>
            <a:r>
              <a:rPr lang="en-US" sz="1200" dirty="0">
                <a:latin typeface="Calibri" panose="020F0502020204030204" pitchFamily="34" charset="0"/>
              </a:rPr>
              <a:t>And sometimes an adult may sexually abuse a child because of their own experience of being abused and never having received appropriate follow up care and therapy. This is not to say that most or even a lot of survivors of child sexual abuse grow up and sexually abuse a child. But many people who sexually abuse children have a history of some trauma. </a:t>
            </a:r>
          </a:p>
          <a:p>
            <a:pPr marL="19282"/>
            <a:endParaRPr lang="en-US" sz="1200" dirty="0">
              <a:latin typeface="Calibri" panose="020F0502020204030204" pitchFamily="34" charset="0"/>
            </a:endParaRPr>
          </a:p>
          <a:p>
            <a:pPr marL="19282"/>
            <a:endParaRPr lang="en-US" sz="1200" dirty="0">
              <a:latin typeface="Calibri" panose="020F0502020204030204" pitchFamily="34" charset="0"/>
            </a:endParaRPr>
          </a:p>
          <a:p>
            <a:pPr marL="19282"/>
            <a:endParaRPr lang="en-US" sz="1200" dirty="0">
              <a:latin typeface="Calibri" panose="020F0502020204030204" pitchFamily="34" charset="0"/>
            </a:endParaRPr>
          </a:p>
          <a:p>
            <a:pPr marL="19282"/>
            <a:endParaRPr lang="en-US" sz="1200" dirty="0">
              <a:latin typeface="Calibri" panose="020F0502020204030204" pitchFamily="34" charset="0"/>
            </a:endParaRPr>
          </a:p>
        </p:txBody>
      </p:sp>
      <p:sp>
        <p:nvSpPr>
          <p:cNvPr id="379" name="Google Shape;379;p18: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sz="1200">
                <a:solidFill>
                  <a:srgbClr val="000000"/>
                </a:solidFill>
              </a:rPr>
              <a:pPr algn="r">
                <a:lnSpc>
                  <a:spcPct val="100000"/>
                </a:lnSpc>
                <a:spcBef>
                  <a:spcPts val="0"/>
                </a:spcBef>
                <a:buSzPts val="1400"/>
              </a:pPr>
              <a:t>40</a:t>
            </a:fld>
            <a:endParaRPr sz="1200" dirty="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a:extLst>
            <a:ext uri="{FF2B5EF4-FFF2-40B4-BE49-F238E27FC236}">
              <a16:creationId xmlns:a16="http://schemas.microsoft.com/office/drawing/2014/main" id="{D0F8BCDD-9889-3B1D-4DFF-4BECC0759459}"/>
            </a:ext>
          </a:extLst>
        </p:cNvPr>
        <p:cNvGrpSpPr/>
        <p:nvPr/>
      </p:nvGrpSpPr>
      <p:grpSpPr>
        <a:xfrm>
          <a:off x="0" y="0"/>
          <a:ext cx="0" cy="0"/>
          <a:chOff x="0" y="0"/>
          <a:chExt cx="0" cy="0"/>
        </a:xfrm>
      </p:grpSpPr>
      <p:sp>
        <p:nvSpPr>
          <p:cNvPr id="395" name="Google Shape;395;p19:notes">
            <a:extLst>
              <a:ext uri="{FF2B5EF4-FFF2-40B4-BE49-F238E27FC236}">
                <a16:creationId xmlns:a16="http://schemas.microsoft.com/office/drawing/2014/main" id="{6904F4DA-8157-B249-32D8-CD186BC34453}"/>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19:notes">
            <a:extLst>
              <a:ext uri="{FF2B5EF4-FFF2-40B4-BE49-F238E27FC236}">
                <a16:creationId xmlns:a16="http://schemas.microsoft.com/office/drawing/2014/main" id="{07DECAC5-BB2C-41A2-EF08-16C13C652F04}"/>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defTabSz="478734" rtl="0">
              <a:lnSpc>
                <a:spcPct val="100000"/>
              </a:lnSpc>
              <a:buSzPts val="1400"/>
              <a:defRPr/>
            </a:pPr>
            <a:endParaRPr lang="en-US" sz="1200" b="1" dirty="0">
              <a:latin typeface="Calibri" panose="020F0502020204030204" pitchFamily="34" charset="0"/>
            </a:endParaRPr>
          </a:p>
          <a:p>
            <a:pPr marL="359051" indent="-359051" algn="l" defTabSz="478734" rtl="0">
              <a:lnSpc>
                <a:spcPct val="100000"/>
              </a:lnSpc>
              <a:buSzPts val="1400"/>
              <a:buFont typeface="Wingdings" panose="05000000000000000000" pitchFamily="2" charset="2"/>
              <a:buChar char="Ø"/>
              <a:defRPr/>
            </a:pPr>
            <a:r>
              <a:rPr lang="en-US" sz="1200" b="1" dirty="0">
                <a:latin typeface="Calibri" panose="020F0502020204030204" pitchFamily="34" charset="0"/>
              </a:rPr>
              <a:t>Ask:  </a:t>
            </a:r>
            <a:r>
              <a:rPr lang="en-US" sz="1200" dirty="0">
                <a:solidFill>
                  <a:srgbClr val="000000"/>
                </a:solidFill>
                <a:latin typeface="Calibri" panose="020F0502020204030204" pitchFamily="34" charset="0"/>
              </a:rPr>
              <a:t>What is some of the language you have used or heard others use to refer to people who sexually abuse children? Think about what terms you also hear in the media.</a:t>
            </a:r>
          </a:p>
          <a:p>
            <a:pPr algn="l" defTabSz="478734" rtl="0">
              <a:lnSpc>
                <a:spcPct val="100000"/>
              </a:lnSpc>
              <a:buSzPts val="1400"/>
              <a:defRPr/>
            </a:pPr>
            <a:r>
              <a:rPr lang="en-US" sz="1200" i="1" dirty="0">
                <a:solidFill>
                  <a:srgbClr val="000000"/>
                </a:solidFill>
                <a:latin typeface="Calibri" panose="020F0502020204030204" pitchFamily="34" charset="0"/>
              </a:rPr>
              <a:t>Note: may need to prompt with a couple of terms, i.e. “pervert, pedophile”</a:t>
            </a:r>
          </a:p>
          <a:p>
            <a:pPr algn="l" defTabSz="478734" rtl="0">
              <a:lnSpc>
                <a:spcPct val="100000"/>
              </a:lnSpc>
              <a:buSzPts val="1400"/>
              <a:defRPr/>
            </a:pPr>
            <a:endParaRPr lang="en-US" sz="1200" dirty="0">
              <a:solidFill>
                <a:srgbClr val="000000"/>
              </a:solidFill>
              <a:latin typeface="Calibri" panose="020F0502020204030204" pitchFamily="34" charset="0"/>
            </a:endParaRPr>
          </a:p>
          <a:p>
            <a:pPr>
              <a:buSzPts val="1100"/>
            </a:pPr>
            <a:r>
              <a:rPr lang="en-US" sz="1200" i="1" dirty="0">
                <a:solidFill>
                  <a:srgbClr val="000000"/>
                </a:solidFill>
                <a:latin typeface="Calibri" panose="020F0502020204030204" pitchFamily="34" charset="0"/>
              </a:rPr>
              <a:t>Collect answers, perhaps write on white board</a:t>
            </a:r>
          </a:p>
          <a:p>
            <a:pPr>
              <a:buSzPts val="1100"/>
            </a:pPr>
            <a:endParaRPr lang="en-US" sz="1200" i="1" dirty="0">
              <a:solidFill>
                <a:srgbClr val="000000"/>
              </a:solidFill>
              <a:latin typeface="Calibri" panose="020F0502020204030204" pitchFamily="34" charset="0"/>
            </a:endParaRPr>
          </a:p>
          <a:p>
            <a:pPr>
              <a:buSzPts val="1100"/>
            </a:pPr>
            <a:r>
              <a:rPr lang="en-US" sz="1200" dirty="0">
                <a:solidFill>
                  <a:srgbClr val="000000"/>
                </a:solidFill>
                <a:latin typeface="Calibri" panose="020F0502020204030204" pitchFamily="34" charset="0"/>
              </a:rPr>
              <a:t>As we move on, I’d like you to just hold that language in your mind</a:t>
            </a:r>
            <a:endParaRPr lang="en-US" sz="1200" i="0" dirty="0">
              <a:latin typeface="Calibri" panose="020F0502020204030204" pitchFamily="34" charset="0"/>
            </a:endParaRPr>
          </a:p>
        </p:txBody>
      </p:sp>
      <p:sp>
        <p:nvSpPr>
          <p:cNvPr id="397" name="Google Shape;397;p19:notes">
            <a:extLst>
              <a:ext uri="{FF2B5EF4-FFF2-40B4-BE49-F238E27FC236}">
                <a16:creationId xmlns:a16="http://schemas.microsoft.com/office/drawing/2014/main" id="{D088E646-D8F0-0113-987B-526A04B656CA}"/>
              </a:ext>
            </a:extLst>
          </p:cNvPr>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sz="1200"/>
              <a:pPr algn="r">
                <a:lnSpc>
                  <a:spcPct val="100000"/>
                </a:lnSpc>
                <a:spcBef>
                  <a:spcPts val="0"/>
                </a:spcBef>
                <a:buSzPts val="1400"/>
              </a:pPr>
              <a:t>41</a:t>
            </a:fld>
            <a:endParaRPr sz="1200" dirty="0"/>
          </a:p>
        </p:txBody>
      </p:sp>
    </p:spTree>
    <p:extLst>
      <p:ext uri="{BB962C8B-B14F-4D97-AF65-F5344CB8AC3E}">
        <p14:creationId xmlns:p14="http://schemas.microsoft.com/office/powerpoint/2010/main" val="24878130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4: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lnSpc>
                <a:spcPct val="100000"/>
              </a:lnSpc>
              <a:buSzPts val="1400"/>
            </a:pPr>
            <a:endParaRPr lang="en-US" sz="1200" b="1"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Let’s look at some of the more “professional” and common language often used when discussing someone who sexually abuses a child.</a:t>
            </a:r>
          </a:p>
          <a:p>
            <a:pPr algn="l" rtl="0">
              <a:lnSpc>
                <a:spcPct val="100000"/>
              </a:lnSpc>
              <a:buSzPts val="1400"/>
            </a:pPr>
            <a:r>
              <a:rPr lang="en-US" sz="1200" dirty="0">
                <a:latin typeface="Calibri" panose="020F0502020204030204" pitchFamily="34" charset="0"/>
              </a:rPr>
              <a:t>Take a look at the 3 terms on your slide. </a:t>
            </a:r>
          </a:p>
          <a:p>
            <a:pPr algn="l" rtl="0">
              <a:lnSpc>
                <a:spcPct val="100000"/>
              </a:lnSpc>
              <a:buSzPts val="1400"/>
            </a:pPr>
            <a:endParaRPr lang="en-US" sz="1200" b="1" dirty="0">
              <a:latin typeface="Calibri" panose="020F0502020204030204" pitchFamily="34" charset="0"/>
            </a:endParaRPr>
          </a:p>
          <a:p>
            <a:pPr marL="179525" indent="-179525" algn="l" rtl="0">
              <a:lnSpc>
                <a:spcPct val="100000"/>
              </a:lnSpc>
              <a:buSzPts val="1400"/>
              <a:buFont typeface="Wingdings" panose="05000000000000000000" pitchFamily="2" charset="2"/>
              <a:buChar char="Ø"/>
            </a:pPr>
            <a:r>
              <a:rPr lang="en-US" sz="1200" b="1" dirty="0">
                <a:latin typeface="Calibri" panose="020F0502020204030204" pitchFamily="34" charset="0"/>
              </a:rPr>
              <a:t>Ask: </a:t>
            </a:r>
            <a:r>
              <a:rPr lang="en-US" sz="1200" dirty="0">
                <a:latin typeface="Calibri" panose="020F0502020204030204" pitchFamily="34" charset="0"/>
              </a:rPr>
              <a:t>Would anyone like to define these, while sharing how they are different?</a:t>
            </a:r>
          </a:p>
          <a:p>
            <a:pPr algn="l" rtl="0">
              <a:lnSpc>
                <a:spcPct val="100000"/>
              </a:lnSpc>
              <a:buSzPts val="1400"/>
            </a:pPr>
            <a:r>
              <a:rPr lang="en-US" sz="1200" i="1" dirty="0">
                <a:latin typeface="Calibri" panose="020F0502020204030204" pitchFamily="34" charset="0"/>
              </a:rPr>
              <a:t>Take answers/review as appropriate with notes below</a:t>
            </a:r>
          </a:p>
          <a:p>
            <a:pPr algn="l" rtl="0">
              <a:lnSpc>
                <a:spcPct val="100000"/>
              </a:lnSpc>
              <a:buSzPts val="1400"/>
            </a:pPr>
            <a:endParaRPr lang="en-US" sz="1200" dirty="0">
              <a:latin typeface="Calibri" panose="020F0502020204030204" pitchFamily="34" charset="0"/>
            </a:endParaRPr>
          </a:p>
          <a:p>
            <a:pPr algn="l" rtl="0">
              <a:lnSpc>
                <a:spcPct val="100000"/>
              </a:lnSpc>
              <a:buClr>
                <a:schemeClr val="dk1"/>
              </a:buClr>
              <a:buSzPts val="1100"/>
            </a:pPr>
            <a:r>
              <a:rPr lang="en-US" sz="1200" b="1" dirty="0">
                <a:latin typeface="Calibri" panose="020F0502020204030204" pitchFamily="34" charset="0"/>
                <a:ea typeface="Calibri"/>
                <a:cs typeface="Calibri"/>
                <a:sym typeface="Calibri"/>
              </a:rPr>
              <a:t>&gt;ADVANCE SLIDE</a:t>
            </a:r>
            <a:endParaRPr lang="en-US" sz="1200" dirty="0">
              <a:latin typeface="Calibri" panose="020F0502020204030204" pitchFamily="34" charset="0"/>
            </a:endParaRPr>
          </a:p>
          <a:p>
            <a:pPr algn="l" rtl="0">
              <a:lnSpc>
                <a:spcPct val="100000"/>
              </a:lnSpc>
              <a:buSzPts val="1400"/>
            </a:pPr>
            <a:endParaRPr lang="en-US" sz="1200" dirty="0">
              <a:latin typeface="Calibri" panose="020F0502020204030204" pitchFamily="34" charset="0"/>
            </a:endParaRPr>
          </a:p>
          <a:p>
            <a:r>
              <a:rPr lang="en-US" sz="1200" dirty="0">
                <a:latin typeface="Calibri" panose="020F0502020204030204" pitchFamily="34" charset="0"/>
              </a:rPr>
              <a:t>Pedophilia is a mental health diagnosis that refers to someone is sexually attracted to children and youth. Some people may have an exclusive form of pedophilia, meaning they are attracted only to children or they may have nonexclusive pedophilia, meaning they are also attracted to adults as well. There are also additional terms that describe attractions to other specific ages and physical developmental stages of children too (since pedophilia doesn’t include all youth).</a:t>
            </a:r>
          </a:p>
          <a:p>
            <a:endParaRPr lang="en-US" sz="1200" dirty="0">
              <a:latin typeface="Calibri" panose="020F0502020204030204" pitchFamily="34" charset="0"/>
            </a:endParaRPr>
          </a:p>
          <a:p>
            <a:pPr algn="l" rtl="0">
              <a:lnSpc>
                <a:spcPct val="100000"/>
              </a:lnSpc>
              <a:buClr>
                <a:schemeClr val="dk1"/>
              </a:buClr>
              <a:buSzPts val="1100"/>
            </a:pPr>
            <a:r>
              <a:rPr lang="en-US" sz="1200" b="1" dirty="0">
                <a:latin typeface="Calibri" panose="020F0502020204030204" pitchFamily="34" charset="0"/>
                <a:ea typeface="Calibri"/>
                <a:cs typeface="Calibri"/>
                <a:sym typeface="Calibri"/>
              </a:rPr>
              <a:t>&gt;ADVANCE SLIDE</a:t>
            </a:r>
            <a:endParaRPr lang="en-US" sz="1200" dirty="0">
              <a:latin typeface="Calibri" panose="020F0502020204030204" pitchFamily="34" charset="0"/>
            </a:endParaRPr>
          </a:p>
          <a:p>
            <a:pPr algn="l" rtl="0">
              <a:lnSpc>
                <a:spcPct val="100000"/>
              </a:lnSpc>
              <a:buSzPts val="1400"/>
            </a:pPr>
            <a:endParaRPr lang="en-US" sz="1200" dirty="0">
              <a:latin typeface="Calibri" panose="020F0502020204030204" pitchFamily="34" charset="0"/>
            </a:endParaRPr>
          </a:p>
          <a:p>
            <a:pPr>
              <a:buClr>
                <a:schemeClr val="dk1"/>
              </a:buClr>
              <a:buSzPts val="1100"/>
            </a:pPr>
            <a:r>
              <a:rPr lang="en-US" sz="1200" dirty="0">
                <a:latin typeface="Calibri" panose="020F0502020204030204" pitchFamily="34" charset="0"/>
              </a:rPr>
              <a:t>A pedophile is a descriptive term for someone who has been diagnosed with pedophilia. Pedophilia itself is not a crime and is not something an individual can be arrested for. The word pedophile is often thought of as someone who has already abused a child, but it doesn’t refer at all to someone’s actions, only to their feelings and thoughts.</a:t>
            </a:r>
          </a:p>
          <a:p>
            <a:pPr algn="l" rtl="0">
              <a:lnSpc>
                <a:spcPct val="100000"/>
              </a:lnSpc>
              <a:buClr>
                <a:schemeClr val="dk1"/>
              </a:buClr>
              <a:buSzPts val="1100"/>
            </a:pPr>
            <a:endParaRPr lang="en-US" sz="1200" dirty="0">
              <a:latin typeface="Calibri" panose="020F0502020204030204" pitchFamily="34" charset="0"/>
            </a:endParaRPr>
          </a:p>
          <a:p>
            <a:pPr algn="l" rtl="0">
              <a:lnSpc>
                <a:spcPct val="100000"/>
              </a:lnSpc>
              <a:buClr>
                <a:schemeClr val="dk1"/>
              </a:buClr>
              <a:buSzPts val="1100"/>
            </a:pPr>
            <a:r>
              <a:rPr lang="en-US" sz="1200" b="1" dirty="0">
                <a:latin typeface="Calibri" panose="020F0502020204030204" pitchFamily="34" charset="0"/>
                <a:ea typeface="Calibri"/>
                <a:cs typeface="Calibri"/>
                <a:sym typeface="Calibri"/>
              </a:rPr>
              <a:t>&gt;ADVANCE SLIDE</a:t>
            </a:r>
            <a:endParaRPr lang="en-US" sz="1200" dirty="0">
              <a:latin typeface="Calibri" panose="020F0502020204030204" pitchFamily="34" charset="0"/>
            </a:endParaRPr>
          </a:p>
          <a:p>
            <a:pPr algn="l" rtl="0">
              <a:lnSpc>
                <a:spcPct val="100000"/>
              </a:lnSpc>
              <a:buClr>
                <a:schemeClr val="dk1"/>
              </a:buClr>
              <a:buSzPts val="1100"/>
            </a:pPr>
            <a:endParaRPr lang="en-US"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Sex offender is a legal term for someone who has been charged, convicted and sentenced for a sex crime for either harming a youth or an adult. Most likely they are on the sex offender registry or have been on the sex offender registry at some point in their lives. </a:t>
            </a:r>
          </a:p>
          <a:p>
            <a:pPr algn="l" rtl="0">
              <a:lnSpc>
                <a:spcPct val="100000"/>
              </a:lnSpc>
              <a:buSzPts val="1400"/>
            </a:pPr>
            <a:endParaRPr lang="en-US"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Many people who have sexually abused a child are not legally referred to as sex offenders because they haven’t been through the criminal justice system – meaning they haven’t been reported, arrested, charged and found guilty of a sex offense. </a:t>
            </a:r>
          </a:p>
          <a:p>
            <a:pPr algn="l" rtl="0">
              <a:lnSpc>
                <a:spcPct val="100000"/>
              </a:lnSpc>
              <a:buSzPts val="1400"/>
            </a:pPr>
            <a:endParaRPr lang="en-US" sz="1200" dirty="0">
              <a:latin typeface="Calibri" panose="020F0502020204030204" pitchFamily="34" charset="0"/>
            </a:endParaRPr>
          </a:p>
          <a:p>
            <a:pPr algn="l" rtl="0">
              <a:lnSpc>
                <a:spcPct val="100000"/>
              </a:lnSpc>
              <a:buSzPts val="1400"/>
            </a:pPr>
            <a:endParaRPr lang="en-US" sz="1200" dirty="0">
              <a:latin typeface="Calibri" panose="020F0502020204030204" pitchFamily="34" charset="0"/>
            </a:endParaRPr>
          </a:p>
          <a:p>
            <a:pPr algn="l">
              <a:lnSpc>
                <a:spcPct val="100000"/>
              </a:lnSpc>
              <a:buSzPts val="1400"/>
            </a:pPr>
            <a:endParaRPr lang="en-US" sz="1200" dirty="0">
              <a:latin typeface="Calibri" panose="020F0502020204030204" pitchFamily="34" charset="0"/>
            </a:endParaRPr>
          </a:p>
        </p:txBody>
      </p:sp>
      <p:sp>
        <p:nvSpPr>
          <p:cNvPr id="337" name="Google Shape;337;p14: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sz="1200">
                <a:solidFill>
                  <a:srgbClr val="000000"/>
                </a:solidFill>
              </a:rPr>
              <a:pPr algn="r">
                <a:lnSpc>
                  <a:spcPct val="100000"/>
                </a:lnSpc>
                <a:spcBef>
                  <a:spcPts val="0"/>
                </a:spcBef>
                <a:buSzPts val="1400"/>
              </a:pPr>
              <a:t>42</a:t>
            </a:fld>
            <a:endParaRPr sz="1200" dirty="0">
              <a:solidFill>
                <a:srgbClr val="000000"/>
              </a:solidFill>
            </a:endParaRPr>
          </a:p>
        </p:txBody>
      </p:sp>
    </p:spTree>
    <p:extLst>
      <p:ext uri="{BB962C8B-B14F-4D97-AF65-F5344CB8AC3E}">
        <p14:creationId xmlns:p14="http://schemas.microsoft.com/office/powerpoint/2010/main" val="37067319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6: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t>Suggested script:</a:t>
            </a:r>
          </a:p>
          <a:p>
            <a:pPr algn="l" rtl="0">
              <a:lnSpc>
                <a:spcPct val="100000"/>
              </a:lnSpc>
              <a:buClr>
                <a:srgbClr val="000000"/>
              </a:buClr>
              <a:buSzPts val="1400"/>
            </a:pPr>
            <a:endParaRPr lang="en-US" sz="1200" dirty="0">
              <a:solidFill>
                <a:schemeClr val="dk1"/>
              </a:solidFill>
              <a:latin typeface="Calibri"/>
              <a:ea typeface="Calibri"/>
              <a:cs typeface="Calibri"/>
              <a:sym typeface="Calibri"/>
            </a:endParaRPr>
          </a:p>
          <a:p>
            <a:pPr marL="179525" indent="-179525" algn="l" rtl="0">
              <a:lnSpc>
                <a:spcPct val="100000"/>
              </a:lnSpc>
              <a:buClr>
                <a:srgbClr val="000000"/>
              </a:buClr>
              <a:buSzPts val="1400"/>
              <a:buFont typeface="Wingdings" panose="05000000000000000000" pitchFamily="2" charset="2"/>
              <a:buChar char="Ø"/>
            </a:pPr>
            <a:r>
              <a:rPr lang="en-US" sz="1200" b="1" dirty="0">
                <a:solidFill>
                  <a:schemeClr val="dk1"/>
                </a:solidFill>
                <a:latin typeface="Calibri"/>
                <a:ea typeface="Calibri"/>
                <a:cs typeface="Calibri"/>
                <a:sym typeface="Calibri"/>
              </a:rPr>
              <a:t>Ask: </a:t>
            </a:r>
            <a:r>
              <a:rPr lang="en-US" sz="1200" dirty="0">
                <a:solidFill>
                  <a:schemeClr val="dk1"/>
                </a:solidFill>
                <a:latin typeface="Calibri"/>
                <a:ea typeface="Calibri"/>
                <a:cs typeface="Calibri"/>
                <a:sym typeface="Calibri"/>
              </a:rPr>
              <a:t>Why is it relevant to prevention that we talk about how we talk about the adults who are at risk of abusing and who have abused?</a:t>
            </a:r>
          </a:p>
          <a:p>
            <a:pPr marL="179525" indent="-179525" algn="l" rtl="0">
              <a:lnSpc>
                <a:spcPct val="100000"/>
              </a:lnSpc>
              <a:buClr>
                <a:srgbClr val="000000"/>
              </a:buClr>
              <a:buSzPts val="1400"/>
              <a:buFont typeface="Wingdings" panose="05000000000000000000" pitchFamily="2" charset="2"/>
              <a:buChar char="Ø"/>
            </a:pPr>
            <a:endParaRPr lang="en-US" sz="1200" dirty="0"/>
          </a:p>
          <a:p>
            <a:pPr lvl="1" indent="0" algn="l" rtl="0">
              <a:lnSpc>
                <a:spcPct val="100000"/>
              </a:lnSpc>
              <a:buClr>
                <a:srgbClr val="000000"/>
              </a:buClr>
              <a:buSzPts val="1400"/>
            </a:pPr>
            <a:r>
              <a:rPr lang="en-US" sz="1200" i="1" dirty="0">
                <a:solidFill>
                  <a:schemeClr val="dk1"/>
                </a:solidFill>
                <a:latin typeface="Calibri"/>
                <a:ea typeface="Calibri"/>
                <a:cs typeface="Calibri"/>
                <a:sym typeface="Calibri"/>
              </a:rPr>
              <a:t>Collect answers, commenting as appropriate and then review the following:</a:t>
            </a:r>
          </a:p>
          <a:p>
            <a:pPr algn="l" rtl="0">
              <a:lnSpc>
                <a:spcPct val="100000"/>
              </a:lnSpc>
              <a:buClr>
                <a:srgbClr val="000000"/>
              </a:buClr>
              <a:buSzPts val="1400"/>
            </a:pPr>
            <a:endParaRPr lang="en-US" sz="1200" dirty="0">
              <a:solidFill>
                <a:schemeClr val="dk1"/>
              </a:solidFill>
              <a:latin typeface="Calibri"/>
              <a:ea typeface="Calibri"/>
              <a:cs typeface="Calibri"/>
              <a:sym typeface="Calibri"/>
            </a:endParaRPr>
          </a:p>
          <a:p>
            <a:pPr algn="l" rtl="0">
              <a:lnSpc>
                <a:spcPct val="100000"/>
              </a:lnSpc>
              <a:buClr>
                <a:srgbClr val="000000"/>
              </a:buClr>
              <a:buSzPts val="1400"/>
            </a:pPr>
            <a:r>
              <a:rPr lang="en-US" sz="1200" dirty="0">
                <a:solidFill>
                  <a:schemeClr val="dk1"/>
                </a:solidFill>
                <a:latin typeface="Calibri"/>
                <a:ea typeface="Calibri"/>
                <a:cs typeface="Calibri"/>
                <a:sym typeface="Calibri"/>
              </a:rPr>
              <a:t>Because as we’ve shared, not all people with pedophilia sexually abuse children. – and it is important to understand this in our prevention goals. </a:t>
            </a:r>
            <a:endParaRPr sz="1200" dirty="0">
              <a:solidFill>
                <a:srgbClr val="000000"/>
              </a:solidFill>
              <a:latin typeface="Calibri"/>
              <a:ea typeface="Calibri"/>
              <a:cs typeface="Calibri"/>
              <a:sym typeface="Calibri"/>
            </a:endParaRPr>
          </a:p>
          <a:p>
            <a:pPr algn="l" rtl="0">
              <a:lnSpc>
                <a:spcPct val="100000"/>
              </a:lnSpc>
              <a:buSzPts val="1400"/>
            </a:pPr>
            <a:endParaRPr sz="1200" dirty="0">
              <a:latin typeface="Calibri"/>
              <a:ea typeface="Calibri"/>
              <a:cs typeface="Calibri"/>
              <a:sym typeface="Calibri"/>
            </a:endParaRPr>
          </a:p>
          <a:p>
            <a:pPr algn="l" rtl="0">
              <a:lnSpc>
                <a:spcPct val="100000"/>
              </a:lnSpc>
              <a:buSzPts val="1400"/>
            </a:pPr>
            <a:r>
              <a:rPr lang="en-US" sz="1200" dirty="0">
                <a:latin typeface="Calibri"/>
                <a:ea typeface="Calibri"/>
                <a:cs typeface="Calibri"/>
                <a:sym typeface="Calibri"/>
              </a:rPr>
              <a:t>Some people with pedophilia, can (and do) seek help to deal with these thoughts so they don’t harm a child. </a:t>
            </a:r>
            <a:endParaRPr dirty="0"/>
          </a:p>
          <a:p>
            <a:pPr algn="l" rtl="0">
              <a:lnSpc>
                <a:spcPct val="100000"/>
              </a:lnSpc>
              <a:buSzPts val="1400"/>
            </a:pPr>
            <a:endParaRPr sz="1200" dirty="0">
              <a:latin typeface="Calibri"/>
              <a:ea typeface="Calibri"/>
              <a:cs typeface="Calibri"/>
              <a:sym typeface="Calibri"/>
            </a:endParaRPr>
          </a:p>
          <a:p>
            <a:pPr algn="l" rtl="0">
              <a:lnSpc>
                <a:spcPct val="100000"/>
              </a:lnSpc>
              <a:buSzPts val="1400"/>
            </a:pPr>
            <a:r>
              <a:rPr lang="en-US" sz="1200" dirty="0">
                <a:latin typeface="Calibri"/>
                <a:ea typeface="Calibri"/>
                <a:cs typeface="Calibri"/>
                <a:sym typeface="Calibri"/>
              </a:rPr>
              <a:t>The helplines at Stop It Now! hear from many people who are seeking help and holding themselves accountable for children’s safety.</a:t>
            </a:r>
            <a:endParaRPr sz="1200" dirty="0">
              <a:latin typeface="Calibri"/>
              <a:ea typeface="Calibri"/>
              <a:cs typeface="Calibri"/>
              <a:sym typeface="Calibri"/>
            </a:endParaRPr>
          </a:p>
          <a:p>
            <a:pPr algn="l" rtl="0">
              <a:lnSpc>
                <a:spcPct val="100000"/>
              </a:lnSpc>
              <a:buSzPts val="1400"/>
            </a:pPr>
            <a:endParaRPr sz="1200" dirty="0">
              <a:latin typeface="Calibri"/>
              <a:ea typeface="Calibri"/>
              <a:cs typeface="Calibri"/>
              <a:sym typeface="Calibri"/>
            </a:endParaRPr>
          </a:p>
          <a:p>
            <a:pPr algn="l" rtl="0">
              <a:lnSpc>
                <a:spcPct val="100000"/>
              </a:lnSpc>
              <a:buSzPts val="1400"/>
            </a:pPr>
            <a:r>
              <a:rPr lang="en-US" sz="1200" dirty="0">
                <a:latin typeface="Calibri"/>
                <a:ea typeface="Calibri"/>
                <a:cs typeface="Calibri"/>
                <a:sym typeface="Calibri"/>
              </a:rPr>
              <a:t>This isn’t always easy for people to believe, but understanding that people can be responsible for behaving in safe ways, holding them accountable to do so, and helping them find the resources they need </a:t>
            </a:r>
            <a:r>
              <a:rPr lang="en-US" sz="1200" i="1" dirty="0">
                <a:latin typeface="Calibri"/>
                <a:ea typeface="Calibri"/>
                <a:cs typeface="Calibri"/>
                <a:sym typeface="Calibri"/>
              </a:rPr>
              <a:t>is</a:t>
            </a:r>
            <a:r>
              <a:rPr lang="en-US" sz="1200" dirty="0">
                <a:latin typeface="Calibri"/>
                <a:ea typeface="Calibri"/>
                <a:cs typeface="Calibri"/>
                <a:sym typeface="Calibri"/>
              </a:rPr>
              <a:t> </a:t>
            </a:r>
            <a:r>
              <a:rPr lang="en-US" sz="1200" i="1" dirty="0">
                <a:latin typeface="Calibri"/>
                <a:ea typeface="Calibri"/>
                <a:cs typeface="Calibri"/>
                <a:sym typeface="Calibri"/>
              </a:rPr>
              <a:t>necessary </a:t>
            </a:r>
            <a:r>
              <a:rPr lang="en-US" sz="1200" dirty="0">
                <a:latin typeface="Calibri"/>
                <a:ea typeface="Calibri"/>
                <a:cs typeface="Calibri"/>
                <a:sym typeface="Calibri"/>
              </a:rPr>
              <a:t>if we truly want to prevent child sex abuse. </a:t>
            </a:r>
            <a:endParaRPr sz="1200" dirty="0"/>
          </a:p>
        </p:txBody>
      </p:sp>
      <p:sp>
        <p:nvSpPr>
          <p:cNvPr id="361" name="Google Shape;361;p16: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sz="1200">
                <a:solidFill>
                  <a:srgbClr val="000000"/>
                </a:solidFill>
              </a:rPr>
              <a:pPr algn="r">
                <a:lnSpc>
                  <a:spcPct val="100000"/>
                </a:lnSpc>
                <a:spcBef>
                  <a:spcPts val="0"/>
                </a:spcBef>
                <a:buSzPts val="1400"/>
              </a:pPr>
              <a:t>43</a:t>
            </a:fld>
            <a:endParaRPr sz="1200" dirty="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19: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endParaRPr lang="en-US" sz="1200" b="1" dirty="0">
              <a:solidFill>
                <a:srgbClr val="000000"/>
              </a:solidFill>
              <a:latin typeface="Calibri" panose="020F0502020204030204" pitchFamily="34" charset="0"/>
            </a:endParaRPr>
          </a:p>
          <a:p>
            <a:r>
              <a:rPr lang="en-US" sz="1200" dirty="0">
                <a:solidFill>
                  <a:srgbClr val="000000"/>
                </a:solidFill>
                <a:latin typeface="Calibri" panose="020F0502020204030204" pitchFamily="34" charset="0"/>
              </a:rPr>
              <a:t>Let’s think about the terms you use when talking about a person who has sexually abused children </a:t>
            </a:r>
            <a:r>
              <a:rPr lang="en-US" sz="1200" i="1" dirty="0">
                <a:solidFill>
                  <a:srgbClr val="000000"/>
                </a:solidFill>
                <a:latin typeface="Calibri" panose="020F0502020204030204" pitchFamily="34" charset="0"/>
              </a:rPr>
              <a:t>(refer back to some of the responses from the  Defining Terms Slide responses). </a:t>
            </a:r>
            <a:r>
              <a:rPr lang="en-US" sz="1200" dirty="0">
                <a:solidFill>
                  <a:srgbClr val="000000"/>
                </a:solidFill>
                <a:latin typeface="Calibri" panose="020F0502020204030204" pitchFamily="34" charset="0"/>
              </a:rPr>
              <a:t>These terms bring up specific images and may actually be a barrier in taking preventive steps. </a:t>
            </a:r>
          </a:p>
          <a:p>
            <a:pPr defTabSz="478734">
              <a:defRPr/>
            </a:pPr>
            <a:endParaRPr lang="en-US" sz="1200" i="1" dirty="0">
              <a:solidFill>
                <a:srgbClr val="000000"/>
              </a:solidFill>
              <a:latin typeface="Calibri" panose="020F0502020204030204" pitchFamily="34" charset="0"/>
            </a:endParaRPr>
          </a:p>
          <a:p>
            <a:pPr defTabSz="478734">
              <a:defRPr/>
            </a:pPr>
            <a:r>
              <a:rPr lang="en-US" sz="1200" dirty="0">
                <a:solidFill>
                  <a:srgbClr val="000000"/>
                </a:solidFill>
                <a:latin typeface="Calibri" panose="020F0502020204030204" pitchFamily="34" charset="0"/>
              </a:rPr>
              <a:t>When thinking about prevention, </a:t>
            </a:r>
            <a:r>
              <a:rPr lang="en-US" sz="1200" dirty="0">
                <a:solidFill>
                  <a:srgbClr val="000000"/>
                </a:solidFill>
                <a:latin typeface="Calibri" panose="020F0502020204030204" pitchFamily="34" charset="0"/>
                <a:ea typeface="Calibri"/>
                <a:cs typeface="Calibri"/>
                <a:sym typeface="Calibri"/>
              </a:rPr>
              <a:t>it is more effective to </a:t>
            </a:r>
            <a:r>
              <a:rPr lang="en-US" sz="1200" dirty="0">
                <a:solidFill>
                  <a:srgbClr val="000000"/>
                </a:solidFill>
                <a:latin typeface="Calibri" panose="020F0502020204030204" pitchFamily="34" charset="0"/>
              </a:rPr>
              <a:t>use</a:t>
            </a:r>
            <a:r>
              <a:rPr lang="en-US" sz="1200" dirty="0">
                <a:solidFill>
                  <a:srgbClr val="000000"/>
                </a:solidFill>
                <a:latin typeface="Calibri" panose="020F0502020204030204" pitchFamily="34" charset="0"/>
                <a:ea typeface="Calibri"/>
                <a:cs typeface="Calibri"/>
                <a:sym typeface="Calibri"/>
              </a:rPr>
              <a:t> person-first language</a:t>
            </a:r>
            <a:r>
              <a:rPr lang="en-US" sz="1200" dirty="0">
                <a:solidFill>
                  <a:srgbClr val="000000"/>
                </a:solidFill>
                <a:latin typeface="Calibri" panose="020F0502020204030204" pitchFamily="34" charset="0"/>
              </a:rPr>
              <a:t>. This type of language is not a label but rather puts the person before their behavior, because no one is only their worst behavior – and as Gwen Willis, a researcher says, Why call someone by the very thing we don’t want them to be?”</a:t>
            </a:r>
          </a:p>
          <a:p>
            <a:endParaRPr lang="en-US" sz="1200" dirty="0">
              <a:solidFill>
                <a:srgbClr val="000000"/>
              </a:solidFill>
              <a:latin typeface="Calibri" panose="020F0502020204030204" pitchFamily="34" charset="0"/>
            </a:endParaRPr>
          </a:p>
          <a:p>
            <a:r>
              <a:rPr lang="en-US" sz="1200" dirty="0">
                <a:solidFill>
                  <a:srgbClr val="000000"/>
                </a:solidFill>
                <a:latin typeface="Calibri" panose="020F0502020204030204" pitchFamily="34" charset="0"/>
              </a:rPr>
              <a:t>Using </a:t>
            </a:r>
            <a:r>
              <a:rPr lang="en-US" sz="1200" dirty="0">
                <a:solidFill>
                  <a:srgbClr val="000000"/>
                </a:solidFill>
                <a:latin typeface="Calibri" panose="020F0502020204030204" pitchFamily="34" charset="0"/>
                <a:ea typeface="Calibri"/>
                <a:cs typeface="Calibri"/>
                <a:sym typeface="Calibri"/>
              </a:rPr>
              <a:t>language such as “predator, monster, or pervert</a:t>
            </a:r>
            <a:r>
              <a:rPr lang="en-US" sz="1200" dirty="0">
                <a:solidFill>
                  <a:srgbClr val="000000"/>
                </a:solidFill>
                <a:latin typeface="Calibri" panose="020F0502020204030204" pitchFamily="34" charset="0"/>
              </a:rPr>
              <a:t>”</a:t>
            </a:r>
            <a:r>
              <a:rPr lang="en-US" sz="1200" dirty="0">
                <a:solidFill>
                  <a:srgbClr val="000000"/>
                </a:solidFill>
                <a:latin typeface="Calibri" panose="020F0502020204030204" pitchFamily="34" charset="0"/>
                <a:ea typeface="Calibri"/>
                <a:cs typeface="Calibri"/>
                <a:sym typeface="Calibri"/>
              </a:rPr>
              <a:t> tends to put walls up</a:t>
            </a:r>
            <a:r>
              <a:rPr lang="en-US" sz="1200" dirty="0">
                <a:solidFill>
                  <a:srgbClr val="000000"/>
                </a:solidFill>
                <a:latin typeface="Calibri" panose="020F0502020204030204" pitchFamily="34" charset="0"/>
              </a:rPr>
              <a:t>,</a:t>
            </a:r>
            <a:r>
              <a:rPr lang="en-US" sz="1200" dirty="0">
                <a:solidFill>
                  <a:srgbClr val="000000"/>
                </a:solidFill>
                <a:latin typeface="Calibri" panose="020F0502020204030204" pitchFamily="34" charset="0"/>
                <a:ea typeface="Calibri"/>
                <a:cs typeface="Calibri"/>
                <a:sym typeface="Calibri"/>
              </a:rPr>
              <a:t> and </a:t>
            </a:r>
            <a:r>
              <a:rPr lang="en-US" sz="1200" dirty="0">
                <a:solidFill>
                  <a:srgbClr val="000000"/>
                </a:solidFill>
                <a:latin typeface="Calibri" panose="020F0502020204030204" pitchFamily="34" charset="0"/>
              </a:rPr>
              <a:t>it can</a:t>
            </a:r>
            <a:r>
              <a:rPr lang="en-US" sz="1200" dirty="0">
                <a:solidFill>
                  <a:srgbClr val="000000"/>
                </a:solidFill>
                <a:latin typeface="Calibri" panose="020F0502020204030204" pitchFamily="34" charset="0"/>
                <a:ea typeface="Calibri"/>
                <a:cs typeface="Calibri"/>
                <a:sym typeface="Calibri"/>
              </a:rPr>
              <a:t> impact how adults think about safety and </a:t>
            </a:r>
            <a:r>
              <a:rPr lang="en-US" sz="1200" dirty="0">
                <a:solidFill>
                  <a:srgbClr val="000000"/>
                </a:solidFill>
                <a:latin typeface="Calibri" panose="020F0502020204030204" pitchFamily="34" charset="0"/>
              </a:rPr>
              <a:t>how they help</a:t>
            </a:r>
            <a:r>
              <a:rPr lang="en-US" sz="1200" dirty="0">
                <a:solidFill>
                  <a:srgbClr val="000000"/>
                </a:solidFill>
                <a:latin typeface="Calibri" panose="020F0502020204030204" pitchFamily="34" charset="0"/>
                <a:ea typeface="Calibri"/>
                <a:cs typeface="Calibri"/>
                <a:sym typeface="Calibri"/>
              </a:rPr>
              <a:t> people in need.</a:t>
            </a:r>
            <a:r>
              <a:rPr lang="en-US" sz="1200" dirty="0">
                <a:solidFill>
                  <a:srgbClr val="000000"/>
                </a:solidFill>
                <a:latin typeface="Calibri" panose="020F0502020204030204" pitchFamily="34" charset="0"/>
              </a:rPr>
              <a:t> This language acts as a barrier – preventing us from being as proactive and protective as possible. </a:t>
            </a:r>
            <a:br>
              <a:rPr lang="en-US" sz="1200" dirty="0">
                <a:solidFill>
                  <a:srgbClr val="000000"/>
                </a:solidFill>
                <a:latin typeface="Calibri" panose="020F0502020204030204" pitchFamily="34" charset="0"/>
              </a:rPr>
            </a:br>
            <a:endParaRPr lang="en-US" sz="1200" dirty="0">
              <a:solidFill>
                <a:srgbClr val="000000"/>
              </a:solidFill>
              <a:latin typeface="Calibri" panose="020F0502020204030204" pitchFamily="34" charset="0"/>
            </a:endParaRPr>
          </a:p>
          <a:p>
            <a:r>
              <a:rPr lang="en-US" sz="1200" dirty="0">
                <a:latin typeface="Calibri" panose="020F0502020204030204" pitchFamily="34" charset="0"/>
              </a:rPr>
              <a:t>When the word, “monsters” is used – it implies we’re fighting “monsters” and can feel like you have to do something that seems really scary, maybe seems impossible , and that you need super warrior strength.</a:t>
            </a:r>
          </a:p>
          <a:p>
            <a:endParaRPr lang="en-US" sz="1200" dirty="0">
              <a:latin typeface="Calibri" panose="020F0502020204030204" pitchFamily="34" charset="0"/>
            </a:endParaRPr>
          </a:p>
          <a:p>
            <a:r>
              <a:rPr lang="en-US" sz="1200" dirty="0">
                <a:latin typeface="Calibri" panose="020F0502020204030204" pitchFamily="34" charset="0"/>
              </a:rPr>
              <a:t>And also, if we’re so busy looking for the “monster” – we miss the subtle behaviors that may make an environment more vulnerable (like an adult talking in mature sexual terms around children). A person may not see warning signs in an adult at risk to abuse because that person is “too nice”.  We know that we typically do know the people who sexually abuse children, and as we’ve said…we may very well love them, or the child loves them…so how could they be a monster? </a:t>
            </a:r>
            <a:endParaRPr sz="1200" dirty="0">
              <a:solidFill>
                <a:srgbClr val="000000"/>
              </a:solidFill>
              <a:latin typeface="Calibri" panose="020F0502020204030204" pitchFamily="34" charset="0"/>
              <a:ea typeface="Calibri"/>
              <a:cs typeface="Calibri"/>
              <a:sym typeface="Calibri"/>
            </a:endParaRPr>
          </a:p>
          <a:p>
            <a:endParaRPr lang="en-US" sz="1200" dirty="0">
              <a:solidFill>
                <a:srgbClr val="000000"/>
              </a:solidFill>
              <a:latin typeface="Calibri" panose="020F0502020204030204" pitchFamily="34" charset="0"/>
            </a:endParaRPr>
          </a:p>
          <a:p>
            <a:r>
              <a:rPr lang="en-US" sz="1200" dirty="0">
                <a:solidFill>
                  <a:srgbClr val="000000"/>
                </a:solidFill>
                <a:latin typeface="Calibri" panose="020F0502020204030204" pitchFamily="34" charset="0"/>
              </a:rPr>
              <a:t>And using 1</a:t>
            </a:r>
            <a:r>
              <a:rPr lang="en-US" sz="1200" baseline="30000" dirty="0">
                <a:solidFill>
                  <a:srgbClr val="000000"/>
                </a:solidFill>
                <a:latin typeface="Calibri" panose="020F0502020204030204" pitchFamily="34" charset="0"/>
              </a:rPr>
              <a:t>st</a:t>
            </a:r>
            <a:r>
              <a:rPr lang="en-US" sz="1200" dirty="0">
                <a:solidFill>
                  <a:srgbClr val="000000"/>
                </a:solidFill>
                <a:latin typeface="Calibri" panose="020F0502020204030204" pitchFamily="34" charset="0"/>
              </a:rPr>
              <a:t> person language helps us see the person who might want help before they cross a line – and not someone who is beyond help already. </a:t>
            </a:r>
            <a:endParaRPr lang="en-US" sz="1200" b="1" dirty="0">
              <a:latin typeface="Calibri" panose="020F0502020204030204" pitchFamily="34" charset="0"/>
            </a:endParaRPr>
          </a:p>
          <a:p>
            <a:pPr>
              <a:buSzPts val="1100"/>
            </a:pPr>
            <a:endParaRPr lang="en-US" sz="1200" dirty="0">
              <a:latin typeface="Calibri" panose="020F0502020204030204" pitchFamily="34" charset="0"/>
            </a:endParaRPr>
          </a:p>
          <a:p>
            <a:pPr>
              <a:buSzPts val="1100"/>
            </a:pPr>
            <a:endParaRPr lang="en-US" sz="1200" dirty="0">
              <a:latin typeface="Calibri" panose="020F0502020204030204" pitchFamily="34" charset="0"/>
            </a:endParaRPr>
          </a:p>
          <a:p>
            <a:pPr>
              <a:buSzPts val="1100"/>
            </a:pPr>
            <a:endParaRPr lang="en-US" dirty="0">
              <a:latin typeface="Calibri" panose="020F0502020204030204" pitchFamily="34" charset="0"/>
            </a:endParaRPr>
          </a:p>
        </p:txBody>
      </p:sp>
      <p:sp>
        <p:nvSpPr>
          <p:cNvPr id="397" name="Google Shape;397;p19: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sz="1200"/>
              <a:pPr algn="r">
                <a:lnSpc>
                  <a:spcPct val="100000"/>
                </a:lnSpc>
                <a:spcBef>
                  <a:spcPts val="0"/>
                </a:spcBef>
                <a:buSzPts val="1400"/>
              </a:pPr>
              <a:t>44</a:t>
            </a:fld>
            <a:endParaRPr sz="120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a:extLst>
            <a:ext uri="{FF2B5EF4-FFF2-40B4-BE49-F238E27FC236}">
              <a16:creationId xmlns:a16="http://schemas.microsoft.com/office/drawing/2014/main" id="{B07A2486-860E-EED7-5D12-CF120590E1BD}"/>
            </a:ext>
          </a:extLst>
        </p:cNvPr>
        <p:cNvGrpSpPr/>
        <p:nvPr/>
      </p:nvGrpSpPr>
      <p:grpSpPr>
        <a:xfrm>
          <a:off x="0" y="0"/>
          <a:ext cx="0" cy="0"/>
          <a:chOff x="0" y="0"/>
          <a:chExt cx="0" cy="0"/>
        </a:xfrm>
      </p:grpSpPr>
      <p:sp>
        <p:nvSpPr>
          <p:cNvPr id="395" name="Google Shape;395;p19:notes">
            <a:extLst>
              <a:ext uri="{FF2B5EF4-FFF2-40B4-BE49-F238E27FC236}">
                <a16:creationId xmlns:a16="http://schemas.microsoft.com/office/drawing/2014/main" id="{D2308384-357C-8C79-35C5-6339CC5A0C21}"/>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19:notes">
            <a:extLst>
              <a:ext uri="{FF2B5EF4-FFF2-40B4-BE49-F238E27FC236}">
                <a16:creationId xmlns:a16="http://schemas.microsoft.com/office/drawing/2014/main" id="{071CB522-4333-8AEF-533B-2733A0928052}"/>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lnSpc>
                <a:spcPct val="100000"/>
              </a:lnSpc>
              <a:buSzPts val="1400"/>
            </a:pPr>
            <a:endParaRPr lang="en-US" sz="1200" dirty="0">
              <a:solidFill>
                <a:srgbClr val="000000"/>
              </a:solidFill>
              <a:latin typeface="Calibri" panose="020F0502020204030204" pitchFamily="34" charset="0"/>
            </a:endParaRPr>
          </a:p>
          <a:p>
            <a:pPr algn="l" rtl="0">
              <a:lnSpc>
                <a:spcPct val="100000"/>
              </a:lnSpc>
              <a:buSzPts val="1400"/>
            </a:pPr>
            <a:r>
              <a:rPr lang="en-US" sz="1200" dirty="0">
                <a:solidFill>
                  <a:srgbClr val="000000"/>
                </a:solidFill>
                <a:latin typeface="Calibri" panose="020F0502020204030204" pitchFamily="34" charset="0"/>
              </a:rPr>
              <a:t>Let’s look at some examples of person first language. So instead of saying, “pedophile, pervert, abuser”, we can say: </a:t>
            </a:r>
          </a:p>
          <a:p>
            <a:pPr algn="l" rtl="0">
              <a:lnSpc>
                <a:spcPct val="100000"/>
              </a:lnSpc>
              <a:buSzPts val="1400"/>
            </a:pPr>
            <a:endParaRPr sz="1200" b="1" dirty="0">
              <a:solidFill>
                <a:srgbClr val="000000"/>
              </a:solidFill>
              <a:latin typeface="Calibri" panose="020F0502020204030204" pitchFamily="34" charset="0"/>
              <a:ea typeface="Calibri"/>
              <a:cs typeface="Calibri"/>
              <a:sym typeface="Calibri"/>
            </a:endParaRPr>
          </a:p>
          <a:p>
            <a:pPr algn="l" rtl="0">
              <a:lnSpc>
                <a:spcPct val="100000"/>
              </a:lnSpc>
              <a:buClr>
                <a:srgbClr val="000000"/>
              </a:buClr>
              <a:buSzPts val="1100"/>
            </a:pPr>
            <a:r>
              <a:rPr lang="en-US" sz="1200" dirty="0">
                <a:solidFill>
                  <a:srgbClr val="000000"/>
                </a:solidFill>
                <a:latin typeface="Calibri" panose="020F0502020204030204" pitchFamily="34" charset="0"/>
                <a:ea typeface="Calibri"/>
                <a:cs typeface="Calibri"/>
                <a:sym typeface="Calibri"/>
              </a:rPr>
              <a:t>A person (an adult or youth) who sexually abused a child</a:t>
            </a:r>
            <a:r>
              <a:rPr lang="en-US" sz="1200" dirty="0">
                <a:solidFill>
                  <a:srgbClr val="000000"/>
                </a:solidFill>
                <a:latin typeface="Calibri" panose="020F0502020204030204" pitchFamily="34" charset="0"/>
              </a:rPr>
              <a:t>,</a:t>
            </a:r>
            <a:r>
              <a:rPr lang="en-US" sz="1200" dirty="0">
                <a:solidFill>
                  <a:srgbClr val="000000"/>
                </a:solidFill>
                <a:latin typeface="Calibri" panose="020F0502020204030204" pitchFamily="34" charset="0"/>
                <a:ea typeface="Calibri"/>
                <a:cs typeface="Calibri"/>
                <a:sym typeface="Calibri"/>
              </a:rPr>
              <a:t> or a person who is at-risk to abuse a child</a:t>
            </a:r>
            <a:r>
              <a:rPr lang="en-US" sz="1200" dirty="0">
                <a:solidFill>
                  <a:srgbClr val="000000"/>
                </a:solidFill>
                <a:latin typeface="Calibri" panose="020F0502020204030204" pitchFamily="34" charset="0"/>
              </a:rPr>
              <a:t>.</a:t>
            </a:r>
            <a:r>
              <a:rPr lang="en-US" sz="1200" dirty="0">
                <a:solidFill>
                  <a:srgbClr val="000000"/>
                </a:solidFill>
                <a:latin typeface="Calibri" panose="020F0502020204030204" pitchFamily="34" charset="0"/>
                <a:ea typeface="Calibri"/>
                <a:cs typeface="Calibri"/>
                <a:sym typeface="Calibri"/>
              </a:rPr>
              <a:t>   </a:t>
            </a:r>
          </a:p>
          <a:p>
            <a:pPr algn="l" rtl="0">
              <a:lnSpc>
                <a:spcPct val="100000"/>
              </a:lnSpc>
              <a:buClr>
                <a:schemeClr val="dk1"/>
              </a:buClr>
              <a:buSzPts val="1100"/>
            </a:pPr>
            <a:endParaRPr sz="1200" dirty="0">
              <a:solidFill>
                <a:srgbClr val="000000"/>
              </a:solidFill>
              <a:latin typeface="Calibri" panose="020F0502020204030204" pitchFamily="34" charset="0"/>
              <a:ea typeface="Calibri"/>
              <a:cs typeface="Calibri"/>
              <a:sym typeface="Calibri"/>
            </a:endParaRPr>
          </a:p>
          <a:p>
            <a:pPr algn="l" rtl="0">
              <a:lnSpc>
                <a:spcPct val="100000"/>
              </a:lnSpc>
              <a:buClr>
                <a:srgbClr val="000000"/>
              </a:buClr>
              <a:buSzPts val="1100"/>
            </a:pPr>
            <a:r>
              <a:rPr lang="en-US" sz="1200" dirty="0">
                <a:solidFill>
                  <a:srgbClr val="000000"/>
                </a:solidFill>
                <a:latin typeface="Calibri" panose="020F0502020204030204" pitchFamily="34" charset="0"/>
                <a:ea typeface="Calibri"/>
                <a:cs typeface="Calibri"/>
                <a:sym typeface="Calibri"/>
              </a:rPr>
              <a:t>A person with sexual behavior problems</a:t>
            </a:r>
            <a:r>
              <a:rPr lang="en-US" sz="1200" dirty="0">
                <a:solidFill>
                  <a:srgbClr val="000000"/>
                </a:solidFill>
                <a:latin typeface="Calibri" panose="020F0502020204030204" pitchFamily="34" charset="0"/>
              </a:rPr>
              <a:t>.</a:t>
            </a:r>
            <a:endParaRPr sz="1200" dirty="0">
              <a:solidFill>
                <a:srgbClr val="000000"/>
              </a:solidFill>
              <a:latin typeface="Calibri" panose="020F0502020204030204" pitchFamily="34" charset="0"/>
              <a:ea typeface="Calibri"/>
              <a:cs typeface="Calibri"/>
              <a:sym typeface="Calibri"/>
            </a:endParaRPr>
          </a:p>
          <a:p>
            <a:pPr algn="l" rtl="0">
              <a:lnSpc>
                <a:spcPct val="100000"/>
              </a:lnSpc>
              <a:buSzPts val="1400"/>
            </a:pPr>
            <a:endParaRPr lang="en-US" sz="1200" dirty="0">
              <a:solidFill>
                <a:srgbClr val="000000"/>
              </a:solidFill>
              <a:latin typeface="Calibri" panose="020F0502020204030204" pitchFamily="34" charset="0"/>
              <a:ea typeface="Calibri"/>
              <a:cs typeface="Calibri"/>
              <a:sym typeface="Calibri"/>
            </a:endParaRPr>
          </a:p>
          <a:p>
            <a:pPr algn="l" rtl="0">
              <a:lnSpc>
                <a:spcPct val="100000"/>
              </a:lnSpc>
              <a:buClr>
                <a:srgbClr val="000000"/>
              </a:buClr>
              <a:buSzPts val="1100"/>
            </a:pPr>
            <a:r>
              <a:rPr lang="en-US" sz="1200" dirty="0">
                <a:solidFill>
                  <a:srgbClr val="000000"/>
                </a:solidFill>
                <a:latin typeface="Calibri" panose="020F0502020204030204" pitchFamily="34" charset="0"/>
                <a:ea typeface="Calibri"/>
                <a:cs typeface="Calibri"/>
                <a:sym typeface="Calibri"/>
              </a:rPr>
              <a:t>A person who has committed a sexual offense, although it is certainly common to hear the term</a:t>
            </a:r>
            <a:r>
              <a:rPr lang="en-US" sz="1200" dirty="0">
                <a:solidFill>
                  <a:srgbClr val="000000"/>
                </a:solidFill>
                <a:latin typeface="Calibri" panose="020F0502020204030204" pitchFamily="34" charset="0"/>
              </a:rPr>
              <a:t> “registered sex offender” for someone who has been convicted of the crime of sexual abuse. </a:t>
            </a:r>
            <a:endParaRPr lang="en-US" sz="1200" b="1" dirty="0">
              <a:latin typeface="Calibri" panose="020F0502020204030204" pitchFamily="34" charset="0"/>
            </a:endParaRPr>
          </a:p>
          <a:p>
            <a:pPr>
              <a:buSzPts val="1100"/>
            </a:pPr>
            <a:endParaRPr lang="en-US" sz="1200" b="1" dirty="0"/>
          </a:p>
          <a:p>
            <a:pPr>
              <a:buSzPts val="1100"/>
            </a:pPr>
            <a:endParaRPr lang="en-US" sz="1200" dirty="0"/>
          </a:p>
          <a:p>
            <a:pPr>
              <a:buSzPts val="1100"/>
            </a:pPr>
            <a:endParaRPr lang="en-US" sz="1200" dirty="0"/>
          </a:p>
          <a:p>
            <a:pPr>
              <a:buSzPts val="1100"/>
            </a:pPr>
            <a:endParaRPr lang="en-US" dirty="0"/>
          </a:p>
        </p:txBody>
      </p:sp>
      <p:sp>
        <p:nvSpPr>
          <p:cNvPr id="397" name="Google Shape;397;p19:notes">
            <a:extLst>
              <a:ext uri="{FF2B5EF4-FFF2-40B4-BE49-F238E27FC236}">
                <a16:creationId xmlns:a16="http://schemas.microsoft.com/office/drawing/2014/main" id="{44861989-62A8-AD4B-366E-A369367670EA}"/>
              </a:ext>
            </a:extLst>
          </p:cNvPr>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sz="1200"/>
              <a:pPr algn="r">
                <a:lnSpc>
                  <a:spcPct val="100000"/>
                </a:lnSpc>
                <a:spcBef>
                  <a:spcPts val="0"/>
                </a:spcBef>
                <a:buSzPts val="1400"/>
              </a:pPr>
              <a:t>45</a:t>
            </a:fld>
            <a:endParaRPr sz="1200" dirty="0"/>
          </a:p>
        </p:txBody>
      </p:sp>
    </p:spTree>
    <p:extLst>
      <p:ext uri="{BB962C8B-B14F-4D97-AF65-F5344CB8AC3E}">
        <p14:creationId xmlns:p14="http://schemas.microsoft.com/office/powerpoint/2010/main" val="8725203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5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51: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marL="19282" algn="l" defTabSz="957468" rtl="0">
              <a:lnSpc>
                <a:spcPct val="100000"/>
              </a:lnSpc>
              <a:defRPr/>
            </a:pPr>
            <a:endParaRPr lang="en-US" altLang="en-US" sz="1200" b="1" dirty="0">
              <a:latin typeface="Calibri" panose="020F0502020204030204" pitchFamily="34" charset="0"/>
            </a:endParaRPr>
          </a:p>
          <a:p>
            <a:pPr marL="19282" algn="l" defTabSz="957468" rtl="0">
              <a:lnSpc>
                <a:spcPct val="100000"/>
              </a:lnSpc>
              <a:defRPr/>
            </a:pPr>
            <a:r>
              <a:rPr lang="en-US" altLang="en-US" sz="1200" dirty="0">
                <a:latin typeface="Calibri" panose="020F0502020204030204" pitchFamily="34" charset="0"/>
              </a:rPr>
              <a:t>Hopefully you are recognizing that if prevention is only based on hoping that we will recognize the “bad guy”, we are sorely mistaken, and we risk our children’s safety. If we think that only “bad people” abuse, we again are sorely mistaken, and we miss opportunities to prevent abuse and help everyone get the help they need. </a:t>
            </a:r>
          </a:p>
          <a:p>
            <a:pPr marL="19282" algn="l" defTabSz="957468" rtl="0">
              <a:lnSpc>
                <a:spcPct val="100000"/>
              </a:lnSpc>
              <a:defRPr/>
            </a:pPr>
            <a:endParaRPr lang="en-US" altLang="en-US" sz="1200" dirty="0">
              <a:latin typeface="Calibri" panose="020F0502020204030204" pitchFamily="34" charset="0"/>
            </a:endParaRPr>
          </a:p>
          <a:p>
            <a:pPr marL="19282" algn="l" defTabSz="957468" rtl="0">
              <a:lnSpc>
                <a:spcPct val="100000"/>
              </a:lnSpc>
              <a:defRPr/>
            </a:pPr>
            <a:r>
              <a:rPr lang="en-US" altLang="en-US" sz="1200" dirty="0">
                <a:latin typeface="Calibri" panose="020F0502020204030204" pitchFamily="34" charset="0"/>
              </a:rPr>
              <a:t>We need to focus on behavior which is visible and NOT intent—which is not always known, often isn’t visible.</a:t>
            </a:r>
          </a:p>
          <a:p>
            <a:pPr marL="19282"/>
            <a:endParaRPr lang="en-US" sz="1200" dirty="0">
              <a:latin typeface="Calibri" panose="020F0502020204030204" pitchFamily="34" charset="0"/>
            </a:endParaRPr>
          </a:p>
          <a:p>
            <a:pPr marL="19282"/>
            <a:r>
              <a:rPr lang="en-US" sz="1200" dirty="0">
                <a:latin typeface="Calibri" panose="020F0502020204030204" pitchFamily="34" charset="0"/>
              </a:rPr>
              <a:t>We just talked about the many possible reasons why people sexually abuse children. Sometimes we know the reasons why and other times we don’t know what influences a person to act. </a:t>
            </a:r>
          </a:p>
          <a:p>
            <a:pPr marL="19710" algn="l" rtl="0">
              <a:lnSpc>
                <a:spcPct val="100000"/>
              </a:lnSpc>
              <a:buSzPts val="1400"/>
            </a:pPr>
            <a:endParaRPr sz="1200" dirty="0">
              <a:latin typeface="Calibri" panose="020F0502020204030204" pitchFamily="34" charset="0"/>
            </a:endParaRPr>
          </a:p>
          <a:p>
            <a:pPr marL="19282"/>
            <a:r>
              <a:rPr lang="en-US" sz="1200" dirty="0">
                <a:latin typeface="Calibri" panose="020F0502020204030204" pitchFamily="34" charset="0"/>
              </a:rPr>
              <a:t>Because of this, there is no one single way to address every person or every abuse situation.</a:t>
            </a:r>
          </a:p>
          <a:p>
            <a:pPr marL="19282"/>
            <a:endParaRPr lang="en-US" sz="1200" dirty="0">
              <a:latin typeface="Calibri" panose="020F0502020204030204" pitchFamily="34" charset="0"/>
            </a:endParaRPr>
          </a:p>
          <a:p>
            <a:pPr lvl="0"/>
            <a:r>
              <a:rPr lang="en-US" altLang="en-US" sz="1200" dirty="0">
                <a:latin typeface="Calibri" panose="020F0502020204030204" pitchFamily="34" charset="0"/>
              </a:rPr>
              <a:t>So, what are concerned adults to do? How can they know when there is a risk? Since really – there is no big decal advertising an adult or youth who is at risk to abuse a child, we look at warning signs.</a:t>
            </a:r>
          </a:p>
          <a:p>
            <a:pPr lvl="0"/>
            <a:endParaRPr lang="en-US" altLang="en-US" sz="1200" dirty="0">
              <a:latin typeface="Calibri" panose="020F0502020204030204" pitchFamily="34" charset="0"/>
            </a:endParaRPr>
          </a:p>
          <a:p>
            <a:pPr marL="19282" algn="l" defTabSz="957468" rtl="0">
              <a:lnSpc>
                <a:spcPct val="100000"/>
              </a:lnSpc>
              <a:defRPr/>
            </a:pPr>
            <a:r>
              <a:rPr lang="en-US" altLang="en-US" sz="1200" dirty="0">
                <a:latin typeface="Calibri" panose="020F0502020204030204" pitchFamily="34" charset="0"/>
              </a:rPr>
              <a:t>The sexual abuse of a child doesn’t happen all of a sudden. Someone who is feeling the urge to act on their sexual feelings towards a child, may unknowingly be sending out signals that they are at risk of abusing for quite a while.  By being able to identify behaviors that could indicate that someone may be losing control, we may have the opportunity to intervene and to get every one the help they need before harm has taken place.</a:t>
            </a:r>
            <a:endParaRPr sz="1200" dirty="0">
              <a:latin typeface="Calibri" panose="020F0502020204030204" pitchFamily="34" charset="0"/>
            </a:endParaRPr>
          </a:p>
          <a:p>
            <a:pPr marL="19710" algn="l" rtl="0">
              <a:lnSpc>
                <a:spcPct val="100000"/>
              </a:lnSpc>
              <a:buSzPts val="1400"/>
            </a:pPr>
            <a:endParaRPr sz="1200" dirty="0">
              <a:latin typeface="Calibri" panose="020F0502020204030204" pitchFamily="34" charset="0"/>
            </a:endParaRPr>
          </a:p>
          <a:p>
            <a:pPr marL="19710"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marL="19710" algn="l" rtl="0">
              <a:lnSpc>
                <a:spcPct val="100000"/>
              </a:lnSpc>
              <a:buSzPts val="1400"/>
            </a:pPr>
            <a:r>
              <a:rPr lang="en-US" sz="1200" dirty="0">
                <a:latin typeface="Calibri" panose="020F0502020204030204" pitchFamily="34" charset="0"/>
              </a:rPr>
              <a:t> </a:t>
            </a:r>
          </a:p>
          <a:p>
            <a:pPr marL="19710" algn="l" rtl="0">
              <a:lnSpc>
                <a:spcPct val="100000"/>
              </a:lnSpc>
              <a:buSzPts val="1400"/>
            </a:pPr>
            <a:r>
              <a:rPr lang="en-US" sz="1200" dirty="0">
                <a:latin typeface="Calibri" panose="020F0502020204030204" pitchFamily="34" charset="0"/>
              </a:rPr>
              <a:t>So we need to focus on behavior, which is visible, and not the reason, or intent, which again, we just don’t always know.</a:t>
            </a:r>
            <a:endParaRPr sz="1200" dirty="0">
              <a:latin typeface="Calibri" panose="020F0502020204030204" pitchFamily="34" charset="0"/>
            </a:endParaRPr>
          </a:p>
          <a:p>
            <a:pPr marL="19710" algn="l" rtl="0">
              <a:lnSpc>
                <a:spcPct val="100000"/>
              </a:lnSpc>
              <a:buSzPts val="1400"/>
            </a:pPr>
            <a:endParaRPr sz="1200" dirty="0">
              <a:latin typeface="Calibri" panose="020F0502020204030204" pitchFamily="34" charset="0"/>
            </a:endParaRPr>
          </a:p>
          <a:p>
            <a:pPr marL="19710" algn="l" rtl="0">
              <a:lnSpc>
                <a:spcPct val="100000"/>
              </a:lnSpc>
              <a:buSzPts val="1400"/>
            </a:pPr>
            <a:r>
              <a:rPr lang="en-US" sz="1200" dirty="0">
                <a:latin typeface="Calibri" panose="020F0502020204030204" pitchFamily="34" charset="0"/>
              </a:rPr>
              <a:t>Having this perspective helps us speak up to protect kids, because if we see someone behaving in a way that makes us feel uncomfortable, pauses us to think about safety - it often can feel less threatening or risky to talk to that person about safe behaviors - without accusing them of having the intent to be abusive. </a:t>
            </a:r>
            <a:endParaRPr sz="1200" dirty="0">
              <a:latin typeface="Calibri" panose="020F0502020204030204" pitchFamily="34" charset="0"/>
            </a:endParaRPr>
          </a:p>
          <a:p>
            <a:pPr marL="19710" algn="l" rtl="0">
              <a:lnSpc>
                <a:spcPct val="100000"/>
              </a:lnSpc>
              <a:buSzPts val="1400"/>
            </a:pPr>
            <a:endParaRPr sz="1200" dirty="0">
              <a:latin typeface="Calibri" panose="020F0502020204030204" pitchFamily="34" charset="0"/>
            </a:endParaRPr>
          </a:p>
          <a:p>
            <a:pPr marL="19282"/>
            <a:r>
              <a:rPr lang="en-US" sz="1200" dirty="0">
                <a:latin typeface="Calibri" panose="020F0502020204030204" pitchFamily="34" charset="0"/>
              </a:rPr>
              <a:t>We can talk about the safe behaviors all adults need to have around children, instead of just pointing out the behaviors of one person.</a:t>
            </a:r>
            <a:endParaRPr sz="1200" dirty="0">
              <a:latin typeface="Calibri" panose="020F0502020204030204" pitchFamily="34" charset="0"/>
            </a:endParaRPr>
          </a:p>
        </p:txBody>
      </p:sp>
      <p:sp>
        <p:nvSpPr>
          <p:cNvPr id="388" name="Google Shape;388;p51: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sz="1200">
                <a:solidFill>
                  <a:srgbClr val="000000"/>
                </a:solidFill>
              </a:rPr>
              <a:pPr algn="r">
                <a:lnSpc>
                  <a:spcPct val="100000"/>
                </a:lnSpc>
                <a:spcBef>
                  <a:spcPts val="0"/>
                </a:spcBef>
                <a:buSzPts val="1400"/>
              </a:pPr>
              <a:t>46</a:t>
            </a:fld>
            <a:endParaRPr sz="1200" dirty="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B3F98-FAA9-D081-B667-0CED1FDC3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23BF4E-BB30-7D8F-0225-B8324D61BBAB}"/>
              </a:ext>
            </a:extLst>
          </p:cNvPr>
          <p:cNvSpPr>
            <a:spLocks noGrp="1" noRot="1" noChangeAspect="1"/>
          </p:cNvSpPr>
          <p:nvPr>
            <p:ph type="sldImg"/>
          </p:nvPr>
        </p:nvSpPr>
        <p:spPr>
          <a:xfrm>
            <a:off x="457200" y="719138"/>
            <a:ext cx="6400800" cy="3600450"/>
          </a:xfrm>
          <a:prstGeom prst="rect">
            <a:avLst/>
          </a:prstGeom>
        </p:spPr>
      </p:sp>
      <p:sp>
        <p:nvSpPr>
          <p:cNvPr id="3" name="Notes Placeholder 2">
            <a:extLst>
              <a:ext uri="{FF2B5EF4-FFF2-40B4-BE49-F238E27FC236}">
                <a16:creationId xmlns:a16="http://schemas.microsoft.com/office/drawing/2014/main" id="{6709ECAC-5E05-6FD5-A560-67FEC3005D96}"/>
              </a:ext>
            </a:extLst>
          </p:cNvPr>
          <p:cNvSpPr>
            <a:spLocks noGrp="1"/>
          </p:cNvSpPr>
          <p:nvPr>
            <p:ph type="body" idx="1"/>
          </p:nvPr>
        </p:nvSpPr>
        <p:spPr/>
        <p:txBody>
          <a:bodyPr/>
          <a:lstStyle/>
          <a:p>
            <a:pPr algn="l" rtl="0">
              <a:buClr>
                <a:schemeClr val="dk1"/>
              </a:buClr>
              <a:buSzPts val="2000"/>
            </a:pPr>
            <a:r>
              <a:rPr lang="en-US" sz="1200" b="1" dirty="0">
                <a:latin typeface="Calibri" panose="020F0502020204030204" pitchFamily="34" charset="0"/>
              </a:rPr>
              <a:t>Optional slide</a:t>
            </a:r>
            <a:endParaRPr lang="en-US" sz="1200" dirty="0">
              <a:latin typeface="Calibri" panose="020F0502020204030204" pitchFamily="34" charset="0"/>
            </a:endParaRPr>
          </a:p>
          <a:p>
            <a:pPr algn="l" rtl="0">
              <a:buClr>
                <a:schemeClr val="dk1"/>
              </a:buClr>
              <a:buSzPts val="2000"/>
            </a:pPr>
            <a:endParaRPr lang="en-US" sz="1200" b="1" dirty="0">
              <a:latin typeface="Calibri" panose="020F0502020204030204" pitchFamily="34" charset="0"/>
            </a:endParaRPr>
          </a:p>
          <a:p>
            <a:pPr algn="l" rtl="0">
              <a:buClr>
                <a:schemeClr val="dk1"/>
              </a:buClr>
              <a:buSzPts val="2000"/>
            </a:pPr>
            <a:r>
              <a:rPr lang="en-US" sz="1200" b="1" dirty="0">
                <a:latin typeface="Calibri" panose="020F0502020204030204" pitchFamily="34" charset="0"/>
              </a:rPr>
              <a:t>Suggested script:</a:t>
            </a:r>
          </a:p>
          <a:p>
            <a:endParaRPr lang="en-US" sz="1200" b="0" dirty="0">
              <a:latin typeface="Calibri" panose="020F0502020204030204" pitchFamily="34" charset="0"/>
            </a:endParaRPr>
          </a:p>
          <a:p>
            <a:r>
              <a:rPr lang="en-US" sz="1200" b="0" dirty="0">
                <a:latin typeface="Calibri" panose="020F0502020204030204" pitchFamily="34" charset="0"/>
              </a:rPr>
              <a:t>I’m going to ask you a few questions about how you’re feeling about your ability to recognize potential risks. Just reflect on these.</a:t>
            </a:r>
          </a:p>
          <a:p>
            <a:endParaRPr lang="en-US" sz="1200" b="1" dirty="0">
              <a:latin typeface="Calibri" panose="020F0502020204030204" pitchFamily="34" charset="0"/>
            </a:endParaRPr>
          </a:p>
          <a:p>
            <a:r>
              <a:rPr lang="en-US" sz="1200" b="1" i="0" baseline="0" dirty="0">
                <a:latin typeface="Calibri" panose="020F0502020204030204" pitchFamily="34" charset="0"/>
              </a:rPr>
              <a:t>Trainer’s note: </a:t>
            </a:r>
            <a:r>
              <a:rPr lang="en-US" sz="1200" b="0" i="1" baseline="0" dirty="0">
                <a:latin typeface="Calibri" panose="020F0502020204030204" pitchFamily="34" charset="0"/>
              </a:rPr>
              <a:t>Ask the group the following questions (up on the slide too) </a:t>
            </a:r>
            <a:r>
              <a:rPr lang="en-US" sz="1200" i="1" dirty="0">
                <a:latin typeface="Calibri" panose="020F0502020204030204" pitchFamily="34" charset="0"/>
              </a:rPr>
              <a:t>- this can be done as a personal reflection or as a poll, with yes, no or unsure response choices. This is to help foster a personal reflective opportunity.</a:t>
            </a:r>
            <a:endParaRPr lang="en-US" sz="1200" b="0" i="1" baseline="0" dirty="0">
              <a:latin typeface="Calibri" panose="020F0502020204030204" pitchFamily="34" charset="0"/>
            </a:endParaRPr>
          </a:p>
          <a:p>
            <a:pPr defTabSz="478734">
              <a:defRPr/>
            </a:pPr>
            <a:endParaRPr lang="en-US" sz="1200" b="1" dirty="0">
              <a:latin typeface="Calibri" panose="020F0502020204030204" pitchFamily="34" charset="0"/>
            </a:endParaRPr>
          </a:p>
          <a:p>
            <a:pPr defTabSz="478734">
              <a:defRPr/>
            </a:pPr>
            <a:r>
              <a:rPr lang="en-US" sz="1200" dirty="0">
                <a:latin typeface="Calibri" panose="020F0502020204030204" pitchFamily="34" charset="0"/>
              </a:rPr>
              <a:t>I would be able to spot someone who is at risk of sexually abusing a child.</a:t>
            </a:r>
          </a:p>
          <a:p>
            <a:pPr marL="359051" lvl="1" indent="-359051">
              <a:lnSpc>
                <a:spcPct val="114000"/>
              </a:lnSpc>
              <a:spcBef>
                <a:spcPts val="2094"/>
              </a:spcBef>
              <a:buClr>
                <a:schemeClr val="accent1"/>
              </a:buClr>
              <a:buSzPts val="2400"/>
              <a:buFont typeface="Arial" panose="020B0604020202020204" pitchFamily="34" charset="0"/>
              <a:buChar char="•"/>
            </a:pPr>
            <a:r>
              <a:rPr lang="en-US" sz="1200" dirty="0">
                <a:latin typeface="Calibri" panose="020F0502020204030204" pitchFamily="34" charset="0"/>
              </a:rPr>
              <a:t>I would see warning signs in a trusted friend's behaviors that could mean that person is putting a youth at risk of harm.</a:t>
            </a:r>
          </a:p>
          <a:p>
            <a:pPr marL="359051" lvl="1" indent="-359051">
              <a:lnSpc>
                <a:spcPct val="114000"/>
              </a:lnSpc>
              <a:spcBef>
                <a:spcPts val="2094"/>
              </a:spcBef>
              <a:buClr>
                <a:schemeClr val="accent1"/>
              </a:buClr>
              <a:buSzPts val="2400"/>
              <a:buFont typeface="Arial" panose="020B0604020202020204" pitchFamily="34" charset="0"/>
              <a:buChar char="•"/>
            </a:pPr>
            <a:r>
              <a:rPr lang="en-US" sz="1200" dirty="0">
                <a:latin typeface="Calibri" panose="020F0502020204030204" pitchFamily="34" charset="0"/>
              </a:rPr>
              <a:t>I would know if someone intended to sexually abuse a child or teen I care for. </a:t>
            </a:r>
          </a:p>
          <a:p>
            <a:pPr marL="359051" lvl="1" indent="-359051">
              <a:lnSpc>
                <a:spcPct val="114000"/>
              </a:lnSpc>
              <a:spcBef>
                <a:spcPts val="2094"/>
              </a:spcBef>
              <a:buClr>
                <a:schemeClr val="accent1"/>
              </a:buClr>
              <a:buSzPts val="2400"/>
              <a:buFont typeface="Arial" panose="020B0604020202020204" pitchFamily="34" charset="0"/>
              <a:buChar char="•"/>
            </a:pPr>
            <a:r>
              <a:rPr lang="en-US" sz="1200" dirty="0">
                <a:latin typeface="Calibri" panose="020F0502020204030204" pitchFamily="34" charset="0"/>
              </a:rPr>
              <a:t>I can tell the difference between a well-intentioned, helpful family member and a person trying to get close to a child or teen to potentially abuse them.</a:t>
            </a:r>
          </a:p>
          <a:p>
            <a:pPr marL="359051" lvl="1" indent="-359051">
              <a:lnSpc>
                <a:spcPct val="114000"/>
              </a:lnSpc>
              <a:spcBef>
                <a:spcPts val="2094"/>
              </a:spcBef>
              <a:buClr>
                <a:schemeClr val="accent1"/>
              </a:buClr>
              <a:buSzPts val="2400"/>
              <a:buFont typeface="Arial" panose="020B0604020202020204" pitchFamily="34" charset="0"/>
              <a:buChar char="•"/>
            </a:pPr>
            <a:r>
              <a:rPr lang="en-US" sz="1200" dirty="0">
                <a:latin typeface="Calibri" panose="020F0502020204030204" pitchFamily="34" charset="0"/>
              </a:rPr>
              <a:t>I have considered that someone I love or someone I respect could behave in an unsafe way around a youth.</a:t>
            </a:r>
          </a:p>
          <a:p>
            <a:endParaRPr lang="en-US" sz="1200" b="1" dirty="0">
              <a:latin typeface="Calibri" panose="020F0502020204030204" pitchFamily="34" charset="0"/>
            </a:endParaRPr>
          </a:p>
          <a:p>
            <a:pPr marL="359051" indent="-359051">
              <a:buFont typeface="Wingdings" panose="05000000000000000000" pitchFamily="2" charset="2"/>
              <a:buChar char="Ø"/>
            </a:pPr>
            <a:r>
              <a:rPr lang="en-US" sz="1200" b="1" i="0" dirty="0">
                <a:latin typeface="Calibri" panose="020F0502020204030204" pitchFamily="34" charset="0"/>
              </a:rPr>
              <a:t>Debrief </a:t>
            </a:r>
            <a:r>
              <a:rPr lang="en-US" sz="1200" b="0" i="0" dirty="0">
                <a:latin typeface="Calibri" panose="020F0502020204030204" pitchFamily="34" charset="0"/>
              </a:rPr>
              <a:t>(optional</a:t>
            </a:r>
            <a:r>
              <a:rPr lang="en-US" sz="1200" b="0" i="0" baseline="0" dirty="0">
                <a:latin typeface="Calibri" panose="020F0502020204030204" pitchFamily="34" charset="0"/>
              </a:rPr>
              <a:t>)</a:t>
            </a:r>
            <a:endParaRPr lang="en-US" sz="1200" i="1" dirty="0">
              <a:latin typeface="Calibri" panose="020F0502020204030204" pitchFamily="34" charset="0"/>
            </a:endParaRPr>
          </a:p>
          <a:p>
            <a:endParaRPr lang="en-US" sz="1200" dirty="0">
              <a:latin typeface="Calibri" panose="020F0502020204030204" pitchFamily="34" charset="0"/>
            </a:endParaRPr>
          </a:p>
          <a:p>
            <a:r>
              <a:rPr lang="en-US" sz="1200" dirty="0">
                <a:latin typeface="Calibri" panose="020F0502020204030204" pitchFamily="34" charset="0"/>
              </a:rPr>
              <a:t>You may feel confident in your abilities to recognize warning signs in an adult’s behaviors toward children, or you may not feel so confident. </a:t>
            </a:r>
          </a:p>
          <a:p>
            <a:endParaRPr lang="en-US" sz="1200" dirty="0">
              <a:latin typeface="Calibri" panose="020F0502020204030204" pitchFamily="34" charset="0"/>
            </a:endParaRPr>
          </a:p>
          <a:p>
            <a:r>
              <a:rPr lang="en-US" sz="1200" dirty="0">
                <a:latin typeface="Calibri" panose="020F0502020204030204" pitchFamily="34" charset="0"/>
              </a:rPr>
              <a:t>And these aren’t always easy to do, even for trained individuals.</a:t>
            </a:r>
          </a:p>
          <a:p>
            <a:endParaRPr lang="en-US" dirty="0"/>
          </a:p>
          <a:p>
            <a:endParaRPr lang="en-US" b="1" dirty="0"/>
          </a:p>
          <a:p>
            <a:endParaRPr lang="en-US" b="1" dirty="0"/>
          </a:p>
        </p:txBody>
      </p:sp>
      <p:sp>
        <p:nvSpPr>
          <p:cNvPr id="4" name="Slide Number Placeholder 3">
            <a:extLst>
              <a:ext uri="{FF2B5EF4-FFF2-40B4-BE49-F238E27FC236}">
                <a16:creationId xmlns:a16="http://schemas.microsoft.com/office/drawing/2014/main" id="{42CD777E-9AF8-D414-E568-85579E87EB34}"/>
              </a:ext>
            </a:extLst>
          </p:cNvPr>
          <p:cNvSpPr>
            <a:spLocks noGrp="1"/>
          </p:cNvSpPr>
          <p:nvPr>
            <p:ph type="sldNum" idx="12"/>
          </p:nvPr>
        </p:nvSpPr>
        <p:spPr/>
        <p:txBody>
          <a:bodyPr lIns="95747" tIns="47873" rIns="95747" bIns="47873"/>
          <a:lstStyle/>
          <a:p>
            <a:pPr algn="r">
              <a:lnSpc>
                <a:spcPct val="100000"/>
              </a:lnSpc>
              <a:spcBef>
                <a:spcPts val="0"/>
              </a:spcBef>
              <a:buClr>
                <a:srgbClr val="000000"/>
              </a:buClr>
              <a:buSzPts val="1200"/>
            </a:pPr>
            <a:fld id="{00000000-1234-1234-1234-123412341234}" type="slidenum">
              <a:rPr lang="en-US" sz="1300">
                <a:solidFill>
                  <a:schemeClr val="dk1"/>
                </a:solidFill>
                <a:latin typeface="Calibri"/>
                <a:ea typeface="Calibri"/>
                <a:cs typeface="Calibri"/>
                <a:sym typeface="Calibri"/>
              </a:rPr>
              <a:pPr algn="r">
                <a:lnSpc>
                  <a:spcPct val="100000"/>
                </a:lnSpc>
                <a:spcBef>
                  <a:spcPts val="0"/>
                </a:spcBef>
                <a:buClr>
                  <a:srgbClr val="000000"/>
                </a:buClr>
                <a:buSzPts val="1200"/>
              </a:pPr>
              <a:t>47</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90963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p4:notes"/>
          <p:cNvSpPr txBox="1">
            <a:spLocks noGrp="1"/>
          </p:cNvSpPr>
          <p:nvPr>
            <p:ph type="body" idx="1"/>
          </p:nvPr>
        </p:nvSpPr>
        <p:spPr>
          <a:xfrm>
            <a:off x="731520" y="4620578"/>
            <a:ext cx="5852160" cy="3780474"/>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300" b="1"/>
              <a:t>Suggested script:</a:t>
            </a:r>
          </a:p>
          <a:p>
            <a:endParaRPr lang="en-US" sz="1300" b="1"/>
          </a:p>
          <a:p>
            <a:r>
              <a:rPr lang="en-US" sz="1300">
                <a:latin typeface="Arial"/>
                <a:ea typeface="Arial"/>
                <a:cs typeface="Arial"/>
                <a:sym typeface="Arial"/>
              </a:rPr>
              <a:t>If you feel unsure about whether you would be able to recognize someone who might be at-risk to harm kids – you are not alone. </a:t>
            </a:r>
          </a:p>
          <a:p>
            <a:r>
              <a:rPr lang="en-US" sz="1300">
                <a:latin typeface="Arial"/>
                <a:ea typeface="Arial"/>
                <a:cs typeface="Arial"/>
                <a:sym typeface="Arial"/>
              </a:rPr>
              <a:t>However you can learn to better identify behaviors in adults that are warning signs and can create unsafe environments for children.</a:t>
            </a:r>
          </a:p>
          <a:p>
            <a:endParaRPr lang="en-US" sz="1300">
              <a:latin typeface="Arial"/>
              <a:ea typeface="Arial"/>
              <a:cs typeface="Arial"/>
              <a:sym typeface="Arial"/>
            </a:endParaRPr>
          </a:p>
          <a:p>
            <a:pPr algn="l" defTabSz="957468" rtl="0">
              <a:lnSpc>
                <a:spcPct val="100000"/>
              </a:lnSpc>
              <a:buClr>
                <a:srgbClr val="000000"/>
              </a:buClr>
              <a:buSzPts val="1400"/>
              <a:defRPr/>
            </a:pPr>
            <a:r>
              <a:rPr lang="en-US" sz="1300" b="1">
                <a:latin typeface="Calibri"/>
                <a:ea typeface="Calibri"/>
                <a:cs typeface="Calibri"/>
                <a:sym typeface="Calibri"/>
              </a:rPr>
              <a:t>&gt;ADVANCE SLIDE</a:t>
            </a:r>
            <a:endParaRPr lang="en-US" sz="1300">
              <a:latin typeface="Arial"/>
              <a:ea typeface="Arial"/>
              <a:cs typeface="Arial"/>
              <a:sym typeface="Arial"/>
            </a:endParaRPr>
          </a:p>
          <a:p>
            <a:endParaRPr lang="en-US" sz="1300">
              <a:latin typeface="Arial"/>
              <a:ea typeface="Arial"/>
              <a:cs typeface="Arial"/>
              <a:sym typeface="Arial"/>
            </a:endParaRPr>
          </a:p>
          <a:p>
            <a:pPr algn="l" defTabSz="957468" rtl="0">
              <a:lnSpc>
                <a:spcPct val="100000"/>
              </a:lnSpc>
              <a:buClr>
                <a:srgbClr val="000000"/>
              </a:buClr>
              <a:buSzPts val="1400"/>
              <a:defRPr/>
            </a:pPr>
            <a:r>
              <a:rPr lang="en-US" sz="1300">
                <a:latin typeface="Arial"/>
                <a:ea typeface="Arial"/>
                <a:cs typeface="Arial"/>
                <a:sym typeface="Arial"/>
              </a:rPr>
              <a:t>As we just noted, child sexual abuse doesn’t usually happen all of a sudden. </a:t>
            </a:r>
          </a:p>
          <a:p>
            <a:pPr algn="l" defTabSz="957468" rtl="0">
              <a:lnSpc>
                <a:spcPct val="100000"/>
              </a:lnSpc>
              <a:buClr>
                <a:srgbClr val="000000"/>
              </a:buClr>
              <a:buSzPts val="1400"/>
              <a:defRPr/>
            </a:pPr>
            <a:r>
              <a:rPr lang="en-US" sz="1300">
                <a:latin typeface="Arial"/>
                <a:ea typeface="Arial"/>
                <a:cs typeface="Arial"/>
                <a:sym typeface="Arial"/>
              </a:rPr>
              <a:t>A person who is at-risk of sexually abusing a child typically demonstrates behaviors that we identify as increasing the risk to a child. </a:t>
            </a:r>
          </a:p>
          <a:p>
            <a:r>
              <a:rPr lang="en-US" sz="1300">
                <a:latin typeface="Arial"/>
                <a:ea typeface="Arial"/>
                <a:cs typeface="Arial"/>
                <a:sym typeface="Arial"/>
              </a:rPr>
              <a:t>These signs aren’t always easy to spot, especially for a child or teen - they can be subtle - but by learning more about the indicators that a behavior is potentially unsafe, unhealthy, or even abusive, you can actually then become more aware of opportunities to intervene before abuse happens.</a:t>
            </a:r>
            <a:endParaRPr lang="en-US" sz="1300"/>
          </a:p>
          <a:p>
            <a:pPr algn="l" rtl="0">
              <a:lnSpc>
                <a:spcPct val="100000"/>
              </a:lnSpc>
              <a:buClr>
                <a:schemeClr val="dk1"/>
              </a:buClr>
              <a:buSzPts val="1400"/>
            </a:pPr>
            <a:endParaRPr lang="en-US" sz="1300"/>
          </a:p>
          <a:p>
            <a:pPr algn="l" rtl="0">
              <a:lnSpc>
                <a:spcPct val="100000"/>
              </a:lnSpc>
              <a:buClr>
                <a:schemeClr val="dk1"/>
              </a:buClr>
              <a:buSzPts val="1400"/>
            </a:pPr>
            <a:r>
              <a:rPr lang="en-US" sz="1300"/>
              <a:t>These warning signs – </a:t>
            </a:r>
            <a:r>
              <a:rPr lang="en-US" sz="1300" i="1"/>
              <a:t>are </a:t>
            </a:r>
            <a:r>
              <a:rPr lang="en-US" sz="1300"/>
              <a:t>the time to act, and the time to speak up.</a:t>
            </a:r>
            <a:endParaRPr sz="1300"/>
          </a:p>
          <a:p>
            <a:pPr algn="l" rtl="0">
              <a:lnSpc>
                <a:spcPct val="100000"/>
              </a:lnSpc>
              <a:buSzPts val="1400"/>
            </a:pPr>
            <a:endParaRPr sz="1500">
              <a:solidFill>
                <a:srgbClr val="000000"/>
              </a:solidFill>
              <a:latin typeface="Calibri"/>
              <a:ea typeface="Calibri"/>
              <a:cs typeface="Calibri"/>
              <a:sym typeface="Calibri"/>
            </a:endParaRPr>
          </a:p>
          <a:p>
            <a:pPr algn="l" rtl="0">
              <a:lnSpc>
                <a:spcPct val="100000"/>
              </a:lnSpc>
              <a:buSzPts val="1400"/>
            </a:pPr>
            <a:endParaRPr sz="1500">
              <a:solidFill>
                <a:srgbClr val="000000"/>
              </a:solidFill>
            </a:endParaRPr>
          </a:p>
        </p:txBody>
      </p:sp>
      <p:sp>
        <p:nvSpPr>
          <p:cNvPr id="216" name="Google Shape;216;p4: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200"/>
            </a:pPr>
            <a:fld id="{00000000-1234-1234-1234-123412341234}" type="slidenum">
              <a:rPr lang="en-US" sz="1300">
                <a:solidFill>
                  <a:schemeClr val="dk1"/>
                </a:solidFill>
                <a:latin typeface="Tahoma"/>
                <a:ea typeface="Tahoma"/>
                <a:cs typeface="Tahoma"/>
                <a:sym typeface="Tahoma"/>
              </a:rPr>
              <a:pPr algn="r">
                <a:lnSpc>
                  <a:spcPct val="100000"/>
                </a:lnSpc>
                <a:spcBef>
                  <a:spcPts val="0"/>
                </a:spcBef>
                <a:buSzPts val="1200"/>
              </a:pPr>
              <a:t>48</a:t>
            </a:fld>
            <a:endParaRPr sz="1300">
              <a:solidFill>
                <a:schemeClr val="dk1"/>
              </a:solidFill>
              <a:latin typeface="Tahoma"/>
              <a:ea typeface="Tahoma"/>
              <a:cs typeface="Tahoma"/>
              <a:sym typeface="Tahoma"/>
            </a:endParaRPr>
          </a:p>
        </p:txBody>
      </p:sp>
    </p:spTree>
    <p:extLst>
      <p:ext uri="{BB962C8B-B14F-4D97-AF65-F5344CB8AC3E}">
        <p14:creationId xmlns:p14="http://schemas.microsoft.com/office/powerpoint/2010/main" val="30394928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a:extLst>
            <a:ext uri="{FF2B5EF4-FFF2-40B4-BE49-F238E27FC236}">
              <a16:creationId xmlns:a16="http://schemas.microsoft.com/office/drawing/2014/main" id="{03F66F24-D601-83E8-8502-B5EDDDE389CF}"/>
            </a:ext>
          </a:extLst>
        </p:cNvPr>
        <p:cNvGrpSpPr/>
        <p:nvPr/>
      </p:nvGrpSpPr>
      <p:grpSpPr>
        <a:xfrm>
          <a:off x="0" y="0"/>
          <a:ext cx="0" cy="0"/>
          <a:chOff x="0" y="0"/>
          <a:chExt cx="0" cy="0"/>
        </a:xfrm>
      </p:grpSpPr>
      <p:sp>
        <p:nvSpPr>
          <p:cNvPr id="214" name="Google Shape;214;p4:notes">
            <a:extLst>
              <a:ext uri="{FF2B5EF4-FFF2-40B4-BE49-F238E27FC236}">
                <a16:creationId xmlns:a16="http://schemas.microsoft.com/office/drawing/2014/main" id="{E42DA707-FAB9-54E6-7FFE-BD865FBD1B3B}"/>
              </a:ext>
            </a:extLst>
          </p:cNvPr>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p4:notes">
            <a:extLst>
              <a:ext uri="{FF2B5EF4-FFF2-40B4-BE49-F238E27FC236}">
                <a16:creationId xmlns:a16="http://schemas.microsoft.com/office/drawing/2014/main" id="{B5B17073-5A35-8FF4-8A69-FAE7DE1556FC}"/>
              </a:ext>
            </a:extLst>
          </p:cNvPr>
          <p:cNvSpPr txBox="1">
            <a:spLocks noGrp="1"/>
          </p:cNvSpPr>
          <p:nvPr>
            <p:ph type="body" idx="1"/>
          </p:nvPr>
        </p:nvSpPr>
        <p:spPr>
          <a:xfrm>
            <a:off x="731520" y="4620578"/>
            <a:ext cx="5852160" cy="3780474"/>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500" b="1"/>
              <a:t>Suggested script:</a:t>
            </a:r>
          </a:p>
          <a:p>
            <a:pPr algn="l" rtl="0">
              <a:lnSpc>
                <a:spcPct val="100000"/>
              </a:lnSpc>
              <a:buSzPts val="1400"/>
            </a:pPr>
            <a:endParaRPr sz="1500">
              <a:solidFill>
                <a:srgbClr val="000000"/>
              </a:solidFill>
              <a:latin typeface="Calibri"/>
              <a:ea typeface="Calibri"/>
              <a:cs typeface="Calibri"/>
              <a:sym typeface="Calibri"/>
            </a:endParaRPr>
          </a:p>
          <a:p>
            <a:pPr algn="l" rtl="0">
              <a:lnSpc>
                <a:spcPct val="100000"/>
              </a:lnSpc>
              <a:buSzPts val="1400"/>
            </a:pPr>
            <a:r>
              <a:rPr lang="en-US" sz="1500">
                <a:solidFill>
                  <a:srgbClr val="000000"/>
                </a:solidFill>
              </a:rPr>
              <a:t>But again, to do this </a:t>
            </a:r>
            <a:r>
              <a:rPr lang="en-US" sz="1500">
                <a:solidFill>
                  <a:srgbClr val="000000"/>
                </a:solidFill>
                <a:latin typeface="Calibri"/>
                <a:ea typeface="Calibri"/>
                <a:cs typeface="Calibri"/>
                <a:sym typeface="Calibri"/>
              </a:rPr>
              <a:t>requires us to consider the possibility that ANYONE can sexually abuse a child – including those we love.</a:t>
            </a:r>
          </a:p>
          <a:p>
            <a:pPr algn="l" rtl="0">
              <a:lnSpc>
                <a:spcPct val="100000"/>
              </a:lnSpc>
              <a:buSzPts val="1400"/>
            </a:pPr>
            <a:endParaRPr lang="en-US" sz="1500">
              <a:solidFill>
                <a:srgbClr val="000000"/>
              </a:solidFill>
              <a:latin typeface="Calibri"/>
              <a:ea typeface="Calibri"/>
              <a:cs typeface="Calibri"/>
              <a:sym typeface="Calibri"/>
            </a:endParaRPr>
          </a:p>
          <a:p>
            <a:pPr algn="l" defTabSz="478734" rtl="0">
              <a:lnSpc>
                <a:spcPct val="100000"/>
              </a:lnSpc>
              <a:buSzPts val="1400"/>
              <a:defRPr/>
            </a:pPr>
            <a:r>
              <a:rPr lang="en-US" sz="1500" b="1">
                <a:latin typeface="Calibri"/>
                <a:ea typeface="Calibri"/>
                <a:cs typeface="Calibri"/>
                <a:sym typeface="Calibri"/>
              </a:rPr>
              <a:t>&gt;ADVANCE SLIDE</a:t>
            </a:r>
            <a:endParaRPr lang="en-US" sz="1500"/>
          </a:p>
          <a:p>
            <a:pPr algn="l" rtl="0">
              <a:lnSpc>
                <a:spcPct val="100000"/>
              </a:lnSpc>
              <a:buSzPts val="1400"/>
            </a:pPr>
            <a:endParaRPr sz="1500">
              <a:solidFill>
                <a:srgbClr val="000000"/>
              </a:solidFill>
              <a:latin typeface="Calibri"/>
              <a:ea typeface="Calibri"/>
              <a:cs typeface="Calibri"/>
              <a:sym typeface="Calibri"/>
            </a:endParaRPr>
          </a:p>
          <a:p>
            <a:pPr algn="l" rtl="0">
              <a:lnSpc>
                <a:spcPct val="100000"/>
              </a:lnSpc>
              <a:buSzPts val="1400"/>
            </a:pPr>
            <a:r>
              <a:rPr lang="en-US" sz="1500">
                <a:solidFill>
                  <a:srgbClr val="000000"/>
                </a:solidFill>
                <a:latin typeface="Calibri"/>
                <a:ea typeface="Calibri"/>
                <a:cs typeface="Calibri"/>
                <a:sym typeface="Calibri"/>
              </a:rPr>
              <a:t>It requires us to believe that it can happen by someone we know, live with, or work with, or someone who is a “good” person, or a great member of the community. Or we won’t pay attention to warning signs in the people we know and likely trust and/or respect.</a:t>
            </a:r>
          </a:p>
          <a:p>
            <a:pPr algn="l" rtl="0">
              <a:lnSpc>
                <a:spcPct val="100000"/>
              </a:lnSpc>
              <a:buSzPts val="1400"/>
            </a:pPr>
            <a:endParaRPr lang="en-US" sz="1500">
              <a:solidFill>
                <a:srgbClr val="000000"/>
              </a:solidFill>
              <a:latin typeface="Calibri"/>
              <a:cs typeface="Calibri"/>
              <a:sym typeface="Calibri"/>
            </a:endParaRPr>
          </a:p>
          <a:p>
            <a:pPr algn="l" defTabSz="957468" rtl="0">
              <a:lnSpc>
                <a:spcPct val="100000"/>
              </a:lnSpc>
              <a:buClr>
                <a:srgbClr val="000000"/>
              </a:buClr>
              <a:buSzPts val="1400"/>
              <a:defRPr/>
            </a:pPr>
            <a:r>
              <a:rPr lang="en-US" sz="1500">
                <a:solidFill>
                  <a:srgbClr val="000000"/>
                </a:solidFill>
                <a:latin typeface="Calibri"/>
                <a:ea typeface="Calibri"/>
                <a:cs typeface="Calibri"/>
                <a:sym typeface="Calibri"/>
              </a:rPr>
              <a:t>This is one of the biggest challenges we all face. It’s hard to believe that someone we know, love, trust or respect could sexually abuse children. </a:t>
            </a:r>
            <a:endParaRPr lang="en-US" sz="1500"/>
          </a:p>
          <a:p>
            <a:pPr algn="l" rtl="0">
              <a:lnSpc>
                <a:spcPct val="100000"/>
              </a:lnSpc>
              <a:buSzPts val="1400"/>
            </a:pPr>
            <a:endParaRPr sz="1500"/>
          </a:p>
          <a:p>
            <a:pPr algn="l" rtl="0">
              <a:lnSpc>
                <a:spcPct val="100000"/>
              </a:lnSpc>
              <a:buSzPts val="1400"/>
            </a:pPr>
            <a:endParaRPr sz="1500">
              <a:solidFill>
                <a:srgbClr val="000000"/>
              </a:solidFill>
              <a:latin typeface="Calibri"/>
              <a:ea typeface="Calibri"/>
              <a:cs typeface="Calibri"/>
              <a:sym typeface="Calibri"/>
            </a:endParaRPr>
          </a:p>
          <a:p>
            <a:pPr algn="l" rtl="0">
              <a:lnSpc>
                <a:spcPct val="100000"/>
              </a:lnSpc>
              <a:buSzPts val="1400"/>
            </a:pPr>
            <a:endParaRPr sz="1500">
              <a:solidFill>
                <a:srgbClr val="000000"/>
              </a:solidFill>
            </a:endParaRPr>
          </a:p>
        </p:txBody>
      </p:sp>
      <p:sp>
        <p:nvSpPr>
          <p:cNvPr id="216" name="Google Shape;216;p4:notes">
            <a:extLst>
              <a:ext uri="{FF2B5EF4-FFF2-40B4-BE49-F238E27FC236}">
                <a16:creationId xmlns:a16="http://schemas.microsoft.com/office/drawing/2014/main" id="{23F159F7-26C2-1B64-D0EA-30A5315FB1C6}"/>
              </a:ext>
            </a:extLst>
          </p:cNvPr>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200"/>
            </a:pPr>
            <a:fld id="{00000000-1234-1234-1234-123412341234}" type="slidenum">
              <a:rPr lang="en-US" sz="1300">
                <a:solidFill>
                  <a:schemeClr val="dk1"/>
                </a:solidFill>
                <a:latin typeface="Tahoma"/>
                <a:ea typeface="Tahoma"/>
                <a:cs typeface="Tahoma"/>
                <a:sym typeface="Tahoma"/>
              </a:rPr>
              <a:pPr algn="r">
                <a:lnSpc>
                  <a:spcPct val="100000"/>
                </a:lnSpc>
                <a:spcBef>
                  <a:spcPts val="0"/>
                </a:spcBef>
                <a:buSzPts val="1200"/>
              </a:pPr>
              <a:t>49</a:t>
            </a:fld>
            <a:endParaRPr sz="1300">
              <a:solidFill>
                <a:schemeClr val="dk1"/>
              </a:solidFill>
              <a:latin typeface="Tahoma"/>
              <a:ea typeface="Tahoma"/>
              <a:cs typeface="Tahoma"/>
              <a:sym typeface="Tahoma"/>
            </a:endParaRPr>
          </a:p>
        </p:txBody>
      </p:sp>
    </p:spTree>
    <p:extLst>
      <p:ext uri="{BB962C8B-B14F-4D97-AF65-F5344CB8AC3E}">
        <p14:creationId xmlns:p14="http://schemas.microsoft.com/office/powerpoint/2010/main" val="2397654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23: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 </a:t>
            </a:r>
          </a:p>
          <a:p>
            <a:pPr algn="l" rtl="0">
              <a:buClr>
                <a:schemeClr val="dk1"/>
              </a:buClr>
              <a:buSzPts val="2000"/>
            </a:pPr>
            <a:br>
              <a:rPr lang="en-US" sz="1200" b="1" dirty="0">
                <a:latin typeface="Calibri" panose="020F0502020204030204" pitchFamily="34" charset="0"/>
                <a:cs typeface="+mn-lt"/>
              </a:rPr>
            </a:br>
            <a:r>
              <a:rPr lang="en-US" sz="1200" dirty="0">
                <a:latin typeface="Calibri" panose="020F0502020204030204" pitchFamily="34" charset="0"/>
              </a:rPr>
              <a:t>But how do we know if behaviors between two youth are harmful or abusive?</a:t>
            </a:r>
            <a:br>
              <a:rPr lang="en-US" sz="1200" dirty="0">
                <a:latin typeface="Calibri" panose="020F0502020204030204" pitchFamily="34" charset="0"/>
                <a:cs typeface="+mn-lt"/>
              </a:rPr>
            </a:br>
            <a:endParaRPr lang="en-US" sz="1200" dirty="0">
              <a:latin typeface="Calibri" panose="020F0502020204030204" pitchFamily="34" charset="0"/>
              <a:cs typeface="+mn-lt"/>
            </a:endParaRPr>
          </a:p>
          <a:p>
            <a:pPr algn="l">
              <a:buSzPts val="2000"/>
            </a:pPr>
            <a:r>
              <a:rPr lang="en-US" sz="1200" dirty="0">
                <a:latin typeface="Calibri" panose="020F0502020204030204" pitchFamily="34" charset="0"/>
              </a:rPr>
              <a:t>Let’s start by defining youth problematic sexual behavior.</a:t>
            </a:r>
            <a:br>
              <a:rPr lang="en-US" sz="1200" dirty="0">
                <a:latin typeface="Calibri" panose="020F0502020204030204" pitchFamily="34" charset="0"/>
              </a:rPr>
            </a:br>
            <a:r>
              <a:rPr lang="en-US" sz="1200" dirty="0">
                <a:latin typeface="Calibri" panose="020F0502020204030204" pitchFamily="34" charset="0"/>
              </a:rPr>
              <a:t>Problematic sexual behavior in children and youth is sexual behavior initiated by a child or youth that is developmentally inappropriate or potentially harmful to those impacted by the behavior.</a:t>
            </a:r>
            <a:endParaRPr sz="1200" dirty="0">
              <a:latin typeface="Calibri" panose="020F0502020204030204" pitchFamily="34" charset="0"/>
            </a:endParaRPr>
          </a:p>
          <a:p>
            <a:pPr algn="l" rtl="0"/>
            <a:endParaRPr sz="1200" dirty="0">
              <a:latin typeface="Calibri" panose="020F0502020204030204" pitchFamily="34" charset="0"/>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It is important as we look at children and youth’s sexual behaviors that we remember…</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It is important for adults to view these behaviors from the child’s viewpoint and not through their own personal adult lens. For kids, sexual behaviors and sexual feelings are entirely new. They don’t have context for them other than what they’ve learned from the world around them.</a:t>
            </a:r>
            <a:endParaRPr sz="1200" dirty="0">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a:extLst>
            <a:ext uri="{FF2B5EF4-FFF2-40B4-BE49-F238E27FC236}">
              <a16:creationId xmlns:a16="http://schemas.microsoft.com/office/drawing/2014/main" id="{23B2C672-FB77-FC17-2F6A-D0269729403B}"/>
            </a:ext>
          </a:extLst>
        </p:cNvPr>
        <p:cNvGrpSpPr/>
        <p:nvPr/>
      </p:nvGrpSpPr>
      <p:grpSpPr>
        <a:xfrm>
          <a:off x="0" y="0"/>
          <a:ext cx="0" cy="0"/>
          <a:chOff x="0" y="0"/>
          <a:chExt cx="0" cy="0"/>
        </a:xfrm>
      </p:grpSpPr>
      <p:sp>
        <p:nvSpPr>
          <p:cNvPr id="214" name="Google Shape;214;p4:notes">
            <a:extLst>
              <a:ext uri="{FF2B5EF4-FFF2-40B4-BE49-F238E27FC236}">
                <a16:creationId xmlns:a16="http://schemas.microsoft.com/office/drawing/2014/main" id="{9236F459-6B4B-8243-FEA4-680381DE409F}"/>
              </a:ext>
            </a:extLst>
          </p:cNvPr>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p4:notes">
            <a:extLst>
              <a:ext uri="{FF2B5EF4-FFF2-40B4-BE49-F238E27FC236}">
                <a16:creationId xmlns:a16="http://schemas.microsoft.com/office/drawing/2014/main" id="{CFCB77DD-3E7F-61F3-0E78-B44F54794C99}"/>
              </a:ext>
            </a:extLst>
          </p:cNvPr>
          <p:cNvSpPr txBox="1">
            <a:spLocks noGrp="1"/>
          </p:cNvSpPr>
          <p:nvPr>
            <p:ph type="body" idx="1"/>
          </p:nvPr>
        </p:nvSpPr>
        <p:spPr>
          <a:xfrm>
            <a:off x="731520" y="4620578"/>
            <a:ext cx="5852160" cy="3780474"/>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endParaRPr lang="en-US" sz="1200" dirty="0">
              <a:solidFill>
                <a:srgbClr val="000000"/>
              </a:solidFill>
              <a:latin typeface="Calibri" panose="020F0502020204030204" pitchFamily="34" charset="0"/>
            </a:endParaRPr>
          </a:p>
          <a:p>
            <a:r>
              <a:rPr lang="en-US" sz="1200" dirty="0">
                <a:solidFill>
                  <a:srgbClr val="000000"/>
                </a:solidFill>
                <a:latin typeface="Calibri" panose="020F0502020204030204" pitchFamily="34" charset="0"/>
              </a:rPr>
              <a:t>People</a:t>
            </a:r>
            <a:r>
              <a:rPr lang="en-US" sz="1200" dirty="0">
                <a:solidFill>
                  <a:srgbClr val="000000"/>
                </a:solidFill>
                <a:latin typeface="Calibri" panose="020F0502020204030204" pitchFamily="34" charset="0"/>
                <a:ea typeface="Calibri"/>
                <a:cs typeface="Calibri"/>
                <a:sym typeface="Calibri"/>
              </a:rPr>
              <a:t> </a:t>
            </a:r>
            <a:r>
              <a:rPr lang="en-US" sz="1200" dirty="0">
                <a:solidFill>
                  <a:srgbClr val="000000"/>
                </a:solidFill>
                <a:latin typeface="Calibri" panose="020F0502020204030204" pitchFamily="34" charset="0"/>
              </a:rPr>
              <a:t>who sexually abuse children </a:t>
            </a:r>
            <a:r>
              <a:rPr lang="en-US" sz="1200" dirty="0">
                <a:solidFill>
                  <a:srgbClr val="000000"/>
                </a:solidFill>
                <a:latin typeface="Calibri" panose="020F0502020204030204" pitchFamily="34" charset="0"/>
                <a:ea typeface="Calibri"/>
                <a:cs typeface="Calibri"/>
                <a:sym typeface="Calibri"/>
              </a:rPr>
              <a:t>don’t want their behavior to be known. They want to appear friendly, trustworthy, helpful, and caring. They want to make it hard for people to think that they could hurt a child. They may even go out of their way to be helpful, friendly, and to “groom” the adults around them as much as the child.</a:t>
            </a:r>
            <a:endParaRPr sz="1200" dirty="0">
              <a:latin typeface="Calibri" panose="020F0502020204030204" pitchFamily="34" charset="0"/>
            </a:endParaRPr>
          </a:p>
          <a:p>
            <a:pPr algn="l" rtl="0">
              <a:lnSpc>
                <a:spcPct val="100000"/>
              </a:lnSpc>
              <a:buSzPts val="1400"/>
            </a:pPr>
            <a:endParaRPr sz="1200" dirty="0">
              <a:solidFill>
                <a:srgbClr val="000000"/>
              </a:solidFill>
              <a:latin typeface="Calibri" panose="020F0502020204030204" pitchFamily="34" charset="0"/>
              <a:ea typeface="Calibri"/>
              <a:cs typeface="Calibri"/>
              <a:sym typeface="Calibri"/>
            </a:endParaRPr>
          </a:p>
          <a:p>
            <a:pPr algn="l" rtl="0">
              <a:lnSpc>
                <a:spcPct val="100000"/>
              </a:lnSpc>
              <a:buClr>
                <a:schemeClr val="dk1"/>
              </a:buClr>
              <a:buSzPts val="900"/>
            </a:pPr>
            <a:r>
              <a:rPr lang="en-US" sz="1200" b="1" dirty="0">
                <a:latin typeface="Calibri" panose="020F0502020204030204" pitchFamily="34" charset="0"/>
                <a:ea typeface="Calibri"/>
                <a:cs typeface="Calibri"/>
                <a:sym typeface="Calibri"/>
              </a:rPr>
              <a:t>&gt;ADVANCE SLIDE</a:t>
            </a:r>
            <a:endParaRPr sz="1200" dirty="0">
              <a:solidFill>
                <a:srgbClr val="000000"/>
              </a:solidFill>
              <a:latin typeface="Calibri" panose="020F0502020204030204" pitchFamily="34" charset="0"/>
              <a:ea typeface="Calibri"/>
              <a:cs typeface="Calibri"/>
              <a:sym typeface="Calibri"/>
            </a:endParaRPr>
          </a:p>
          <a:p>
            <a:pPr algn="l" rtl="0">
              <a:lnSpc>
                <a:spcPct val="100000"/>
              </a:lnSpc>
              <a:buSzPts val="1400"/>
            </a:pPr>
            <a:endParaRPr sz="1200" dirty="0">
              <a:solidFill>
                <a:srgbClr val="000000"/>
              </a:solidFill>
              <a:latin typeface="Calibri" panose="020F0502020204030204" pitchFamily="34" charset="0"/>
            </a:endParaRPr>
          </a:p>
          <a:p>
            <a:pPr algn="l" rtl="0">
              <a:lnSpc>
                <a:spcPct val="100000"/>
              </a:lnSpc>
              <a:buClr>
                <a:schemeClr val="dk1"/>
              </a:buClr>
              <a:buSzPts val="1400"/>
            </a:pPr>
            <a:r>
              <a:rPr lang="en-US" sz="1200" dirty="0">
                <a:latin typeface="Calibri" panose="020F0502020204030204" pitchFamily="34" charset="0"/>
              </a:rPr>
              <a:t>So, while just can’t always know why someone acts the way they do…</a:t>
            </a:r>
            <a:endParaRPr sz="1200" dirty="0">
              <a:solidFill>
                <a:srgbClr val="000000"/>
              </a:solidFill>
              <a:latin typeface="Calibri" panose="020F0502020204030204" pitchFamily="34" charset="0"/>
            </a:endParaRPr>
          </a:p>
          <a:p>
            <a:pPr algn="l" rtl="0">
              <a:lnSpc>
                <a:spcPct val="100000"/>
              </a:lnSpc>
              <a:buSzPts val="1400"/>
            </a:pPr>
            <a:endParaRPr sz="1200" dirty="0">
              <a:solidFill>
                <a:srgbClr val="000000"/>
              </a:solidFill>
              <a:latin typeface="Calibri" panose="020F0502020204030204" pitchFamily="34" charset="0"/>
              <a:ea typeface="Calibri"/>
              <a:cs typeface="Calibri"/>
              <a:sym typeface="Calibri"/>
            </a:endParaRPr>
          </a:p>
          <a:p>
            <a:pPr algn="l" rtl="0">
              <a:lnSpc>
                <a:spcPct val="100000"/>
              </a:lnSpc>
              <a:buClr>
                <a:schemeClr val="dk1"/>
              </a:buClr>
              <a:buSzPts val="900"/>
            </a:pPr>
            <a:r>
              <a:rPr lang="en-US" sz="1200" b="1" dirty="0">
                <a:latin typeface="Calibri" panose="020F0502020204030204" pitchFamily="34" charset="0"/>
                <a:ea typeface="Calibri"/>
                <a:cs typeface="Calibri"/>
                <a:sym typeface="Calibri"/>
              </a:rPr>
              <a:t>&gt;ADVANCE SLIDE</a:t>
            </a:r>
            <a:endParaRPr sz="1200" dirty="0">
              <a:solidFill>
                <a:srgbClr val="000000"/>
              </a:solidFill>
              <a:latin typeface="Calibri" panose="020F0502020204030204" pitchFamily="34" charset="0"/>
              <a:ea typeface="Calibri"/>
              <a:cs typeface="Calibri"/>
              <a:sym typeface="Calibri"/>
            </a:endParaRPr>
          </a:p>
          <a:p>
            <a:pPr algn="l" rtl="0">
              <a:lnSpc>
                <a:spcPct val="100000"/>
              </a:lnSpc>
              <a:buSzPts val="1400"/>
            </a:pPr>
            <a:endParaRPr sz="1200" dirty="0">
              <a:latin typeface="Calibri" panose="020F0502020204030204" pitchFamily="34" charset="0"/>
            </a:endParaRPr>
          </a:p>
          <a:p>
            <a:pPr algn="l" rtl="0">
              <a:lnSpc>
                <a:spcPct val="100000"/>
              </a:lnSpc>
              <a:buSzPts val="1400"/>
            </a:pPr>
            <a:r>
              <a:rPr lang="en-US" sz="1200" dirty="0">
                <a:solidFill>
                  <a:srgbClr val="000000"/>
                </a:solidFill>
                <a:latin typeface="Calibri" panose="020F0502020204030204" pitchFamily="34" charset="0"/>
                <a:ea typeface="Calibri"/>
                <a:cs typeface="Calibri"/>
                <a:sym typeface="Calibri"/>
              </a:rPr>
              <a:t>We CAN learn what warning signs in behavior look like. By really paying attention to behaviors that adults engage in when they are around children,  we can identify when an adult may be acting in a way that could be harmful to a child.</a:t>
            </a:r>
            <a:endParaRPr sz="1200" dirty="0">
              <a:latin typeface="Calibri" panose="020F0502020204030204" pitchFamily="34" charset="0"/>
            </a:endParaRPr>
          </a:p>
          <a:p>
            <a:pPr algn="l" rtl="0">
              <a:lnSpc>
                <a:spcPct val="100000"/>
              </a:lnSpc>
              <a:buSzPts val="1400"/>
            </a:pPr>
            <a:endParaRPr sz="1200" dirty="0">
              <a:solidFill>
                <a:srgbClr val="000000"/>
              </a:solidFill>
              <a:latin typeface="Calibri" panose="020F0502020204030204" pitchFamily="34" charset="0"/>
              <a:ea typeface="Calibri"/>
              <a:cs typeface="Calibri"/>
              <a:sym typeface="Calibri"/>
            </a:endParaRPr>
          </a:p>
          <a:p>
            <a:pPr algn="l" rtl="0">
              <a:lnSpc>
                <a:spcPct val="100000"/>
              </a:lnSpc>
              <a:buSzPts val="1400"/>
            </a:pPr>
            <a:r>
              <a:rPr lang="en-US" sz="1200" dirty="0">
                <a:solidFill>
                  <a:srgbClr val="000000"/>
                </a:solidFill>
                <a:latin typeface="Calibri" panose="020F0502020204030204" pitchFamily="34" charset="0"/>
                <a:ea typeface="Calibri"/>
                <a:cs typeface="Calibri"/>
                <a:sym typeface="Calibri"/>
              </a:rPr>
              <a:t>And then we can respond to those behaviors proactively.</a:t>
            </a:r>
            <a:endParaRPr sz="1200" dirty="0">
              <a:latin typeface="Calibri" panose="020F0502020204030204" pitchFamily="34" charset="0"/>
            </a:endParaRPr>
          </a:p>
          <a:p>
            <a:pPr algn="l" rtl="0">
              <a:lnSpc>
                <a:spcPct val="100000"/>
              </a:lnSpc>
              <a:buSzPts val="1400"/>
            </a:pPr>
            <a:endParaRPr sz="1200" dirty="0">
              <a:solidFill>
                <a:srgbClr val="000000"/>
              </a:solidFill>
              <a:latin typeface="Calibri" panose="020F0502020204030204" pitchFamily="34" charset="0"/>
              <a:ea typeface="Calibri"/>
              <a:cs typeface="Calibri"/>
              <a:sym typeface="Calibri"/>
            </a:endParaRPr>
          </a:p>
          <a:p>
            <a:pPr algn="l" rtl="0">
              <a:lnSpc>
                <a:spcPct val="100000"/>
              </a:lnSpc>
              <a:buClr>
                <a:schemeClr val="dk1"/>
              </a:buClr>
              <a:buSzPts val="900"/>
            </a:pPr>
            <a:r>
              <a:rPr lang="en-US" sz="1200" b="1" dirty="0">
                <a:latin typeface="Calibri" panose="020F0502020204030204" pitchFamily="34" charset="0"/>
                <a:ea typeface="Calibri"/>
                <a:cs typeface="Calibri"/>
                <a:sym typeface="Calibri"/>
              </a:rPr>
              <a:t>&gt;ADVANCE SLIDE</a:t>
            </a:r>
            <a:endParaRPr sz="1200" dirty="0">
              <a:solidFill>
                <a:srgbClr val="000000"/>
              </a:solidFill>
              <a:latin typeface="Calibri" panose="020F0502020204030204" pitchFamily="34" charset="0"/>
              <a:ea typeface="Calibri"/>
              <a:cs typeface="Calibri"/>
              <a:sym typeface="Calibri"/>
            </a:endParaRPr>
          </a:p>
          <a:p>
            <a:pPr algn="l" rtl="0">
              <a:lnSpc>
                <a:spcPct val="100000"/>
              </a:lnSpc>
              <a:buSzPts val="1400"/>
            </a:pPr>
            <a:endParaRPr sz="1200" dirty="0">
              <a:solidFill>
                <a:srgbClr val="000000"/>
              </a:solidFill>
              <a:latin typeface="Calibri" panose="020F0502020204030204" pitchFamily="34" charset="0"/>
              <a:ea typeface="Calibri"/>
              <a:cs typeface="Calibri"/>
              <a:sym typeface="Calibri"/>
            </a:endParaRPr>
          </a:p>
          <a:p>
            <a:pPr algn="l" rtl="0">
              <a:lnSpc>
                <a:spcPct val="100000"/>
              </a:lnSpc>
              <a:buSzPts val="1400"/>
            </a:pPr>
            <a:r>
              <a:rPr lang="en-US" sz="1200" dirty="0">
                <a:solidFill>
                  <a:srgbClr val="000000"/>
                </a:solidFill>
                <a:latin typeface="Calibri" panose="020F0502020204030204" pitchFamily="34" charset="0"/>
              </a:rPr>
              <a:t>And w</a:t>
            </a:r>
            <a:r>
              <a:rPr lang="en-US" sz="1200" dirty="0">
                <a:solidFill>
                  <a:srgbClr val="000000"/>
                </a:solidFill>
                <a:latin typeface="Calibri" panose="020F0502020204030204" pitchFamily="34" charset="0"/>
                <a:ea typeface="Calibri"/>
                <a:cs typeface="Calibri"/>
                <a:sym typeface="Calibri"/>
              </a:rPr>
              <a:t>e can talk to adults as well as kids. We’ll talk about this more but what is critical to understand here is that by recognizing early warning signs in someone’s behaviors, we might have the opportunity to speak up early, set boundaries, and engage our safety plans</a:t>
            </a:r>
            <a:endParaRPr sz="1200" dirty="0">
              <a:latin typeface="Calibri" panose="020F0502020204030204" pitchFamily="34" charset="0"/>
            </a:endParaRPr>
          </a:p>
          <a:p>
            <a:pPr algn="l" rtl="0">
              <a:lnSpc>
                <a:spcPct val="100000"/>
              </a:lnSpc>
              <a:buSzPts val="1400"/>
            </a:pPr>
            <a:endParaRPr sz="1200" dirty="0">
              <a:solidFill>
                <a:srgbClr val="000000"/>
              </a:solidFill>
              <a:latin typeface="Calibri" panose="020F0502020204030204" pitchFamily="34" charset="0"/>
              <a:ea typeface="Calibri"/>
              <a:cs typeface="Calibri"/>
              <a:sym typeface="Calibri"/>
            </a:endParaRPr>
          </a:p>
          <a:p>
            <a:pPr algn="l" rtl="0">
              <a:lnSpc>
                <a:spcPct val="100000"/>
              </a:lnSpc>
              <a:buClr>
                <a:schemeClr val="dk1"/>
              </a:buClr>
              <a:buSzPts val="900"/>
            </a:pPr>
            <a:r>
              <a:rPr lang="en-US" sz="1200" b="1" dirty="0">
                <a:latin typeface="Calibri" panose="020F0502020204030204" pitchFamily="34" charset="0"/>
                <a:ea typeface="Calibri"/>
                <a:cs typeface="Calibri"/>
                <a:sym typeface="Calibri"/>
              </a:rPr>
              <a:t>&gt;ADVANCE SLIDE</a:t>
            </a:r>
            <a:endParaRPr sz="1200" dirty="0">
              <a:solidFill>
                <a:srgbClr val="000000"/>
              </a:solidFill>
              <a:latin typeface="Calibri" panose="020F0502020204030204" pitchFamily="34" charset="0"/>
              <a:ea typeface="Calibri"/>
              <a:cs typeface="Calibri"/>
              <a:sym typeface="Calibri"/>
            </a:endParaRPr>
          </a:p>
          <a:p>
            <a:pPr algn="l" rtl="0">
              <a:lnSpc>
                <a:spcPct val="100000"/>
              </a:lnSpc>
              <a:buSzPts val="1400"/>
            </a:pPr>
            <a:endParaRPr sz="1200" dirty="0">
              <a:solidFill>
                <a:srgbClr val="000000"/>
              </a:solidFill>
              <a:latin typeface="Calibri" panose="020F0502020204030204" pitchFamily="34" charset="0"/>
              <a:ea typeface="Calibri"/>
              <a:cs typeface="Calibri"/>
              <a:sym typeface="Calibri"/>
            </a:endParaRPr>
          </a:p>
          <a:p>
            <a:pPr algn="l" rtl="0">
              <a:lnSpc>
                <a:spcPct val="100000"/>
              </a:lnSpc>
              <a:buSzPts val="1400"/>
            </a:pPr>
            <a:r>
              <a:rPr lang="en-US" sz="1200" dirty="0">
                <a:solidFill>
                  <a:srgbClr val="000000"/>
                </a:solidFill>
                <a:latin typeface="Calibri" panose="020F0502020204030204" pitchFamily="34" charset="0"/>
              </a:rPr>
              <a:t>Also, </a:t>
            </a:r>
            <a:r>
              <a:rPr lang="en-US" sz="1200" dirty="0">
                <a:solidFill>
                  <a:srgbClr val="000000"/>
                </a:solidFill>
                <a:latin typeface="Calibri" panose="020F0502020204030204" pitchFamily="34" charset="0"/>
                <a:ea typeface="Calibri"/>
                <a:cs typeface="Calibri"/>
                <a:sym typeface="Calibri"/>
              </a:rPr>
              <a:t>we can let other adults know our #1 priority is safeguarding children. When we pay attention and speak up, the message is that children are safe with us and that you are a vigilant, protective adult in a child’s life - and that</a:t>
            </a:r>
            <a:r>
              <a:rPr lang="en-US" sz="1200" dirty="0">
                <a:solidFill>
                  <a:srgbClr val="000000"/>
                </a:solidFill>
                <a:latin typeface="Calibri" panose="020F0502020204030204" pitchFamily="34" charset="0"/>
              </a:rPr>
              <a:t>,</a:t>
            </a:r>
            <a:r>
              <a:rPr lang="en-US" sz="1200" dirty="0">
                <a:solidFill>
                  <a:srgbClr val="000000"/>
                </a:solidFill>
                <a:latin typeface="Calibri" panose="020F0502020204030204" pitchFamily="34" charset="0"/>
                <a:ea typeface="Calibri"/>
                <a:cs typeface="Calibri"/>
                <a:sym typeface="Calibri"/>
              </a:rPr>
              <a:t> in and of itself, tells </a:t>
            </a:r>
            <a:r>
              <a:rPr lang="en-US" sz="1200" dirty="0">
                <a:solidFill>
                  <a:srgbClr val="000000"/>
                </a:solidFill>
                <a:latin typeface="Calibri" panose="020F0502020204030204" pitchFamily="34" charset="0"/>
              </a:rPr>
              <a:t>people that the child you care about is not as vulnerable.</a:t>
            </a:r>
            <a:endParaRPr sz="1200" dirty="0">
              <a:solidFill>
                <a:srgbClr val="000000"/>
              </a:solidFill>
              <a:latin typeface="Calibri" panose="020F0502020204030204" pitchFamily="34" charset="0"/>
            </a:endParaRPr>
          </a:p>
          <a:p>
            <a:pPr algn="l" rtl="0">
              <a:lnSpc>
                <a:spcPct val="100000"/>
              </a:lnSpc>
              <a:buSzPts val="1400"/>
            </a:pPr>
            <a:endParaRPr sz="1200" dirty="0">
              <a:solidFill>
                <a:srgbClr val="000000"/>
              </a:solidFill>
              <a:latin typeface="Calibri" panose="020F0502020204030204" pitchFamily="34" charset="0"/>
            </a:endParaRPr>
          </a:p>
        </p:txBody>
      </p:sp>
      <p:sp>
        <p:nvSpPr>
          <p:cNvPr id="216" name="Google Shape;216;p4:notes">
            <a:extLst>
              <a:ext uri="{FF2B5EF4-FFF2-40B4-BE49-F238E27FC236}">
                <a16:creationId xmlns:a16="http://schemas.microsoft.com/office/drawing/2014/main" id="{0E01A9AB-9C45-9A08-9A0B-CAF9968B72B4}"/>
              </a:ext>
            </a:extLst>
          </p:cNvPr>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200"/>
            </a:pPr>
            <a:fld id="{00000000-1234-1234-1234-123412341234}" type="slidenum">
              <a:rPr lang="en-US" sz="1300">
                <a:solidFill>
                  <a:schemeClr val="dk1"/>
                </a:solidFill>
                <a:latin typeface="Tahoma"/>
                <a:ea typeface="Tahoma"/>
                <a:cs typeface="Tahoma"/>
                <a:sym typeface="Tahoma"/>
              </a:rPr>
              <a:pPr algn="r">
                <a:lnSpc>
                  <a:spcPct val="100000"/>
                </a:lnSpc>
                <a:spcBef>
                  <a:spcPts val="0"/>
                </a:spcBef>
                <a:buSzPts val="1200"/>
              </a:pPr>
              <a:t>50</a:t>
            </a:fld>
            <a:endParaRPr sz="1300">
              <a:solidFill>
                <a:schemeClr val="dk1"/>
              </a:solidFill>
              <a:latin typeface="Tahoma"/>
              <a:ea typeface="Tahoma"/>
              <a:cs typeface="Tahoma"/>
              <a:sym typeface="Tahoma"/>
            </a:endParaRPr>
          </a:p>
        </p:txBody>
      </p:sp>
    </p:spTree>
    <p:extLst>
      <p:ext uri="{BB962C8B-B14F-4D97-AF65-F5344CB8AC3E}">
        <p14:creationId xmlns:p14="http://schemas.microsoft.com/office/powerpoint/2010/main" val="3299934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5:notes"/>
          <p:cNvSpPr txBox="1">
            <a:spLocks noGrp="1"/>
          </p:cNvSpPr>
          <p:nvPr>
            <p:ph type="body" idx="1"/>
          </p:nvPr>
        </p:nvSpPr>
        <p:spPr>
          <a:xfrm>
            <a:off x="731520" y="4620578"/>
            <a:ext cx="5852160" cy="3780474"/>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300" b="1"/>
              <a:t>Suggested script:</a:t>
            </a:r>
          </a:p>
          <a:p>
            <a:pPr>
              <a:buSzPts val="1100"/>
              <a:buFont typeface="Calibri"/>
            </a:pPr>
            <a:endParaRPr lang="en-US" sz="1300">
              <a:latin typeface="Calibri"/>
              <a:ea typeface="Calibri"/>
              <a:cs typeface="Calibri"/>
              <a:sym typeface="Calibri"/>
            </a:endParaRPr>
          </a:p>
          <a:p>
            <a:pPr>
              <a:buSzPts val="1100"/>
              <a:buFont typeface="Calibri"/>
            </a:pPr>
            <a:r>
              <a:rPr lang="en-US" sz="1300">
                <a:latin typeface="Calibri"/>
                <a:ea typeface="Calibri"/>
                <a:cs typeface="Calibri"/>
                <a:sym typeface="Calibri"/>
              </a:rPr>
              <a:t>And that brings us to the yellow prevention continuum </a:t>
            </a:r>
          </a:p>
          <a:p>
            <a:pPr>
              <a:buSzPts val="1100"/>
              <a:buFont typeface="Calibri"/>
            </a:pPr>
            <a:endParaRPr lang="en-US" sz="1300" b="1">
              <a:latin typeface="Calibri"/>
              <a:ea typeface="Calibri"/>
              <a:cs typeface="Calibri"/>
              <a:sym typeface="Calibri"/>
            </a:endParaRPr>
          </a:p>
          <a:p>
            <a:pPr>
              <a:buSzPts val="1100"/>
              <a:buFont typeface="Calibri"/>
            </a:pPr>
            <a:endParaRPr lang="en-US" sz="1300"/>
          </a:p>
          <a:p>
            <a:endParaRPr lang="en-US" sz="1300"/>
          </a:p>
        </p:txBody>
      </p:sp>
      <p:sp>
        <p:nvSpPr>
          <p:cNvPr id="228" name="Google Shape;228;p5: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a:pPr algn="r">
                <a:lnSpc>
                  <a:spcPct val="100000"/>
                </a:lnSpc>
                <a:spcBef>
                  <a:spcPts val="0"/>
                </a:spcBef>
                <a:buSzPts val="1400"/>
              </a:pP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5:notes"/>
          <p:cNvSpPr txBox="1">
            <a:spLocks noGrp="1"/>
          </p:cNvSpPr>
          <p:nvPr>
            <p:ph type="body" idx="1"/>
          </p:nvPr>
        </p:nvSpPr>
        <p:spPr>
          <a:xfrm>
            <a:off x="731520" y="4620578"/>
            <a:ext cx="5852160" cy="3780474"/>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lnSpc>
                <a:spcPct val="100000"/>
              </a:lnSpc>
              <a:buSzPts val="1400"/>
            </a:pPr>
            <a:endParaRPr lang="en-US" sz="1200" b="1"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There are </a:t>
            </a:r>
            <a:r>
              <a:rPr lang="en-US" sz="1200" b="1" dirty="0">
                <a:latin typeface="Calibri" panose="020F0502020204030204" pitchFamily="34" charset="0"/>
              </a:rPr>
              <a:t>two handouts </a:t>
            </a:r>
            <a:r>
              <a:rPr lang="en-US" sz="1200" dirty="0">
                <a:latin typeface="Calibri" panose="020F0502020204030204" pitchFamily="34" charset="0"/>
              </a:rPr>
              <a:t>relevant for this discussion if you’d like to have those available while we talk through yellow behaviors:</a:t>
            </a:r>
          </a:p>
          <a:p>
            <a:pPr marL="179525" indent="-179525" algn="l" rtl="0">
              <a:lnSpc>
                <a:spcPct val="100000"/>
              </a:lnSpc>
              <a:buSzPts val="1400"/>
              <a:buFont typeface="Calibri"/>
              <a:buChar char="-"/>
            </a:pPr>
            <a:r>
              <a:rPr lang="en-US" sz="1200" b="1" dirty="0">
                <a:latin typeface="Calibri" panose="020F0502020204030204" pitchFamily="34" charset="0"/>
              </a:rPr>
              <a:t>Signs an Adult is At-Risk to Harm a Child</a:t>
            </a:r>
          </a:p>
          <a:p>
            <a:pPr marL="179525" indent="-179525" algn="l" rtl="0">
              <a:lnSpc>
                <a:spcPct val="100000"/>
              </a:lnSpc>
              <a:buSzPts val="1400"/>
              <a:buFont typeface="Calibri"/>
              <a:buChar char="-"/>
            </a:pPr>
            <a:r>
              <a:rPr lang="en-US" sz="1200" dirty="0">
                <a:latin typeface="Calibri" panose="020F0502020204030204" pitchFamily="34" charset="0"/>
              </a:rPr>
              <a:t>and</a:t>
            </a:r>
            <a:r>
              <a:rPr lang="en-US" sz="1200" b="1" dirty="0">
                <a:latin typeface="Calibri" panose="020F0502020204030204" pitchFamily="34" charset="0"/>
              </a:rPr>
              <a:t> Behaviors to Watch Out for When Adults are with Children</a:t>
            </a:r>
          </a:p>
          <a:p>
            <a:pPr algn="l" rtl="0">
              <a:lnSpc>
                <a:spcPct val="100000"/>
              </a:lnSpc>
              <a:buClr>
                <a:schemeClr val="dk1"/>
              </a:buClr>
              <a:buSzPts val="1100"/>
            </a:pPr>
            <a:endParaRPr sz="1200" dirty="0">
              <a:latin typeface="Calibri" panose="020F0502020204030204" pitchFamily="34" charset="0"/>
            </a:endParaRPr>
          </a:p>
          <a:p>
            <a:pPr algn="l" rtl="0">
              <a:lnSpc>
                <a:spcPct val="100000"/>
              </a:lnSpc>
              <a:buClr>
                <a:schemeClr val="dk1"/>
              </a:buClr>
              <a:buSzPts val="11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Clr>
                <a:schemeClr val="dk1"/>
              </a:buClr>
              <a:buSzPts val="1100"/>
            </a:pPr>
            <a:endParaRPr sz="1200" dirty="0">
              <a:latin typeface="Calibri" panose="020F0502020204030204" pitchFamily="34" charset="0"/>
            </a:endParaRPr>
          </a:p>
          <a:p>
            <a:pPr>
              <a:buClr>
                <a:schemeClr val="dk1"/>
              </a:buClr>
              <a:buSzPts val="1100"/>
            </a:pPr>
            <a:r>
              <a:rPr lang="en-US" sz="1200" dirty="0">
                <a:latin typeface="Calibri" panose="020F0502020204030204" pitchFamily="34" charset="0"/>
              </a:rPr>
              <a:t>People often think they can’t speak up or act unless they have “proof” that someone has actually done something harmful. This is another barrier to taking steps in response to concerns about a child's safety – similar to the fear of being wrong.</a:t>
            </a:r>
            <a:endParaRPr sz="1200" dirty="0">
              <a:latin typeface="Calibri" panose="020F0502020204030204" pitchFamily="34" charset="0"/>
            </a:endParaRPr>
          </a:p>
          <a:p>
            <a:pPr algn="l" rtl="0">
              <a:lnSpc>
                <a:spcPct val="100000"/>
              </a:lnSpc>
              <a:buClr>
                <a:schemeClr val="dk1"/>
              </a:buClr>
              <a:buSzPts val="1100"/>
            </a:pPr>
            <a:endParaRPr sz="1200" dirty="0">
              <a:latin typeface="Calibri" panose="020F0502020204030204" pitchFamily="34" charset="0"/>
            </a:endParaRPr>
          </a:p>
          <a:p>
            <a:pPr>
              <a:buClr>
                <a:schemeClr val="dk1"/>
              </a:buClr>
              <a:buSzPts val="1100"/>
            </a:pPr>
            <a:r>
              <a:rPr lang="en-US" sz="1200" dirty="0">
                <a:latin typeface="Calibri" panose="020F0502020204030204" pitchFamily="34" charset="0"/>
              </a:rPr>
              <a:t>But we don’t need proof of harm to act when we have a concern – in our home, in our community, in the places where our children and teens are found. </a:t>
            </a:r>
          </a:p>
          <a:p>
            <a:pPr>
              <a:buSzPts val="1100"/>
            </a:pPr>
            <a:endParaRPr lang="en-US" sz="1200" dirty="0">
              <a:latin typeface="Calibri" panose="020F0502020204030204" pitchFamily="34" charset="0"/>
            </a:endParaRPr>
          </a:p>
          <a:p>
            <a:pPr>
              <a:buSzPts val="1100"/>
            </a:pPr>
            <a:r>
              <a:rPr lang="en-US" sz="1200" dirty="0">
                <a:latin typeface="Calibri" panose="020F0502020204030204" pitchFamily="34" charset="0"/>
              </a:rPr>
              <a:t>Remember, we can’t usually know what someone’s intent is, but we can observe and call out behaviors that could pose a risk to youth. </a:t>
            </a:r>
            <a:endParaRPr sz="1200" dirty="0">
              <a:latin typeface="Calibri" panose="020F0502020204030204" pitchFamily="34" charset="0"/>
            </a:endParaRPr>
          </a:p>
          <a:p>
            <a:pPr algn="l" rtl="0">
              <a:lnSpc>
                <a:spcPct val="100000"/>
              </a:lnSpc>
              <a:buClr>
                <a:schemeClr val="dk1"/>
              </a:buClr>
              <a:buSzPts val="1100"/>
            </a:pPr>
            <a:endParaRPr sz="1200" dirty="0">
              <a:latin typeface="Calibri" panose="020F0502020204030204" pitchFamily="34" charset="0"/>
            </a:endParaRPr>
          </a:p>
          <a:p>
            <a:pPr algn="l" rtl="0">
              <a:lnSpc>
                <a:spcPct val="100000"/>
              </a:lnSpc>
              <a:buClr>
                <a:schemeClr val="dk1"/>
              </a:buClr>
              <a:buSzPts val="1100"/>
            </a:pPr>
            <a:r>
              <a:rPr lang="en-US" sz="1200" dirty="0">
                <a:latin typeface="Calibri" panose="020F0502020204030204" pitchFamily="34" charset="0"/>
              </a:rPr>
              <a:t>We can raise concerns, ask questions, gather more information, restate safety rules - all without making accusations. This promotes a safe environment proactively vs. waiting until abuse has happened. </a:t>
            </a:r>
          </a:p>
          <a:p>
            <a:pPr algn="l" rtl="0">
              <a:lnSpc>
                <a:spcPct val="100000"/>
              </a:lnSpc>
              <a:buClr>
                <a:schemeClr val="dk1"/>
              </a:buClr>
              <a:buSzPts val="1100"/>
            </a:pPr>
            <a:endParaRPr lang="en-US" sz="1200" dirty="0">
              <a:latin typeface="Calibri" panose="020F0502020204030204" pitchFamily="34" charset="0"/>
            </a:endParaRPr>
          </a:p>
          <a:p>
            <a:pPr>
              <a:buClr>
                <a:schemeClr val="dk1"/>
              </a:buClr>
              <a:buSzPts val="1100"/>
            </a:pPr>
            <a:r>
              <a:rPr lang="en-US" sz="1200" dirty="0">
                <a:latin typeface="Calibri" panose="020F0502020204030204" pitchFamily="34" charset="0"/>
              </a:rPr>
              <a:t>Addressing concerns through talking about behaviors proactively avoids accusations, and this is important because since behaviors don’t always tell us what a person intends, and we can’t know that an adult will abuse a child based solely on their behaviors, we want to have a discussion about safe behaviors – not a discussion that accuses someone of having abusive intent. We are not calling someone a possible monster, rather we are letting them know that their behavior is not safe, in violation of our safety plan, or organization's policies and procedures.  And this helps us have a conversation that is productive and not antagonistic </a:t>
            </a:r>
          </a:p>
          <a:p>
            <a:pPr algn="l" rtl="0">
              <a:lnSpc>
                <a:spcPct val="100000"/>
              </a:lnSpc>
              <a:buClr>
                <a:schemeClr val="dk1"/>
              </a:buClr>
              <a:buSzPts val="1100"/>
            </a:pPr>
            <a:endParaRPr lang="en-US" sz="1200" dirty="0">
              <a:latin typeface="Calibri" panose="020F0502020204030204" pitchFamily="34" charset="0"/>
            </a:endParaRPr>
          </a:p>
          <a:p>
            <a:pPr algn="l" rtl="0">
              <a:lnSpc>
                <a:spcPct val="100000"/>
              </a:lnSpc>
              <a:buClr>
                <a:schemeClr val="dk1"/>
              </a:buClr>
              <a:buSzPts val="1100"/>
            </a:pPr>
            <a:endParaRPr lang="en-US" sz="1200" dirty="0">
              <a:latin typeface="Calibri" panose="020F0502020204030204" pitchFamily="34" charset="0"/>
            </a:endParaRPr>
          </a:p>
          <a:p>
            <a:pPr>
              <a:buSzPts val="1100"/>
            </a:pPr>
            <a:endParaRPr lang="en-US" sz="1200" dirty="0">
              <a:latin typeface="Calibri" panose="020F0502020204030204" pitchFamily="34" charset="0"/>
            </a:endParaRPr>
          </a:p>
        </p:txBody>
      </p:sp>
      <p:sp>
        <p:nvSpPr>
          <p:cNvPr id="261" name="Google Shape;261;p15: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a:solidFill>
                  <a:srgbClr val="000000"/>
                </a:solidFill>
              </a:rPr>
              <a:pPr algn="r">
                <a:lnSpc>
                  <a:spcPct val="100000"/>
                </a:lnSpc>
                <a:spcBef>
                  <a:spcPts val="0"/>
                </a:spcBef>
                <a:buSzPts val="1400"/>
              </a:pPr>
              <a:t>52</a:t>
            </a:fld>
            <a:endParaRPr>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6:notes"/>
          <p:cNvSpPr txBox="1">
            <a:spLocks noGrp="1"/>
          </p:cNvSpPr>
          <p:nvPr>
            <p:ph type="body" idx="1"/>
          </p:nvPr>
        </p:nvSpPr>
        <p:spPr>
          <a:xfrm>
            <a:off x="731520" y="4620578"/>
            <a:ext cx="5852160" cy="3780474"/>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buClr>
                <a:schemeClr val="dk1"/>
              </a:buClr>
              <a:buSzPts val="900"/>
            </a:pPr>
            <a:endParaRPr lang="en-US" sz="1200" dirty="0">
              <a:latin typeface="Calibri" panose="020F0502020204030204" pitchFamily="34" charset="0"/>
            </a:endParaRPr>
          </a:p>
          <a:p>
            <a:pPr>
              <a:buClr>
                <a:schemeClr val="dk1"/>
              </a:buClr>
              <a:buSzPts val="900"/>
            </a:pPr>
            <a:r>
              <a:rPr lang="en-US" sz="1200" dirty="0">
                <a:latin typeface="Calibri" panose="020F0502020204030204" pitchFamily="34" charset="0"/>
              </a:rPr>
              <a:t>You have likely heard the term grooming to describe the process used by an adult to gain a child’s trust and cooperation in an effort to sexually abuse them, and this has been used as a way to describe an adult's behaviors that assumes that adult is attempting to sexually abuse the child.</a:t>
            </a:r>
            <a:endParaRPr sz="1200" dirty="0">
              <a:latin typeface="Calibri" panose="020F0502020204030204" pitchFamily="34" charset="0"/>
            </a:endParaRPr>
          </a:p>
          <a:p>
            <a:pPr algn="l" rtl="0">
              <a:lnSpc>
                <a:spcPct val="100000"/>
              </a:lnSpc>
              <a:buClr>
                <a:schemeClr val="dk1"/>
              </a:buClr>
              <a:buSzPts val="900"/>
            </a:pPr>
            <a:endParaRPr sz="1200" dirty="0">
              <a:latin typeface="Calibri" panose="020F0502020204030204" pitchFamily="34" charset="0"/>
            </a:endParaRPr>
          </a:p>
          <a:p>
            <a:pPr>
              <a:buClr>
                <a:schemeClr val="dk1"/>
              </a:buClr>
              <a:buSzPts val="900"/>
            </a:pPr>
            <a:r>
              <a:rPr lang="en-US" sz="1200" dirty="0">
                <a:latin typeface="Calibri" panose="020F0502020204030204" pitchFamily="34" charset="0"/>
              </a:rPr>
              <a:t>However, the words “grooming” can actually be confusing for both youth and adults because many grooming behaviors can appear to be loving, nurturing behaviors – such as spending extra time with a child or praising a teenager.  And when we say someone is displaying grooming behaviors, it is very likely that what is heard is, "you are acting like a child abuser" - and then a calm and rational conversation that focuses on safe behaviors is much more difficult. </a:t>
            </a:r>
            <a:endParaRPr sz="1200" dirty="0">
              <a:latin typeface="Calibri" panose="020F0502020204030204" pitchFamily="34" charset="0"/>
            </a:endParaRPr>
          </a:p>
          <a:p>
            <a:pPr algn="l" rtl="0">
              <a:lnSpc>
                <a:spcPct val="100000"/>
              </a:lnSpc>
              <a:buClr>
                <a:schemeClr val="dk1"/>
              </a:buClr>
              <a:buSzPts val="900"/>
            </a:pPr>
            <a:endParaRPr sz="1200" dirty="0">
              <a:latin typeface="Calibri" panose="020F0502020204030204" pitchFamily="34" charset="0"/>
            </a:endParaRPr>
          </a:p>
          <a:p>
            <a:pPr>
              <a:buClr>
                <a:schemeClr val="dk1"/>
              </a:buClr>
              <a:buSzPts val="900"/>
            </a:pPr>
            <a:r>
              <a:rPr lang="en-US" sz="1200" dirty="0">
                <a:latin typeface="Calibri" panose="020F0502020204030204" pitchFamily="34" charset="0"/>
              </a:rPr>
              <a:t>So instead, as we just said we want to focus on specific behaviors that are warning signs that could put a child is at risk, increase the risk in the environment – regardless of the reason for the behaviors.</a:t>
            </a:r>
            <a:endParaRPr sz="1200" dirty="0">
              <a:latin typeface="Calibri" panose="020F0502020204030204" pitchFamily="34" charset="0"/>
            </a:endParaRPr>
          </a:p>
          <a:p>
            <a:pPr algn="l" rtl="0">
              <a:lnSpc>
                <a:spcPct val="100000"/>
              </a:lnSpc>
              <a:buClr>
                <a:schemeClr val="dk1"/>
              </a:buClr>
              <a:buSzPts val="900"/>
            </a:pPr>
            <a:endParaRPr sz="1200" dirty="0">
              <a:latin typeface="Calibri" panose="020F0502020204030204" pitchFamily="34" charset="0"/>
            </a:endParaRPr>
          </a:p>
          <a:p>
            <a:pPr>
              <a:buClr>
                <a:schemeClr val="dk1"/>
              </a:buClr>
              <a:buSzPts val="900"/>
            </a:pPr>
            <a:r>
              <a:rPr lang="en-US" sz="1200" dirty="0">
                <a:latin typeface="Calibri" panose="020F0502020204030204" pitchFamily="34" charset="0"/>
              </a:rPr>
              <a:t>When we’re talking with other adults about any concerns we have with them around children, we can talk about their behavior - the specific behaviors we’re seeing that are concerning or break a safety rule vs. saying we’re concerned they are “grooming” a child or teen. </a:t>
            </a:r>
          </a:p>
          <a:p>
            <a:pPr>
              <a:buSzPts val="900"/>
            </a:pPr>
            <a:endParaRPr lang="en-US" sz="1200" dirty="0">
              <a:latin typeface="Calibri" panose="020F0502020204030204" pitchFamily="34" charset="0"/>
            </a:endParaRPr>
          </a:p>
          <a:p>
            <a:pPr>
              <a:buSzPts val="900"/>
            </a:pPr>
            <a:r>
              <a:rPr lang="en-US" sz="1200" dirty="0">
                <a:latin typeface="Calibri" panose="020F0502020204030204" pitchFamily="34" charset="0"/>
                <a:ea typeface="Calibri"/>
                <a:cs typeface="Times New Roman"/>
              </a:rPr>
              <a:t>Additionally - someone who demonstrates warning behaviors is not necessarily going to sexually abuse children – however, if you recall the example with the adult at the (community gathering)</a:t>
            </a:r>
            <a:r>
              <a:rPr lang="en-US" sz="1200" baseline="0" dirty="0">
                <a:latin typeface="Calibri" panose="020F0502020204030204" pitchFamily="34" charset="0"/>
                <a:ea typeface="Calibri"/>
                <a:cs typeface="Times New Roman"/>
              </a:rPr>
              <a:t> -</a:t>
            </a:r>
            <a:r>
              <a:rPr lang="en-US" sz="1200" dirty="0">
                <a:latin typeface="Calibri" panose="020F0502020204030204" pitchFamily="34" charset="0"/>
                <a:ea typeface="Calibri"/>
                <a:cs typeface="Times New Roman"/>
              </a:rPr>
              <a:t> behaviors that cross boundaries, that ignore safety rules and make people uncomfortable can increase the overall vulnerability of both the child or youth – and the environment. </a:t>
            </a:r>
          </a:p>
          <a:p>
            <a:pPr>
              <a:buSzPts val="900"/>
            </a:pPr>
            <a:endParaRPr lang="en-US" sz="1200" dirty="0">
              <a:latin typeface="Calibri" panose="020F0502020204030204" pitchFamily="34" charset="0"/>
              <a:ea typeface="Calibri"/>
              <a:cs typeface="Times New Roman"/>
            </a:endParaRPr>
          </a:p>
          <a:p>
            <a:pPr>
              <a:buSzPts val="900"/>
            </a:pPr>
            <a:r>
              <a:rPr lang="en-US" sz="1200" dirty="0">
                <a:latin typeface="Calibri" panose="020F0502020204030204" pitchFamily="34" charset="0"/>
                <a:ea typeface="Calibri"/>
                <a:cs typeface="Times New Roman"/>
              </a:rPr>
              <a:t>One thing we can do is look for the frequency of these behaviors, or for clusters of many warning sign behaviors – and also for behaviors that don’t respond to redirection, reminders of rules and policies, or just plain requests to stop the behavior. Yes, there are safe, well-meaning adults that may seem vague on a boundary – this is why the language grooming can be difficult too – like if a new coach who seems to be spending too much concentrated with one team player – but when they are reminded of policies about 1:1 time with the kids, and is engaged in a conversation about sharing their attention equally, they change their behavior, then we can feel more confident that this is not a person at-risk to harm a child, but rather, with support and education can continue to create strong protective environments for kids. </a:t>
            </a:r>
            <a:endParaRPr sz="1200" dirty="0">
              <a:latin typeface="Calibri" panose="020F0502020204030204" pitchFamily="34" charset="0"/>
            </a:endParaRPr>
          </a:p>
        </p:txBody>
      </p:sp>
      <p:sp>
        <p:nvSpPr>
          <p:cNvPr id="274" name="Google Shape;274;p16: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a:solidFill>
                  <a:srgbClr val="000000"/>
                </a:solidFill>
              </a:rPr>
              <a:pPr algn="r">
                <a:lnSpc>
                  <a:spcPct val="100000"/>
                </a:lnSpc>
                <a:spcBef>
                  <a:spcPts val="0"/>
                </a:spcBef>
                <a:buSzPts val="1400"/>
              </a:pPr>
              <a:t>53</a:t>
            </a:fld>
            <a:endParaRPr>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7:notes"/>
          <p:cNvSpPr txBox="1">
            <a:spLocks noGrp="1"/>
          </p:cNvSpPr>
          <p:nvPr>
            <p:ph type="body" idx="1"/>
          </p:nvPr>
        </p:nvSpPr>
        <p:spPr>
          <a:xfrm>
            <a:off x="731520" y="4620578"/>
            <a:ext cx="5852160" cy="3780474"/>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endParaRPr lang="en-US" sz="1200" dirty="0">
              <a:latin typeface="Calibri" panose="020F0502020204030204" pitchFamily="34" charset="0"/>
            </a:endParaRPr>
          </a:p>
          <a:p>
            <a:r>
              <a:rPr lang="en-US" sz="1200" dirty="0">
                <a:latin typeface="Calibri" panose="020F0502020204030204" pitchFamily="34" charset="0"/>
              </a:rPr>
              <a:t>To begin recognizing warning behaviors, let’s start by looking at an adult’s focus on children. A reminder, we don't automatically become concerned when we see a single concerning behavior or two. Rather, we pay attention to repeated behaviors that cross boundaries and make us uncomfortable or to the occurrence of several warning sign behaviors. </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r>
              <a:rPr lang="en-US" sz="1200" dirty="0">
                <a:latin typeface="Calibri" panose="020F0502020204030204" pitchFamily="34" charset="0"/>
              </a:rPr>
              <a:t>Adults that are helpful and focus on children a lot may often be seen as “too good to be true.” For example, they may frequently offer to babysit children for free, take children on special outings, buy kids gifts, or give them money for no particular reason.  They are frequently, if not always, available to be with children. </a:t>
            </a:r>
          </a:p>
          <a:p>
            <a:pPr algn="l" rtl="0">
              <a:lnSpc>
                <a:spcPct val="100000"/>
              </a:lnSpc>
              <a:buSzPts val="1400"/>
            </a:pPr>
            <a:endParaRPr sz="1200" dirty="0">
              <a:latin typeface="Calibri" panose="020F0502020204030204" pitchFamily="34" charset="0"/>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They may also spend a lot of one-on-one time with youth, and often try to create situations where they are alone with children. And they may try to develop a relationship with a child or youth, where this child feels like no one else really understands them like this adult does…deepening their dependence and admiration of that adult</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Another concerning behavior is when an adult repeatedly singles out a particular child or teen for special attention. They may even have one youth that is a “special friend.” Pay attention to an adult that voices a constant admiration of a child, frequently touches a child, or again - acts like they understand the child better than anyone else.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Also we pay attention to adults who show little interest in spending time with other adults, who have difficulty with relationships with people their own age, or those who prefer time with children or get along better with children. We may enjoy spending time with kids…but there when that is preferred to spending time with adults, </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p:txBody>
      </p:sp>
      <p:sp>
        <p:nvSpPr>
          <p:cNvPr id="281" name="Google Shape;281;p17: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a:solidFill>
                  <a:srgbClr val="000000"/>
                </a:solidFill>
              </a:rPr>
              <a:pPr algn="r">
                <a:lnSpc>
                  <a:spcPct val="100000"/>
                </a:lnSpc>
                <a:spcBef>
                  <a:spcPts val="0"/>
                </a:spcBef>
                <a:buSzPts val="1400"/>
              </a:pPr>
              <a:t>54</a:t>
            </a:fld>
            <a:endParaRPr>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8:notes"/>
          <p:cNvSpPr txBox="1">
            <a:spLocks noGrp="1"/>
          </p:cNvSpPr>
          <p:nvPr>
            <p:ph type="body" idx="1"/>
          </p:nvPr>
        </p:nvSpPr>
        <p:spPr>
          <a:xfrm>
            <a:off x="731520" y="4620578"/>
            <a:ext cx="5852160" cy="3780474"/>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lnSpc>
                <a:spcPct val="100000"/>
              </a:lnSpc>
              <a:buSzPts val="1400"/>
            </a:pPr>
            <a:endParaRPr lang="en-US"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We should also pay attention to an adult’s boundaries. </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r>
              <a:rPr lang="en-US" sz="1200" dirty="0">
                <a:latin typeface="Calibri" panose="020F0502020204030204" pitchFamily="34" charset="0"/>
              </a:rPr>
              <a:t>Boundaries are a tool to keep us all safe. They may be formal boundaries – like specific rules, or they could be unspoken boundaries about how far we stand from someone else when we’re talking to them. </a:t>
            </a:r>
            <a:r>
              <a:rPr lang="en-US" sz="1200" dirty="0">
                <a:latin typeface="Calibri" panose="020F0502020204030204" pitchFamily="34" charset="0"/>
                <a:ea typeface="Calibri"/>
                <a:cs typeface="Times New Roman"/>
              </a:rPr>
              <a:t>So, when an adult breaks boundaries or seems to even be vague on them, this could create an unsafe situation for a child. </a:t>
            </a:r>
          </a:p>
          <a:p>
            <a:endParaRPr sz="1200" dirty="0">
              <a:latin typeface="Calibri" panose="020F0502020204030204" pitchFamily="34" charset="0"/>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buClr>
                <a:schemeClr val="dk1"/>
              </a:buClr>
              <a:buSzPts val="900"/>
            </a:pPr>
            <a:r>
              <a:rPr lang="en-US" sz="1200" dirty="0">
                <a:latin typeface="Calibri" panose="020F0502020204030204" pitchFamily="34" charset="0"/>
              </a:rPr>
              <a:t>So we pay attention to adults who don’t follow family safety plans, rules, guidelines, or institutional policies or codes of conduct is a concern. </a:t>
            </a:r>
            <a:endParaRPr sz="1200" dirty="0">
              <a:latin typeface="Calibri" panose="020F0502020204030204" pitchFamily="34" charset="0"/>
            </a:endParaRPr>
          </a:p>
          <a:p>
            <a:pPr algn="l" rtl="0">
              <a:lnSpc>
                <a:spcPct val="100000"/>
              </a:lnSpc>
              <a:buClr>
                <a:schemeClr val="dk1"/>
              </a:buClr>
              <a:buSzPts val="900"/>
            </a:pPr>
            <a:endParaRPr sz="1200" dirty="0">
              <a:latin typeface="Calibri" panose="020F0502020204030204" pitchFamily="34" charset="0"/>
            </a:endParaRPr>
          </a:p>
          <a:p>
            <a:pPr algn="l" rtl="0">
              <a:lnSpc>
                <a:spcPct val="100000"/>
              </a:lnSpc>
              <a:buClr>
                <a:schemeClr val="dk1"/>
              </a:buClr>
              <a:buSzPts val="9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Clr>
                <a:schemeClr val="dk1"/>
              </a:buClr>
              <a:buSzPts val="900"/>
            </a:pPr>
            <a:endParaRPr sz="1200" dirty="0">
              <a:latin typeface="Calibri" panose="020F0502020204030204" pitchFamily="34" charset="0"/>
            </a:endParaRPr>
          </a:p>
          <a:p>
            <a:pPr algn="l" rtl="0">
              <a:lnSpc>
                <a:spcPct val="100000"/>
              </a:lnSpc>
              <a:buClr>
                <a:schemeClr val="dk1"/>
              </a:buClr>
              <a:buSzPts val="900"/>
            </a:pPr>
            <a:r>
              <a:rPr lang="en-US" sz="1200" dirty="0">
                <a:latin typeface="Calibri" panose="020F0502020204030204" pitchFamily="34" charset="0"/>
              </a:rPr>
              <a:t>And as I stated, when an adult violates boundaries or seems vague about them, this could create an unsafe situation for a child. </a:t>
            </a:r>
            <a:endParaRPr sz="1200" dirty="0">
              <a:latin typeface="Calibri" panose="020F0502020204030204" pitchFamily="34" charset="0"/>
            </a:endParaRPr>
          </a:p>
          <a:p>
            <a:pPr algn="l" rtl="0">
              <a:lnSpc>
                <a:spcPct val="100000"/>
              </a:lnSpc>
              <a:buClr>
                <a:schemeClr val="dk1"/>
              </a:buClr>
              <a:buSzPts val="900"/>
            </a:pPr>
            <a:endParaRPr sz="1200" dirty="0">
              <a:latin typeface="Calibri" panose="020F0502020204030204" pitchFamily="34" charset="0"/>
            </a:endParaRPr>
          </a:p>
          <a:p>
            <a:pPr>
              <a:buClr>
                <a:schemeClr val="dk1"/>
              </a:buClr>
              <a:buSzPts val="900"/>
            </a:pPr>
            <a:r>
              <a:rPr lang="en-US" sz="1200" dirty="0">
                <a:latin typeface="Calibri" panose="020F0502020204030204" pitchFamily="34" charset="0"/>
              </a:rPr>
              <a:t>For example, an adult that doesn’t allow children and teens privacy and walks in on them in the bathroom, or an adult </a:t>
            </a:r>
            <a:r>
              <a:rPr lang="en-US" sz="1200" dirty="0">
                <a:latin typeface="Calibri" panose="020F0502020204030204" pitchFamily="34" charset="0"/>
                <a:ea typeface="Lato"/>
                <a:sym typeface="Lato"/>
              </a:rPr>
              <a:t>who misses</a:t>
            </a:r>
            <a:r>
              <a:rPr lang="en-US" sz="1200" dirty="0">
                <a:solidFill>
                  <a:schemeClr val="dk1"/>
                </a:solidFill>
                <a:latin typeface="Calibri" panose="020F0502020204030204" pitchFamily="34" charset="0"/>
                <a:ea typeface="Lato"/>
                <a:cs typeface="Lato"/>
                <a:sym typeface="Lato"/>
              </a:rPr>
              <a:t> or </a:t>
            </a:r>
            <a:r>
              <a:rPr lang="en-US" sz="1200" dirty="0">
                <a:latin typeface="Calibri" panose="020F0502020204030204" pitchFamily="34" charset="0"/>
                <a:ea typeface="Lato"/>
                <a:cs typeface="Lato"/>
                <a:sym typeface="Lato"/>
              </a:rPr>
              <a:t>ignores</a:t>
            </a:r>
            <a:r>
              <a:rPr lang="en-US" sz="1200" dirty="0">
                <a:solidFill>
                  <a:schemeClr val="dk1"/>
                </a:solidFill>
                <a:latin typeface="Calibri" panose="020F0502020204030204" pitchFamily="34" charset="0"/>
                <a:ea typeface="Lato"/>
                <a:cs typeface="Lato"/>
                <a:sym typeface="Lato"/>
              </a:rPr>
              <a:t> social cues about personal or sexual limits and boundaries.</a:t>
            </a:r>
            <a:r>
              <a:rPr lang="en-US" sz="1200" dirty="0">
                <a:latin typeface="Calibri" panose="020F0502020204030204" pitchFamily="34" charset="0"/>
                <a:ea typeface="Lato"/>
                <a:cs typeface="Lato"/>
                <a:sym typeface="Lato"/>
              </a:rPr>
              <a:t> Maybe they just seem awkward, but even minor boundary violations require our attention. </a:t>
            </a:r>
            <a:endParaRPr sz="1200" dirty="0">
              <a:latin typeface="Calibri" panose="020F0502020204030204" pitchFamily="34" charset="0"/>
            </a:endParaRPr>
          </a:p>
          <a:p>
            <a:pPr algn="l" rtl="0">
              <a:lnSpc>
                <a:spcPct val="100000"/>
              </a:lnSpc>
              <a:buClr>
                <a:schemeClr val="dk1"/>
              </a:buClr>
              <a:buSzPts val="900"/>
            </a:pPr>
            <a:endParaRPr sz="1200" dirty="0">
              <a:solidFill>
                <a:schemeClr val="dk1"/>
              </a:solidFill>
              <a:latin typeface="Calibri" panose="020F0502020204030204" pitchFamily="34" charset="0"/>
              <a:ea typeface="Lato"/>
              <a:cs typeface="Lato"/>
              <a:sym typeface="Lato"/>
            </a:endParaRPr>
          </a:p>
          <a:p>
            <a:pPr algn="l" rtl="0">
              <a:lnSpc>
                <a:spcPct val="100000"/>
              </a:lnSpc>
              <a:buClr>
                <a:schemeClr val="dk1"/>
              </a:buClr>
              <a:buSzPts val="9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r>
              <a:rPr lang="en-US" sz="1200" dirty="0">
                <a:latin typeface="Calibri" panose="020F0502020204030204" pitchFamily="34" charset="0"/>
              </a:rPr>
              <a:t>It is also a warning sign when an adult doesn’t hold themselves or others accountable, if they make excuses for their behavior, or let the concerning behaviors of others slide. Difficulty in taking responsibility, always blaming someone else or a situation for risky and harmful behaviors is a warning sign. Healthy adults are able to be accountable – they do not put children in dangerous situations. </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defTabSz="957468" rtl="0">
              <a:lnSpc>
                <a:spcPct val="100000"/>
              </a:lnSpc>
              <a:buClr>
                <a:schemeClr val="dk1"/>
              </a:buClr>
              <a:buSzPts val="900"/>
              <a:defRPr/>
            </a:pPr>
            <a:r>
              <a:rPr lang="en-US" sz="1200" dirty="0">
                <a:latin typeface="Calibri" panose="020F0502020204030204" pitchFamily="34" charset="0"/>
              </a:rPr>
              <a:t>And when a kid is discouraged from telling other adults about a relationship or situation, or when a child is not able to say no or set their own boundaries for unwanted touch or other activities, this is also a warning sign. Any time an adult encourages secrets between a child and an adult, we pay attention. E</a:t>
            </a:r>
            <a:r>
              <a:rPr lang="en-US" sz="1200" dirty="0">
                <a:latin typeface="Calibri" panose="020F0502020204030204" pitchFamily="34" charset="0"/>
                <a:ea typeface="Calibri"/>
                <a:cs typeface="Times New Roman"/>
              </a:rPr>
              <a:t>ncouraging secrets with children can put them at risk. This can encourage children to believe it is ok to have secrets with adults and if there is an adult with an intention to cause harm, a child may not think twice about keeping the actions of that adult a secret. </a:t>
            </a:r>
          </a:p>
        </p:txBody>
      </p:sp>
      <p:sp>
        <p:nvSpPr>
          <p:cNvPr id="296" name="Google Shape;296;p18: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a:solidFill>
                  <a:srgbClr val="000000"/>
                </a:solidFill>
              </a:rPr>
              <a:pPr algn="r">
                <a:lnSpc>
                  <a:spcPct val="100000"/>
                </a:lnSpc>
                <a:spcBef>
                  <a:spcPts val="0"/>
                </a:spcBef>
                <a:buSzPts val="1400"/>
              </a:pPr>
              <a:t>55</a:t>
            </a:fld>
            <a:endParaRPr>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19:notes"/>
          <p:cNvSpPr txBox="1">
            <a:spLocks noGrp="1"/>
          </p:cNvSpPr>
          <p:nvPr>
            <p:ph type="body" idx="1"/>
          </p:nvPr>
        </p:nvSpPr>
        <p:spPr>
          <a:xfrm>
            <a:off x="731520" y="4620578"/>
            <a:ext cx="5852160" cy="3780474"/>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endParaRPr lang="en-US" sz="1200" dirty="0">
              <a:latin typeface="Calibri" panose="020F0502020204030204" pitchFamily="34" charset="0"/>
            </a:endParaRPr>
          </a:p>
          <a:p>
            <a:r>
              <a:rPr lang="en-US" sz="1200" dirty="0">
                <a:latin typeface="Calibri" panose="020F0502020204030204" pitchFamily="34" charset="0"/>
              </a:rPr>
              <a:t>Moving on now to adult’s relationships and difficulties that can also alert us to potentially concerning behaviors.</a:t>
            </a:r>
          </a:p>
          <a:p>
            <a:r>
              <a:rPr lang="en-US" sz="1200" dirty="0">
                <a:latin typeface="Calibri" panose="020F0502020204030204" pitchFamily="34" charset="0"/>
                <a:ea typeface="Calibri"/>
                <a:cs typeface="Times New Roman"/>
              </a:rPr>
              <a:t>Have you ever seen an adult treat a child or teen more like an adult, a peer? Maybe they just don’t seem to get what’s appropriate around children. They do not seem to understand the difference in relationships between adults and children, and those relationships with same aged folks. This category of warning signs includes  secret interactions with teens or children (e.g. games, sharing drugs, alcohol, or sexual material) or spending excessive time to emailing, text messaging or calling children or youth – and even more so, if these forms of communication are not allowed according to program policies. </a:t>
            </a:r>
          </a:p>
          <a:p>
            <a:r>
              <a:rPr lang="en-US" sz="1200" dirty="0">
                <a:latin typeface="Calibri" panose="020F0502020204030204" pitchFamily="34" charset="0"/>
                <a:ea typeface="Calibri"/>
                <a:cs typeface="Times New Roman"/>
              </a:rPr>
              <a:t>Other behaviors that could be at-risk indicators in adults can include: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r>
              <a:rPr lang="en-US" sz="1200" dirty="0">
                <a:latin typeface="Calibri" panose="020F0502020204030204" pitchFamily="34" charset="0"/>
              </a:rPr>
              <a:t>When an adult doesn’t recognize characteristics of an appropriate relationship with a child or teen, and treats a kid like a peer or another adult, for example talking with a youth about mature matters, like job stress, finances or other adult relationships and matters. </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It is also concerning when an adult seeks out a child or teenager for their own emotional or physical comfort; or shares personal or private information or activities with a youth instead of with someone their own age. </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r>
              <a:rPr lang="en-US" sz="1200" dirty="0">
                <a:latin typeface="Calibri" panose="020F0502020204030204" pitchFamily="34" charset="0"/>
              </a:rPr>
              <a:t>Also adults who try to dismiss other authority figures in a child or teen’s life like parents, school staff, or other people that work with kids - can be setting up a situation where the youth believes that this adult is the only adult that cares about them or has their best interests at heart. This might sound like, "oh, what do your parents know... they just want to control you." </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This decreases the circle of safety around that youth, and it can make them reliant exclusively on that adult which increases their vulnerability and risk of being abused. </a:t>
            </a:r>
            <a:endParaRPr sz="1200" dirty="0">
              <a:latin typeface="Calibri" panose="020F0502020204030204" pitchFamily="34" charset="0"/>
            </a:endParaRPr>
          </a:p>
          <a:p>
            <a:pPr marL="179525" indent="-119684" algn="l" rtl="0">
              <a:lnSpc>
                <a:spcPct val="100000"/>
              </a:lnSpc>
              <a:buClr>
                <a:schemeClr val="dk1"/>
              </a:buClr>
              <a:buSzPts val="900"/>
            </a:pPr>
            <a:endParaRPr sz="1200" dirty="0">
              <a:latin typeface="Calibri" panose="020F0502020204030204" pitchFamily="34" charset="0"/>
            </a:endParaRPr>
          </a:p>
        </p:txBody>
      </p:sp>
      <p:sp>
        <p:nvSpPr>
          <p:cNvPr id="311" name="Google Shape;311;p19: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a:solidFill>
                  <a:srgbClr val="000000"/>
                </a:solidFill>
              </a:rPr>
              <a:pPr algn="r">
                <a:lnSpc>
                  <a:spcPct val="100000"/>
                </a:lnSpc>
                <a:spcBef>
                  <a:spcPts val="0"/>
                </a:spcBef>
                <a:buSzPts val="1400"/>
              </a:pPr>
              <a:t>56</a:t>
            </a:fld>
            <a:endParaRPr>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0:notes"/>
          <p:cNvSpPr txBox="1">
            <a:spLocks noGrp="1"/>
          </p:cNvSpPr>
          <p:nvPr>
            <p:ph type="body" idx="1"/>
          </p:nvPr>
        </p:nvSpPr>
        <p:spPr>
          <a:xfrm>
            <a:off x="731520" y="4620578"/>
            <a:ext cx="5852160" cy="3780474"/>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lnSpc>
                <a:spcPct val="100000"/>
              </a:lnSpc>
              <a:buSzPts val="1400"/>
            </a:pPr>
            <a:endParaRPr lang="en-US"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Sometimes it may be hard to tell if a behavior is concerning.</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r>
              <a:rPr lang="en-US" sz="1200" dirty="0">
                <a:latin typeface="Calibri" panose="020F0502020204030204" pitchFamily="34" charset="0"/>
              </a:rPr>
              <a:t>For example, you have a family member that is super attentive and loving, and very affectionate with your 11-year-old, or a coworker that brings your child gifts from their travels. Should you be concerned?</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There are some questions that can helps you consider the context of what you’re seeing and help you determine if it’s a concerning behavior.</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Clr>
                <a:schemeClr val="dk1"/>
              </a:buClr>
              <a:buSzPts val="11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r>
              <a:rPr lang="en-US" sz="1200" dirty="0">
                <a:latin typeface="Calibri" panose="020F0502020204030204" pitchFamily="34" charset="0"/>
              </a:rPr>
              <a:t>First, whose needs are being met? Although we may sometimes tell children what to do to meet our needs, adults’ interactions with children should focus on a child’s needs.</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r>
              <a:rPr lang="en-US" sz="1200" dirty="0">
                <a:latin typeface="Calibri" panose="020F0502020204030204" pitchFamily="34" charset="0"/>
              </a:rPr>
              <a:t>For example, telling a child “hurry up, so I won’t be late to work” is addressing our need being on time to work – which in turn helps us keep our job and provide for the kids we care for. But when an adult asks a child to do something that has no benefit to the child, this is an important consideration. </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Clr>
                <a:schemeClr val="dk1"/>
              </a:buClr>
              <a:buSzPts val="11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Next, do the behaviors continue after clear limits have been set? If an adult has been informed about a safety plan, a family rule, or a program policy and still continues with the behavior, this is a warning sign that a child may be at risk. </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Adults sometimes break a rule or cross a boundary, but when told they have crossed a boundary – safe people do not ignore the feedback and instructions. </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Clr>
                <a:schemeClr val="dk1"/>
              </a:buClr>
              <a:buSzPts val="11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r>
              <a:rPr lang="en-US" sz="1200" dirty="0">
                <a:latin typeface="Calibri" panose="020F0502020204030204" pitchFamily="34" charset="0"/>
              </a:rPr>
              <a:t>Is parental authority being undermined? If the behavior is not okay with the parent or caregiver, this can signify an unhealthy or unsafe relationship with a child or teen. Examples of this would include an adult telling a youth not to let a parent know about a situation or allowing a young person to do things that conflict with family rules and values. </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This can confuse a child and also later be used to keep that youth quiet.</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Clr>
                <a:schemeClr val="dk1"/>
              </a:buClr>
              <a:buSzPts val="1100"/>
            </a:pPr>
            <a:r>
              <a:rPr lang="en-US" sz="1200" b="1" dirty="0">
                <a:latin typeface="Calibri" panose="020F0502020204030204" pitchFamily="34" charset="0"/>
                <a:ea typeface="Calibri"/>
                <a:cs typeface="Calibri"/>
                <a:sym typeface="Calibri"/>
              </a:rPr>
              <a:t>&gt;ADVANCE SLIDE</a:t>
            </a:r>
            <a:endParaRPr sz="1200" dirty="0">
              <a:solidFill>
                <a:srgbClr val="000000"/>
              </a:solidFill>
              <a:latin typeface="Calibri" panose="020F0502020204030204" pitchFamily="34" charset="0"/>
              <a:ea typeface="Calibri"/>
              <a:cs typeface="Calibri"/>
              <a:sym typeface="Calibri"/>
            </a:endParaRPr>
          </a:p>
          <a:p>
            <a:pPr algn="l" rtl="0">
              <a:lnSpc>
                <a:spcPct val="100000"/>
              </a:lnSpc>
              <a:buClr>
                <a:schemeClr val="dk1"/>
              </a:buClr>
              <a:buSzPts val="1100"/>
            </a:pPr>
            <a:endParaRPr sz="1200" dirty="0">
              <a:latin typeface="Calibri" panose="020F0502020204030204" pitchFamily="34" charset="0"/>
            </a:endParaRPr>
          </a:p>
          <a:p>
            <a:r>
              <a:rPr lang="en-US" sz="1200" dirty="0">
                <a:latin typeface="Calibri" panose="020F0502020204030204" pitchFamily="34" charset="0"/>
              </a:rPr>
              <a:t>Is one child singled out? If an adult’s attention seems focused on a single child and doesn't treat other children equally, this is concerning. </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Clr>
                <a:schemeClr val="dk1"/>
              </a:buClr>
              <a:buSzPts val="11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r>
              <a:rPr lang="en-US" sz="1200" dirty="0">
                <a:latin typeface="Calibri" panose="020F0502020204030204" pitchFamily="34" charset="0"/>
              </a:rPr>
              <a:t>And finally – can a child say </a:t>
            </a:r>
            <a:r>
              <a:rPr lang="en-US" sz="1200" i="1" dirty="0">
                <a:latin typeface="Calibri" panose="020F0502020204030204" pitchFamily="34" charset="0"/>
              </a:rPr>
              <a:t>no</a:t>
            </a:r>
            <a:r>
              <a:rPr lang="en-US" sz="1200" dirty="0">
                <a:latin typeface="Calibri" panose="020F0502020204030204" pitchFamily="34" charset="0"/>
              </a:rPr>
              <a:t>? – Children and teenagers need to be able to say no to unwanted or unsafe touches or situations.  An adult who expects a child or youth to do everything they say, and have exclusive control over a child, is a warning sign.</a:t>
            </a:r>
            <a:endParaRPr sz="1200" dirty="0">
              <a:latin typeface="Calibri" panose="020F0502020204030204" pitchFamily="34" charset="0"/>
            </a:endParaRPr>
          </a:p>
        </p:txBody>
      </p:sp>
      <p:sp>
        <p:nvSpPr>
          <p:cNvPr id="326" name="Google Shape;326;p20: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a:pPr algn="r">
                <a:lnSpc>
                  <a:spcPct val="100000"/>
                </a:lnSpc>
                <a:spcBef>
                  <a:spcPts val="0"/>
                </a:spcBef>
                <a:buSzPts val="1400"/>
              </a:pPr>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21: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lnSpc>
                <a:spcPct val="100000"/>
              </a:lnSpc>
              <a:buSzPts val="1400"/>
            </a:pPr>
            <a:endParaRPr lang="en-US"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Sometimes you may find yourself in a situation where something doesn’t feel right but you just aren’t sure.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Your instincts are powerful – don’t ignore them. </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Clr>
                <a:schemeClr val="dk1"/>
              </a:buClr>
              <a:buSzPts val="12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If you have a gut feeling that something is wrong, review our warning sign tip sheets – the handouts called Signs an Adult is At-Risk to Harm a Child </a:t>
            </a:r>
            <a:r>
              <a:rPr lang="en-US" sz="1200" i="1" dirty="0">
                <a:latin typeface="Calibri" panose="020F0502020204030204" pitchFamily="34" charset="0"/>
              </a:rPr>
              <a:t>and</a:t>
            </a:r>
            <a:r>
              <a:rPr lang="en-US" sz="1200" dirty="0">
                <a:latin typeface="Calibri" panose="020F0502020204030204" pitchFamily="34" charset="0"/>
              </a:rPr>
              <a:t> Behaviors to Watch Out for When Adults are with Children. These can help you put words to your concerns and help you describe the warning signs you are seeing. </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Clr>
                <a:schemeClr val="dk1"/>
              </a:buClr>
              <a:buSzPts val="1200"/>
            </a:pPr>
            <a:r>
              <a:rPr lang="en-US"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You might also want to talk with others – maybe another parent, a colleague, a spouse, mentor, boss – about what is concerning you. </a:t>
            </a:r>
            <a:endParaRPr sz="1200" dirty="0">
              <a:latin typeface="Calibri" panose="020F0502020204030204" pitchFamily="34" charset="0"/>
            </a:endParaRPr>
          </a:p>
          <a:p>
            <a:pPr algn="l" rtl="0">
              <a:lnSpc>
                <a:spcPct val="100000"/>
              </a:lnSpc>
              <a:buSzPts val="1400"/>
            </a:pPr>
            <a:endParaRPr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It may be that you’re not the only one seeing something, and this can help you find support, which in turn can help you take next steps to keep a child safe. </a:t>
            </a:r>
            <a:endParaRPr sz="1200" dirty="0">
              <a:latin typeface="Calibri" panose="020F0502020204030204" pitchFamily="34" charset="0"/>
            </a:endParaRPr>
          </a:p>
        </p:txBody>
      </p:sp>
      <p:sp>
        <p:nvSpPr>
          <p:cNvPr id="353" name="Google Shape;353;p21: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Clr>
                <a:schemeClr val="dk1"/>
              </a:buClr>
              <a:buSzPts val="1400"/>
            </a:pPr>
            <a:fld id="{00000000-1234-1234-1234-123412341234}" type="slidenum">
              <a:rPr lang="en-US"/>
              <a:pPr algn="r">
                <a:lnSpc>
                  <a:spcPct val="100000"/>
                </a:lnSpc>
                <a:spcBef>
                  <a:spcPts val="0"/>
                </a:spcBef>
                <a:buClr>
                  <a:schemeClr val="dk1"/>
                </a:buClr>
                <a:buSzPts val="1400"/>
              </a:pPr>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fe1e407786_0_9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2fe1e407786_0_94:notes"/>
          <p:cNvSpPr txBox="1">
            <a:spLocks noGrp="1"/>
          </p:cNvSpPr>
          <p:nvPr>
            <p:ph type="body" idx="1"/>
          </p:nvPr>
        </p:nvSpPr>
        <p:spPr>
          <a:xfrm>
            <a:off x="731520" y="4620576"/>
            <a:ext cx="5852160" cy="3780630"/>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t>Suggested script:</a:t>
            </a:r>
          </a:p>
          <a:p>
            <a:pPr algn="l" rtl="0">
              <a:lnSpc>
                <a:spcPct val="100000"/>
              </a:lnSpc>
              <a:buSzPts val="1400"/>
            </a:pPr>
            <a:endParaRPr lang="en-US" sz="1200" dirty="0"/>
          </a:p>
          <a:p>
            <a:pPr algn="l" rtl="0">
              <a:lnSpc>
                <a:spcPct val="100000"/>
              </a:lnSpc>
              <a:buSzPts val="1400"/>
            </a:pPr>
            <a:r>
              <a:rPr lang="en-US" sz="1200" dirty="0"/>
              <a:t>As we wrap up looking at warning sign behaviors, you can see how Identifying behaviors in the yellow prevention level is critical because this is where we can be most proactive and help stop harm to a youth before it happens.</a:t>
            </a:r>
            <a:endParaRPr dirty="0"/>
          </a:p>
          <a:p>
            <a:pPr algn="l" rtl="0">
              <a:lnSpc>
                <a:spcPct val="100000"/>
              </a:lnSpc>
              <a:buSzPts val="1400"/>
            </a:pPr>
            <a:endParaRPr sz="1200" dirty="0"/>
          </a:p>
          <a:p>
            <a:pPr algn="l" rtl="0">
              <a:lnSpc>
                <a:spcPct val="100000"/>
              </a:lnSpc>
              <a:buClr>
                <a:schemeClr val="dk1"/>
              </a:buClr>
              <a:buSzPts val="1100"/>
            </a:pPr>
            <a:r>
              <a:rPr lang="en-US" sz="1200" dirty="0"/>
              <a:t>Sometimes we may identify warning signs, and it doesn’t always mean an adult intends to hurt a child – </a:t>
            </a:r>
            <a:endParaRPr dirty="0"/>
          </a:p>
          <a:p>
            <a:pPr algn="l" rtl="0">
              <a:lnSpc>
                <a:spcPct val="100000"/>
              </a:lnSpc>
              <a:buClr>
                <a:schemeClr val="dk1"/>
              </a:buClr>
              <a:buSzPts val="1100"/>
            </a:pPr>
            <a:endParaRPr sz="1200" dirty="0"/>
          </a:p>
          <a:p>
            <a:pPr algn="l" rtl="0">
              <a:lnSpc>
                <a:spcPct val="100000"/>
              </a:lnSpc>
              <a:buClr>
                <a:schemeClr val="dk1"/>
              </a:buClr>
              <a:buSzPts val="1100"/>
            </a:pPr>
            <a:r>
              <a:rPr lang="en-US" sz="1200" b="1" dirty="0">
                <a:latin typeface="Calibri"/>
                <a:ea typeface="Calibri"/>
                <a:cs typeface="Calibri"/>
                <a:sym typeface="Calibri"/>
              </a:rPr>
              <a:t>&gt;ADVANCE SLIDE</a:t>
            </a:r>
            <a:endParaRPr sz="1200" dirty="0"/>
          </a:p>
          <a:p>
            <a:pPr algn="l" rtl="0">
              <a:lnSpc>
                <a:spcPct val="100000"/>
              </a:lnSpc>
              <a:buSzPts val="1400"/>
            </a:pPr>
            <a:endParaRPr sz="1200" dirty="0"/>
          </a:p>
          <a:p>
            <a:pPr algn="l" rtl="0">
              <a:lnSpc>
                <a:spcPct val="100000"/>
              </a:lnSpc>
              <a:buSzPts val="1400"/>
            </a:pPr>
            <a:r>
              <a:rPr lang="en-US" sz="1200" dirty="0"/>
              <a:t>But when an adult’s behaviors are concerning or they are struggling with boundaries, rules, or making safe choices – our responsibility is to respond.</a:t>
            </a:r>
            <a:endParaRPr dirty="0"/>
          </a:p>
          <a:p>
            <a:pPr algn="l" rtl="0">
              <a:lnSpc>
                <a:spcPct val="100000"/>
              </a:lnSpc>
              <a:buSzPts val="1400"/>
            </a:pPr>
            <a:endParaRPr sz="1200" dirty="0"/>
          </a:p>
          <a:p>
            <a:pPr algn="l" rtl="0">
              <a:lnSpc>
                <a:spcPct val="100000"/>
              </a:lnSpc>
              <a:buClr>
                <a:schemeClr val="dk1"/>
              </a:buClr>
              <a:buSzPts val="1100"/>
            </a:pPr>
            <a:r>
              <a:rPr lang="en-US" sz="1200" b="1" dirty="0">
                <a:latin typeface="Calibri"/>
                <a:ea typeface="Calibri"/>
                <a:cs typeface="Calibri"/>
                <a:sym typeface="Calibri"/>
              </a:rPr>
              <a:t>&gt;ADVANCE SLIDE</a:t>
            </a:r>
            <a:endParaRPr sz="1200" dirty="0"/>
          </a:p>
          <a:p>
            <a:pPr algn="l" rtl="0">
              <a:lnSpc>
                <a:spcPct val="100000"/>
              </a:lnSpc>
              <a:buSzPts val="1400"/>
            </a:pPr>
            <a:endParaRPr sz="1200" dirty="0"/>
          </a:p>
          <a:p>
            <a:pPr algn="l" rtl="0">
              <a:lnSpc>
                <a:spcPct val="100000"/>
              </a:lnSpc>
              <a:buSzPts val="1400"/>
            </a:pPr>
            <a:r>
              <a:rPr lang="en-US" sz="1200" dirty="0"/>
              <a:t>This is where speaking up and acting is critical.</a:t>
            </a:r>
            <a:endParaRPr dirty="0"/>
          </a:p>
        </p:txBody>
      </p:sp>
      <p:sp>
        <p:nvSpPr>
          <p:cNvPr id="362" name="Google Shape;362;g2fe1e407786_0_94:notes"/>
          <p:cNvSpPr txBox="1">
            <a:spLocks noGrp="1"/>
          </p:cNvSpPr>
          <p:nvPr>
            <p:ph type="sldNum" idx="12"/>
          </p:nvPr>
        </p:nvSpPr>
        <p:spPr>
          <a:xfrm>
            <a:off x="4143587" y="9119475"/>
            <a:ext cx="3169920" cy="481635"/>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a:pPr algn="r">
                <a:lnSpc>
                  <a:spcPct val="100000"/>
                </a:lnSpc>
                <a:spcBef>
                  <a:spcPts val="0"/>
                </a:spcBef>
                <a:buSzPts val="1400"/>
              </a:pPr>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25: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Let’s talk now about how caring adults can begin to determine whether a child or teen’s behaviors could be a cause for concern.</a:t>
            </a:r>
            <a:endParaRPr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As we go through these next few slides, you may also want to reference the </a:t>
            </a:r>
            <a:r>
              <a:rPr lang="en-US" sz="1200" b="1" dirty="0">
                <a:latin typeface="Calibri" panose="020F0502020204030204" pitchFamily="34" charset="0"/>
              </a:rPr>
              <a:t>handout:</a:t>
            </a:r>
            <a:r>
              <a:rPr lang="en-US" sz="1200" b="1" baseline="0" dirty="0">
                <a:latin typeface="Calibri" panose="020F0502020204030204" pitchFamily="34" charset="0"/>
              </a:rPr>
              <a:t> </a:t>
            </a:r>
            <a:r>
              <a:rPr lang="en-US" sz="1200" b="1" dirty="0">
                <a:latin typeface="Calibri" panose="020F0502020204030204" pitchFamily="34" charset="0"/>
              </a:rPr>
              <a:t>Children’s Sexual Play: Healthy or Unhealthy?</a:t>
            </a:r>
            <a:endParaRPr sz="1200" dirty="0">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a:extLst>
            <a:ext uri="{FF2B5EF4-FFF2-40B4-BE49-F238E27FC236}">
              <a16:creationId xmlns:a16="http://schemas.microsoft.com/office/drawing/2014/main" id="{0C4C8855-A808-C43A-AD04-A8A512B4E472}"/>
            </a:ext>
          </a:extLst>
        </p:cNvPr>
        <p:cNvGrpSpPr/>
        <p:nvPr/>
      </p:nvGrpSpPr>
      <p:grpSpPr>
        <a:xfrm>
          <a:off x="0" y="0"/>
          <a:ext cx="0" cy="0"/>
          <a:chOff x="0" y="0"/>
          <a:chExt cx="0" cy="0"/>
        </a:xfrm>
      </p:grpSpPr>
      <p:sp>
        <p:nvSpPr>
          <p:cNvPr id="226" name="Google Shape;226;p5:notes">
            <a:extLst>
              <a:ext uri="{FF2B5EF4-FFF2-40B4-BE49-F238E27FC236}">
                <a16:creationId xmlns:a16="http://schemas.microsoft.com/office/drawing/2014/main" id="{52338E36-C14A-A013-7E59-3AA45F332435}"/>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5:notes">
            <a:extLst>
              <a:ext uri="{FF2B5EF4-FFF2-40B4-BE49-F238E27FC236}">
                <a16:creationId xmlns:a16="http://schemas.microsoft.com/office/drawing/2014/main" id="{059D16FE-9268-D590-18C2-BDBED0374754}"/>
              </a:ext>
            </a:extLst>
          </p:cNvPr>
          <p:cNvSpPr txBox="1">
            <a:spLocks noGrp="1"/>
          </p:cNvSpPr>
          <p:nvPr>
            <p:ph type="body" idx="1"/>
          </p:nvPr>
        </p:nvSpPr>
        <p:spPr>
          <a:xfrm>
            <a:off x="731520" y="4620578"/>
            <a:ext cx="5852160" cy="3780474"/>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300" b="1"/>
              <a:t>Suggested script:</a:t>
            </a:r>
          </a:p>
          <a:p>
            <a:pPr>
              <a:buSzPts val="1100"/>
              <a:buFont typeface="Calibri"/>
            </a:pPr>
            <a:endParaRPr lang="en-US" sz="1300">
              <a:latin typeface="Calibri"/>
              <a:ea typeface="Calibri"/>
              <a:cs typeface="Calibri"/>
              <a:sym typeface="Calibri"/>
            </a:endParaRPr>
          </a:p>
          <a:p>
            <a:pPr>
              <a:buSzPts val="1100"/>
              <a:buFont typeface="Calibri"/>
            </a:pPr>
            <a:r>
              <a:rPr lang="en-US" sz="1300">
                <a:latin typeface="Calibri"/>
                <a:ea typeface="Calibri"/>
                <a:cs typeface="Calibri"/>
                <a:sym typeface="Calibri"/>
              </a:rPr>
              <a:t>Let’s move on to adult’s behaviors in the red prevention continuum level</a:t>
            </a:r>
            <a:endParaRPr lang="en-US" sz="1300" b="1">
              <a:latin typeface="Calibri"/>
              <a:ea typeface="Calibri"/>
              <a:cs typeface="Calibri"/>
              <a:sym typeface="Calibri"/>
            </a:endParaRPr>
          </a:p>
          <a:p>
            <a:pPr>
              <a:buSzPts val="1100"/>
              <a:buFont typeface="Calibri"/>
            </a:pPr>
            <a:endParaRPr lang="en-US" sz="1300"/>
          </a:p>
          <a:p>
            <a:endParaRPr lang="en-US" sz="1300"/>
          </a:p>
        </p:txBody>
      </p:sp>
      <p:sp>
        <p:nvSpPr>
          <p:cNvPr id="228" name="Google Shape;228;p5:notes">
            <a:extLst>
              <a:ext uri="{FF2B5EF4-FFF2-40B4-BE49-F238E27FC236}">
                <a16:creationId xmlns:a16="http://schemas.microsoft.com/office/drawing/2014/main" id="{C34A344C-B446-3272-F579-D5E6041CB1DE}"/>
              </a:ext>
            </a:extLst>
          </p:cNvPr>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400"/>
            </a:pPr>
            <a:fld id="{00000000-1234-1234-1234-123412341234}" type="slidenum">
              <a:rPr lang="en-US"/>
              <a:pPr algn="r">
                <a:lnSpc>
                  <a:spcPct val="100000"/>
                </a:lnSpc>
                <a:spcBef>
                  <a:spcPts val="0"/>
                </a:spcBef>
                <a:buSzPts val="1400"/>
              </a:pPr>
              <a:t>60</a:t>
            </a:fld>
            <a:endParaRPr/>
          </a:p>
        </p:txBody>
      </p:sp>
    </p:spTree>
    <p:extLst>
      <p:ext uri="{BB962C8B-B14F-4D97-AF65-F5344CB8AC3E}">
        <p14:creationId xmlns:p14="http://schemas.microsoft.com/office/powerpoint/2010/main" val="29010717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fe1e407786_0_1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2fe1e407786_0_126:notes"/>
          <p:cNvSpPr txBox="1">
            <a:spLocks noGrp="1"/>
          </p:cNvSpPr>
          <p:nvPr>
            <p:ph type="body" idx="1"/>
          </p:nvPr>
        </p:nvSpPr>
        <p:spPr>
          <a:xfrm>
            <a:off x="731520" y="4620576"/>
            <a:ext cx="5852160" cy="3780630"/>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lnSpc>
                <a:spcPct val="100000"/>
              </a:lnSpc>
              <a:buSzPts val="1400"/>
            </a:pPr>
            <a:endParaRPr sz="1200" dirty="0">
              <a:latin typeface="Calibri" panose="020F0502020204030204" pitchFamily="34" charset="0"/>
            </a:endParaRPr>
          </a:p>
          <a:p>
            <a:r>
              <a:rPr lang="en-US" sz="1200" dirty="0">
                <a:latin typeface="Calibri" panose="020F0502020204030204" pitchFamily="34" charset="0"/>
              </a:rPr>
              <a:t>Red behaviors are both contact and non-contact sexual behaviors between adults and children – we talked about these early in this training, read through these examples of both contact and non-contact sexually abusive behaviors between an adult and a child</a:t>
            </a:r>
          </a:p>
          <a:p>
            <a:pPr algn="l" rtl="0">
              <a:lnSpc>
                <a:spcPct val="100000"/>
              </a:lnSpc>
              <a:buSzPts val="1400"/>
            </a:pPr>
            <a:endParaRPr lang="en-US" sz="1200" dirty="0">
              <a:latin typeface="Calibri" panose="020F0502020204030204" pitchFamily="34" charset="0"/>
            </a:endParaRPr>
          </a:p>
          <a:p>
            <a:pPr algn="l" rtl="0">
              <a:lnSpc>
                <a:spcPct val="100000"/>
              </a:lnSpc>
              <a:buClr>
                <a:srgbClr val="000000"/>
              </a:buClr>
              <a:buSzPts val="1800"/>
            </a:pPr>
            <a:r>
              <a:rPr lang="en-US" sz="1200" b="0" i="1" u="none" strike="noStrike" cap="none" dirty="0">
                <a:solidFill>
                  <a:schemeClr val="dk1"/>
                </a:solidFill>
                <a:latin typeface="Calibri" panose="020F0502020204030204" pitchFamily="34" charset="0"/>
                <a:ea typeface="Lato"/>
                <a:cs typeface="Lato"/>
                <a:sym typeface="Lato"/>
              </a:rPr>
              <a:t>Either let participants read in silence, or read out loud</a:t>
            </a:r>
          </a:p>
          <a:p>
            <a:pPr algn="l" rtl="0">
              <a:lnSpc>
                <a:spcPct val="100000"/>
              </a:lnSpc>
              <a:buClr>
                <a:srgbClr val="000000"/>
              </a:buClr>
              <a:buSzPts val="1800"/>
            </a:pPr>
            <a:endParaRPr lang="en-US" sz="1200" b="0" i="1" u="none" strike="noStrike" cap="none" dirty="0">
              <a:solidFill>
                <a:schemeClr val="dk1"/>
              </a:solidFill>
              <a:latin typeface="Calibri" panose="020F0502020204030204" pitchFamily="34" charset="0"/>
              <a:ea typeface="Lato"/>
              <a:cs typeface="Lato"/>
              <a:sym typeface="Lato"/>
            </a:endParaRPr>
          </a:p>
          <a:p>
            <a:pPr marL="359051" indent="-359051" algn="l" rtl="0">
              <a:lnSpc>
                <a:spcPct val="100000"/>
              </a:lnSpc>
              <a:buClr>
                <a:srgbClr val="000000"/>
              </a:buClr>
              <a:buSzPts val="1800"/>
              <a:buFont typeface="Wingdings" panose="05000000000000000000" pitchFamily="2" charset="2"/>
              <a:buChar char="Ø"/>
            </a:pPr>
            <a:r>
              <a:rPr lang="en-US" sz="1200" b="1" i="0" u="none" strike="noStrike" cap="none" dirty="0">
                <a:solidFill>
                  <a:schemeClr val="dk1"/>
                </a:solidFill>
                <a:latin typeface="Calibri" panose="020F0502020204030204" pitchFamily="34" charset="0"/>
                <a:ea typeface="Lato"/>
                <a:cs typeface="Lato"/>
                <a:sym typeface="Lato"/>
              </a:rPr>
              <a:t>ASK: </a:t>
            </a:r>
            <a:r>
              <a:rPr lang="en-US" sz="1200" b="0" i="0" u="none" strike="noStrike" cap="none" dirty="0">
                <a:solidFill>
                  <a:schemeClr val="dk1"/>
                </a:solidFill>
                <a:latin typeface="Calibri" panose="020F0502020204030204" pitchFamily="34" charset="0"/>
                <a:ea typeface="Lato"/>
                <a:cs typeface="Lato"/>
                <a:sym typeface="Lato"/>
              </a:rPr>
              <a:t>Does anyone have any questions about these?</a:t>
            </a:r>
            <a:endParaRPr lang="en-US" sz="1200" b="0" i="0" u="none" strike="noStrike" cap="none" dirty="0">
              <a:solidFill>
                <a:srgbClr val="000000"/>
              </a:solidFill>
              <a:latin typeface="Calibri" panose="020F0502020204030204" pitchFamily="34" charset="0"/>
              <a:ea typeface="Lato"/>
              <a:cs typeface="Lato"/>
              <a:sym typeface="Lato"/>
            </a:endParaRPr>
          </a:p>
          <a:p>
            <a:pPr algn="l" rtl="0">
              <a:lnSpc>
                <a:spcPct val="100000"/>
              </a:lnSpc>
              <a:buSzPts val="1400"/>
            </a:pPr>
            <a:endParaRPr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These are abusive behaviors and they are illegal. These behaviors require a response with professionals and safety planning to protect the child.</a:t>
            </a:r>
            <a:endParaRPr sz="1200" dirty="0">
              <a:latin typeface="Calibri" panose="020F0502020204030204" pitchFamily="34" charset="0"/>
            </a:endParaRPr>
          </a:p>
          <a:p>
            <a:pPr algn="l" rtl="0">
              <a:lnSpc>
                <a:spcPct val="100000"/>
              </a:lnSpc>
              <a:buSzPts val="1400"/>
            </a:pPr>
            <a:endParaRPr dirty="0"/>
          </a:p>
        </p:txBody>
      </p:sp>
      <p:sp>
        <p:nvSpPr>
          <p:cNvPr id="381" name="Google Shape;381;g2fe1e407786_0_126:notes"/>
          <p:cNvSpPr txBox="1">
            <a:spLocks noGrp="1"/>
          </p:cNvSpPr>
          <p:nvPr>
            <p:ph type="sldNum" idx="12"/>
          </p:nvPr>
        </p:nvSpPr>
        <p:spPr>
          <a:xfrm>
            <a:off x="4143587" y="9119475"/>
            <a:ext cx="3169920" cy="481635"/>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Clr>
                <a:srgbClr val="000000"/>
              </a:buClr>
              <a:buSzPts val="1400"/>
            </a:pPr>
            <a:fld id="{00000000-1234-1234-1234-123412341234}" type="slidenum">
              <a:rPr lang="en-US"/>
              <a:pPr algn="r">
                <a:lnSpc>
                  <a:spcPct val="100000"/>
                </a:lnSpc>
                <a:spcBef>
                  <a:spcPts val="0"/>
                </a:spcBef>
                <a:buClr>
                  <a:srgbClr val="000000"/>
                </a:buClr>
                <a:buSzPts val="1400"/>
              </a:pPr>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49ED4-5295-C81F-7693-E2918EFD1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AAB88-45CF-D79B-81EC-8AF47CC6A3A7}"/>
              </a:ext>
            </a:extLst>
          </p:cNvPr>
          <p:cNvSpPr>
            <a:spLocks noGrp="1" noRot="1" noChangeAspect="1"/>
          </p:cNvSpPr>
          <p:nvPr>
            <p:ph type="sldImg"/>
          </p:nvPr>
        </p:nvSpPr>
        <p:spPr>
          <a:xfrm>
            <a:off x="457200" y="719138"/>
            <a:ext cx="6400800" cy="3600450"/>
          </a:xfrm>
          <a:prstGeom prst="rect">
            <a:avLst/>
          </a:prstGeom>
        </p:spPr>
      </p:sp>
      <p:sp>
        <p:nvSpPr>
          <p:cNvPr id="3" name="Notes Placeholder 2">
            <a:extLst>
              <a:ext uri="{FF2B5EF4-FFF2-40B4-BE49-F238E27FC236}">
                <a16:creationId xmlns:a16="http://schemas.microsoft.com/office/drawing/2014/main" id="{FC08ED77-A969-A486-E70E-FA86815D651D}"/>
              </a:ext>
            </a:extLst>
          </p:cNvPr>
          <p:cNvSpPr>
            <a:spLocks noGrp="1"/>
          </p:cNvSpPr>
          <p:nvPr>
            <p:ph type="body" idx="1"/>
          </p:nvPr>
        </p:nvSpPr>
        <p:spPr/>
        <p:txBody>
          <a:bodyPr/>
          <a:lstStyle/>
          <a:p>
            <a:pPr algn="l" rtl="0">
              <a:buClr>
                <a:schemeClr val="dk1"/>
              </a:buClr>
              <a:buSzPts val="2000"/>
            </a:pPr>
            <a:r>
              <a:rPr lang="en-US" sz="1200" b="1" dirty="0">
                <a:latin typeface="Calibri" panose="020F0502020204030204" pitchFamily="34" charset="0"/>
              </a:rPr>
              <a:t>Suggested script:</a:t>
            </a:r>
          </a:p>
          <a:p>
            <a:pPr algn="l" rtl="0">
              <a:buClr>
                <a:schemeClr val="dk1"/>
              </a:buClr>
              <a:buSzPts val="2000"/>
            </a:pPr>
            <a:endParaRPr lang="en-US" sz="1200" b="1" dirty="0">
              <a:latin typeface="Calibri" panose="020F0502020204030204" pitchFamily="34" charset="0"/>
            </a:endParaRPr>
          </a:p>
          <a:p>
            <a:pPr algn="l" rtl="0">
              <a:buClr>
                <a:schemeClr val="dk1"/>
              </a:buClr>
              <a:buSzPts val="2000"/>
            </a:pPr>
            <a:r>
              <a:rPr lang="en-US" sz="1200" dirty="0">
                <a:latin typeface="Calibri" panose="020F0502020204030204" pitchFamily="34" charset="0"/>
              </a:rPr>
              <a:t>As a reminder, even if you are not considered a mandated reporter in your role or state, we encourage all adults to report suspected or disclosed abuse to the authorities such as child protective services, to work with the system created to support children and families and to help protect the child involved.</a:t>
            </a:r>
            <a:endParaRPr lang="en-US" sz="1200" b="1" dirty="0">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7D84848F-4731-AB0D-BF89-B82609DA32E4}"/>
              </a:ext>
            </a:extLst>
          </p:cNvPr>
          <p:cNvSpPr>
            <a:spLocks noGrp="1"/>
          </p:cNvSpPr>
          <p:nvPr>
            <p:ph type="sldNum" idx="12"/>
          </p:nvPr>
        </p:nvSpPr>
        <p:spPr/>
        <p:txBody>
          <a:bodyPr lIns="95747" tIns="47873" rIns="95747" bIns="47873"/>
          <a:lstStyle/>
          <a:p>
            <a:pPr algn="r">
              <a:lnSpc>
                <a:spcPct val="100000"/>
              </a:lnSpc>
              <a:spcBef>
                <a:spcPts val="0"/>
              </a:spcBef>
              <a:buClr>
                <a:srgbClr val="000000"/>
              </a:buClr>
              <a:buSzPts val="1200"/>
            </a:pPr>
            <a:fld id="{00000000-1234-1234-1234-123412341234}" type="slidenum">
              <a:rPr lang="en-US" sz="1300">
                <a:solidFill>
                  <a:schemeClr val="dk1"/>
                </a:solidFill>
                <a:latin typeface="Calibri"/>
                <a:ea typeface="Calibri"/>
                <a:cs typeface="Calibri"/>
                <a:sym typeface="Calibri"/>
              </a:rPr>
              <a:pPr algn="r">
                <a:lnSpc>
                  <a:spcPct val="100000"/>
                </a:lnSpc>
                <a:spcBef>
                  <a:spcPts val="0"/>
                </a:spcBef>
                <a:buClr>
                  <a:srgbClr val="000000"/>
                </a:buClr>
                <a:buSzPts val="1200"/>
              </a:pPr>
              <a:t>62</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43445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pPr algn="l" rtl="0">
              <a:buClr>
                <a:schemeClr val="dk1"/>
              </a:buClr>
              <a:buSzPts val="2000"/>
            </a:pPr>
            <a:r>
              <a:rPr lang="en-US" sz="1200" b="1" dirty="0">
                <a:latin typeface="Calibri" panose="020F0502020204030204" pitchFamily="34" charset="0"/>
              </a:rPr>
              <a:t>Suggested script:</a:t>
            </a:r>
          </a:p>
          <a:p>
            <a:pPr defTabSz="946915">
              <a:defRPr/>
            </a:pPr>
            <a:endParaRPr lang="en-US" sz="1200" dirty="0">
              <a:latin typeface="Calibri" panose="020F0502020204030204" pitchFamily="34" charset="0"/>
            </a:endParaRPr>
          </a:p>
          <a:p>
            <a:pPr defTabSz="946915">
              <a:defRPr/>
            </a:pPr>
            <a:r>
              <a:rPr lang="en-US" sz="1200" b="1" dirty="0">
                <a:latin typeface="Calibri" panose="020F0502020204030204" pitchFamily="34" charset="0"/>
              </a:rPr>
              <a:t>Activity (large group activity):</a:t>
            </a:r>
            <a:endParaRPr lang="en-US" sz="1200" dirty="0">
              <a:latin typeface="Calibri" panose="020F0502020204030204" pitchFamily="34" charset="0"/>
            </a:endParaRPr>
          </a:p>
          <a:p>
            <a:pPr defTabSz="946915">
              <a:defRPr/>
            </a:pPr>
            <a:r>
              <a:rPr lang="en-US" sz="1200" dirty="0">
                <a:latin typeface="Calibri" panose="020F0502020204030204" pitchFamily="34" charset="0"/>
              </a:rPr>
              <a:t>Let’s do an activity now, looking at behaviors and thinking about what prevention continuum level they appear. We are going to give you a very brief description of a behavior between an adult and a child. These are only a single sentence, but when you read this behavior, what prevention continuum level would you most likely think that you are dealing with?</a:t>
            </a:r>
            <a:br>
              <a:rPr lang="en-US" sz="1200" dirty="0">
                <a:latin typeface="Calibri" panose="020F0502020204030204" pitchFamily="34" charset="0"/>
              </a:rPr>
            </a:br>
            <a:endParaRPr lang="en-US" sz="1200" dirty="0">
              <a:latin typeface="Calibri" panose="020F0502020204030204" pitchFamily="34" charset="0"/>
            </a:endParaRPr>
          </a:p>
          <a:p>
            <a:pPr marL="179525" indent="-179525" defTabSz="946915">
              <a:buFont typeface="Wingdings" panose="05000000000000000000" pitchFamily="2" charset="2"/>
              <a:buChar char="Ø"/>
              <a:defRPr/>
            </a:pPr>
            <a:r>
              <a:rPr lang="en-US" sz="1200" b="1" i="1" dirty="0">
                <a:latin typeface="Calibri" panose="020F0502020204030204" pitchFamily="34" charset="0"/>
              </a:rPr>
              <a:t>Virtual (Zoom) Instructions </a:t>
            </a:r>
            <a:r>
              <a:rPr lang="en-US" sz="1200" b="1" dirty="0">
                <a:latin typeface="Calibri" panose="020F0502020204030204" pitchFamily="34" charset="0"/>
              </a:rPr>
              <a:t>: </a:t>
            </a:r>
            <a:r>
              <a:rPr lang="en-US" sz="1200" dirty="0">
                <a:latin typeface="Calibri" panose="020F0502020204030204" pitchFamily="34" charset="0"/>
              </a:rPr>
              <a:t>Each behavior noted below should be a poll question, with the 3 prevention continuums listed as possible answers. Post each poll (in no particular order) one at a time, waiting for participants to respond. After the poll has been closed, discuss the results. Suggested discussion questions can include:</a:t>
            </a:r>
          </a:p>
          <a:p>
            <a:pPr marL="179525" lvl="2" indent="-179525" defTabSz="946915">
              <a:buFont typeface="Arial" panose="020B0604020202020204" pitchFamily="34" charset="0"/>
              <a:buChar char="•"/>
              <a:defRPr/>
            </a:pPr>
            <a:r>
              <a:rPr lang="en-US" sz="1200" dirty="0">
                <a:latin typeface="Calibri" panose="020F0502020204030204" pitchFamily="34" charset="0"/>
              </a:rPr>
              <a:t>What was the most chosen prevention level, and ask for participants who chose that level to comment on why they chose that – what information led to their choice? This could be repeated for each level chosen in the poll</a:t>
            </a:r>
          </a:p>
          <a:p>
            <a:pPr marL="179525" lvl="1" indent="-179525" defTabSz="946915">
              <a:buFont typeface="Arial" panose="020B0604020202020204" pitchFamily="34" charset="0"/>
              <a:buChar char="•"/>
              <a:defRPr/>
            </a:pPr>
            <a:r>
              <a:rPr lang="en-US" sz="1200" dirty="0">
                <a:latin typeface="Calibri" panose="020F0502020204030204" pitchFamily="34" charset="0"/>
              </a:rPr>
              <a:t> Ask participants what would have changed their choice (if yellow, to red or green, etc.). </a:t>
            </a:r>
          </a:p>
          <a:p>
            <a:pPr marL="179525" lvl="1" indent="-179525" defTabSz="946915">
              <a:buFont typeface="Arial" panose="020B0604020202020204" pitchFamily="34" charset="0"/>
              <a:buChar char="•"/>
              <a:defRPr/>
            </a:pPr>
            <a:r>
              <a:rPr lang="en-US" sz="1200" dirty="0">
                <a:latin typeface="Calibri" panose="020F0502020204030204" pitchFamily="34" charset="0"/>
              </a:rPr>
              <a:t>Share how Now! identified the prevention level and discuss</a:t>
            </a:r>
          </a:p>
          <a:p>
            <a:pPr marL="179525" lvl="1" indent="-179525" defTabSz="946915">
              <a:buFont typeface="Arial" panose="020B0604020202020204" pitchFamily="34" charset="0"/>
              <a:buChar char="•"/>
              <a:defRPr/>
            </a:pPr>
            <a:r>
              <a:rPr lang="en-US" sz="1200" dirty="0">
                <a:latin typeface="Calibri" panose="020F0502020204030204" pitchFamily="34" charset="0"/>
              </a:rPr>
              <a:t>Provide information to correct misconceptions about behaviors and prevention levels. </a:t>
            </a:r>
          </a:p>
          <a:p>
            <a:pPr marL="179525" lvl="1" indent="-179525" defTabSz="946915">
              <a:buFont typeface="Arial" panose="020B0604020202020204" pitchFamily="34" charset="0"/>
              <a:buChar char="•"/>
              <a:defRPr/>
            </a:pPr>
            <a:endParaRPr lang="en-US" sz="1200" b="1" dirty="0">
              <a:latin typeface="Calibri" panose="020F0502020204030204" pitchFamily="34" charset="0"/>
            </a:endParaRPr>
          </a:p>
          <a:p>
            <a:pPr marL="179525" indent="-179525" defTabSz="946915">
              <a:buFont typeface="Wingdings" panose="05000000000000000000" pitchFamily="2" charset="2"/>
              <a:buChar char="Ø"/>
              <a:defRPr/>
            </a:pPr>
            <a:r>
              <a:rPr lang="en-US" sz="1200" b="1" i="1" dirty="0">
                <a:latin typeface="Calibri" panose="020F0502020204030204" pitchFamily="34" charset="0"/>
              </a:rPr>
              <a:t>In-person Instructions: </a:t>
            </a:r>
            <a:r>
              <a:rPr lang="en-US" sz="1200" dirty="0">
                <a:latin typeface="Calibri" panose="020F0502020204030204" pitchFamily="34" charset="0"/>
              </a:rPr>
              <a:t>write down each behavior on a slip of paper, depending on size of the group, the behaviors can be duplicated, or trainer can create additional behaviors.</a:t>
            </a:r>
          </a:p>
          <a:p>
            <a:pPr marL="179525" indent="-179525" defTabSz="946915">
              <a:buFont typeface="Arial" panose="020B0604020202020204" pitchFamily="34" charset="0"/>
              <a:buChar char="•"/>
              <a:defRPr/>
            </a:pPr>
            <a:r>
              <a:rPr lang="en-US" sz="1200" dirty="0">
                <a:latin typeface="Calibri" panose="020F0502020204030204" pitchFamily="34" charset="0"/>
              </a:rPr>
              <a:t>Prepare room by placing a sheet of green, yellow and red construction paper each in a corner of the room</a:t>
            </a:r>
          </a:p>
          <a:p>
            <a:pPr marL="179525" indent="-179525" defTabSz="946915">
              <a:buFont typeface="Arial" panose="020B0604020202020204" pitchFamily="34" charset="0"/>
              <a:buChar char="•"/>
              <a:defRPr/>
            </a:pPr>
            <a:r>
              <a:rPr lang="en-US" sz="1200" dirty="0">
                <a:latin typeface="Calibri" panose="020F0502020204030204" pitchFamily="34" charset="0"/>
              </a:rPr>
              <a:t>Hand out the slips of paper with the behavior, instructing participants to choose the color-coded corner that best reflects the prevention level of the behavior, and instruct them not to speak to each other as they made their decision and moved to the corresponding corner.</a:t>
            </a:r>
          </a:p>
          <a:p>
            <a:pPr marL="179525" indent="-179525" defTabSz="946915">
              <a:buFont typeface="Arial" panose="020B0604020202020204" pitchFamily="34" charset="0"/>
              <a:buChar char="•"/>
              <a:defRPr/>
            </a:pPr>
            <a:r>
              <a:rPr lang="en-US" sz="1200" dirty="0">
                <a:latin typeface="Calibri" panose="020F0502020204030204" pitchFamily="34" charset="0"/>
              </a:rPr>
              <a:t>Starting with those in the “green” corner, ask participants to read the behaviors handed out to them out loud. If more than one of the same behavior was given out, ask if anyone else has that behavior and notice what prevention level they went to.</a:t>
            </a:r>
          </a:p>
          <a:p>
            <a:pPr marL="179525" indent="-179525" defTabSz="946915">
              <a:buFont typeface="Arial" panose="020B0604020202020204" pitchFamily="34" charset="0"/>
              <a:buChar char="•"/>
              <a:defRPr/>
            </a:pPr>
            <a:r>
              <a:rPr lang="en-US" sz="1200" dirty="0">
                <a:latin typeface="Calibri" panose="020F0502020204030204" pitchFamily="34" charset="0"/>
              </a:rPr>
              <a:t>Discuss as suggested above</a:t>
            </a:r>
          </a:p>
          <a:p>
            <a:pPr defTabSz="946915">
              <a:defRPr/>
            </a:pPr>
            <a:endParaRPr lang="en-US" sz="1200" b="1" dirty="0">
              <a:latin typeface="Calibri" panose="020F0502020204030204" pitchFamily="34" charset="0"/>
            </a:endParaRPr>
          </a:p>
          <a:p>
            <a:pPr defTabSz="946915">
              <a:defRPr/>
            </a:pPr>
            <a:r>
              <a:rPr lang="en-US" sz="1200" b="1" dirty="0">
                <a:latin typeface="Calibri" panose="020F0502020204030204" pitchFamily="34" charset="0"/>
              </a:rPr>
              <a:t>Discussion points throughout activity:</a:t>
            </a:r>
          </a:p>
          <a:p>
            <a:pPr marL="179525" indent="-179525" defTabSz="946915">
              <a:buFont typeface="Arial" panose="020B0604020202020204" pitchFamily="34" charset="0"/>
              <a:buChar char="•"/>
              <a:defRPr/>
            </a:pPr>
            <a:r>
              <a:rPr lang="en-US" sz="1200" dirty="0">
                <a:latin typeface="Calibri" panose="020F0502020204030204" pitchFamily="34" charset="0"/>
              </a:rPr>
              <a:t>Sometimes we may start at one prevention level, but when we gather additional information, we realize that actually things are either more serious than we thought – or that actually, a green prevention level response is more appropriate.</a:t>
            </a:r>
          </a:p>
          <a:p>
            <a:pPr marL="179525" indent="-179525" defTabSz="946915">
              <a:buFont typeface="Arial" panose="020B0604020202020204" pitchFamily="34" charset="0"/>
              <a:buChar char="•"/>
              <a:defRPr/>
            </a:pPr>
            <a:r>
              <a:rPr lang="en-US" sz="1200" dirty="0">
                <a:latin typeface="Calibri" panose="020F0502020204030204" pitchFamily="34" charset="0"/>
              </a:rPr>
              <a:t>If many participants chose the “wrong” prevention level, acknowledge that our own experiences and relationships may impact our observations and analysis – and that is ok, these are tools we use to make informed decisions – so even if we perceive a situation to be less concerning or more so than the answers on this poll might indicate, we can still learn more about the situation, talk to others and make shifts in our perception as necessary</a:t>
            </a:r>
          </a:p>
          <a:p>
            <a:pPr marL="179525" indent="-179525" defTabSz="946915">
              <a:buFont typeface="Arial" panose="020B0604020202020204" pitchFamily="34" charset="0"/>
              <a:buChar char="•"/>
              <a:defRPr/>
            </a:pPr>
            <a:r>
              <a:rPr lang="en-US" sz="1200" dirty="0">
                <a:latin typeface="Calibri" panose="020F0502020204030204" pitchFamily="34" charset="0"/>
              </a:rPr>
              <a:t>Be prepared for participants to perceive red prevention levels when the behaviors are considered yellow, and use this opportunity to reinforce that red is when we have evidence and/or disclosure – that perceived intention is not enough.</a:t>
            </a:r>
          </a:p>
          <a:p>
            <a:pPr marL="179525" indent="-179525" defTabSz="946915">
              <a:buFont typeface="Arial" panose="020B0604020202020204" pitchFamily="34" charset="0"/>
              <a:buChar char="•"/>
              <a:defRPr/>
            </a:pPr>
            <a:r>
              <a:rPr lang="en-US" sz="1200" dirty="0">
                <a:latin typeface="Calibri" panose="020F0502020204030204" pitchFamily="34" charset="0"/>
              </a:rPr>
              <a:t>Encourage conversation. It’s ok to not see things the same way. Sometimes there is just not enough information to know. </a:t>
            </a:r>
          </a:p>
          <a:p>
            <a:pPr marL="179525" indent="-179525" defTabSz="946915">
              <a:buFont typeface="Arial" panose="020B0604020202020204" pitchFamily="34" charset="0"/>
              <a:buChar char="•"/>
              <a:defRPr/>
            </a:pPr>
            <a:r>
              <a:rPr lang="en-US" sz="1200" dirty="0">
                <a:latin typeface="Calibri" panose="020F0502020204030204" pitchFamily="34" charset="0"/>
              </a:rPr>
              <a:t>Sometimes it is so obvious that additional conversation isn’t necessary</a:t>
            </a:r>
          </a:p>
          <a:p>
            <a:pPr marL="179525" indent="-179525" defTabSz="946915">
              <a:buFont typeface="Arial" panose="020B0604020202020204" pitchFamily="34" charset="0"/>
              <a:buChar char="•"/>
              <a:defRPr/>
            </a:pPr>
            <a:endParaRPr lang="en-US" sz="1200" dirty="0">
              <a:latin typeface="Calibri" panose="020F0502020204030204" pitchFamily="34" charset="0"/>
            </a:endParaRPr>
          </a:p>
          <a:p>
            <a:pPr defTabSz="946915">
              <a:defRPr/>
            </a:pPr>
            <a:r>
              <a:rPr lang="en-US" sz="1200" b="1" dirty="0">
                <a:latin typeface="Calibri" panose="020F0502020204030204" pitchFamily="34" charset="0"/>
              </a:rPr>
              <a:t>Trainer’s note</a:t>
            </a:r>
            <a:r>
              <a:rPr lang="en-US" sz="1200" i="1" dirty="0">
                <a:latin typeface="Calibri" panose="020F0502020204030204" pitchFamily="34" charset="0"/>
              </a:rPr>
              <a:t>: trainer might only use a couple of these behaviors out of the choices below and trainer might want to substitute their own examples.</a:t>
            </a:r>
            <a:endParaRPr lang="en-US" sz="1200" b="1" dirty="0">
              <a:latin typeface="Calibri" panose="020F0502020204030204" pitchFamily="34" charset="0"/>
            </a:endParaRPr>
          </a:p>
          <a:p>
            <a:pPr defTabSz="946915">
              <a:defRPr/>
            </a:pPr>
            <a:endParaRPr lang="en-US" sz="1200" b="1" dirty="0">
              <a:latin typeface="Calibri" panose="020F0502020204030204" pitchFamily="34" charset="0"/>
            </a:endParaRPr>
          </a:p>
          <a:p>
            <a:pPr defTabSz="946915">
              <a:defRPr/>
            </a:pPr>
            <a:r>
              <a:rPr lang="en-US" sz="1200" b="1" dirty="0">
                <a:latin typeface="Calibri" panose="020F0502020204030204" pitchFamily="34" charset="0"/>
              </a:rPr>
              <a:t>Poll:</a:t>
            </a:r>
          </a:p>
          <a:p>
            <a:pPr defTabSz="946915">
              <a:defRPr/>
            </a:pPr>
            <a:r>
              <a:rPr lang="en-US" sz="1200" dirty="0">
                <a:latin typeface="Calibri" panose="020F0502020204030204" pitchFamily="34" charset="0"/>
              </a:rPr>
              <a:t>A teacher brings in homemade cupcakes for every student’s birthday. </a:t>
            </a:r>
          </a:p>
          <a:p>
            <a:pPr defTabSz="946915">
              <a:defRPr/>
            </a:pPr>
            <a:r>
              <a:rPr lang="en-US" sz="1200" b="1" dirty="0">
                <a:latin typeface="Calibri" panose="020F0502020204030204" pitchFamily="34" charset="0"/>
              </a:rPr>
              <a:t>For discussion: </a:t>
            </a:r>
            <a:r>
              <a:rPr lang="en-US" sz="1200" dirty="0">
                <a:latin typeface="Calibri" panose="020F0502020204030204" pitchFamily="34" charset="0"/>
              </a:rPr>
              <a:t>We see this as a green behavior - </a:t>
            </a:r>
          </a:p>
          <a:p>
            <a:pPr defTabSz="946915">
              <a:defRPr/>
            </a:pPr>
            <a:r>
              <a:rPr lang="en-US" sz="1200" dirty="0">
                <a:latin typeface="Calibri" panose="020F0502020204030204" pitchFamily="34" charset="0"/>
              </a:rPr>
              <a:t>However, if the teacher did this for only one particular student, it may be yellow behavior. But if it is allowed by the school and all children are treated equally, it is a green behavior, healthy and safe.</a:t>
            </a:r>
          </a:p>
          <a:p>
            <a:pPr defTabSz="946915">
              <a:defRPr/>
            </a:pPr>
            <a:endParaRPr lang="en-US" sz="1200" b="1" dirty="0">
              <a:latin typeface="Calibri" panose="020F0502020204030204" pitchFamily="34" charset="0"/>
            </a:endParaRPr>
          </a:p>
          <a:p>
            <a:pPr defTabSz="946915">
              <a:defRPr/>
            </a:pPr>
            <a:r>
              <a:rPr lang="en-US" sz="1200" b="1" dirty="0">
                <a:latin typeface="Calibri" panose="020F0502020204030204" pitchFamily="34" charset="0"/>
              </a:rPr>
              <a:t>Poll:</a:t>
            </a:r>
          </a:p>
          <a:p>
            <a:pPr defTabSz="946915">
              <a:defRPr/>
            </a:pPr>
            <a:r>
              <a:rPr lang="en-US" sz="1200" dirty="0">
                <a:latin typeface="Calibri" panose="020F0502020204030204" pitchFamily="34" charset="0"/>
              </a:rPr>
              <a:t>A coach is texting a pornographic image to an underage student athlete. </a:t>
            </a:r>
          </a:p>
          <a:p>
            <a:pPr defTabSz="946915">
              <a:defRPr/>
            </a:pPr>
            <a:r>
              <a:rPr lang="en-US" sz="1200" b="1" dirty="0">
                <a:latin typeface="Calibri" panose="020F0502020204030204" pitchFamily="34" charset="0"/>
              </a:rPr>
              <a:t>For discussion: </a:t>
            </a:r>
            <a:r>
              <a:rPr lang="en-US" sz="1200" dirty="0">
                <a:latin typeface="Calibri" panose="020F0502020204030204" pitchFamily="34" charset="0"/>
              </a:rPr>
              <a:t>This is red, and illegal. This is child sexual abuse; Using text messages, social media or the internet to send an underage person any type of sexual content is abuse and against the law.</a:t>
            </a:r>
          </a:p>
          <a:p>
            <a:pPr defTabSz="946915">
              <a:defRPr/>
            </a:pPr>
            <a:endParaRPr lang="en-US" sz="1200" b="1" dirty="0">
              <a:latin typeface="Calibri" panose="020F0502020204030204" pitchFamily="34" charset="0"/>
            </a:endParaRPr>
          </a:p>
          <a:p>
            <a:pPr defTabSz="946915">
              <a:defRPr/>
            </a:pPr>
            <a:r>
              <a:rPr lang="en-US" sz="1200" b="1" dirty="0">
                <a:latin typeface="Calibri" panose="020F0502020204030204" pitchFamily="34" charset="0"/>
              </a:rPr>
              <a:t>Poll:</a:t>
            </a:r>
          </a:p>
          <a:p>
            <a:pPr defTabSz="946915">
              <a:defRPr/>
            </a:pPr>
            <a:r>
              <a:rPr lang="en-US" sz="1200" dirty="0">
                <a:latin typeface="Calibri" panose="020F0502020204030204" pitchFamily="34" charset="0"/>
              </a:rPr>
              <a:t>A neighbor offers to hire a teen next door to clean out their garage and tells the teen not to tell their parents about the deal. </a:t>
            </a:r>
          </a:p>
          <a:p>
            <a:pPr defTabSz="946915">
              <a:defRPr/>
            </a:pPr>
            <a:r>
              <a:rPr lang="en-US" sz="1200" b="1" dirty="0">
                <a:latin typeface="Calibri" panose="020F0502020204030204" pitchFamily="34" charset="0"/>
              </a:rPr>
              <a:t>For discussion: </a:t>
            </a:r>
            <a:r>
              <a:rPr lang="en-US" sz="1200" dirty="0">
                <a:latin typeface="Calibri" panose="020F0502020204030204" pitchFamily="34" charset="0"/>
              </a:rPr>
              <a:t>This is yellow. Asking the teen to keep this a secret, and especially given that this will be an activity out of the teen’s parent’s, or guardian’s viewing adds to the risk </a:t>
            </a:r>
          </a:p>
          <a:p>
            <a:pPr defTabSz="946915">
              <a:defRPr/>
            </a:pPr>
            <a:endParaRPr lang="en-US" sz="1200" dirty="0">
              <a:latin typeface="Calibri" panose="020F0502020204030204" pitchFamily="34" charset="0"/>
            </a:endParaRPr>
          </a:p>
          <a:p>
            <a:pPr defTabSz="946915">
              <a:defRPr/>
            </a:pPr>
            <a:r>
              <a:rPr lang="en-US" sz="1200" b="1" dirty="0">
                <a:latin typeface="Calibri" panose="020F0502020204030204" pitchFamily="34" charset="0"/>
              </a:rPr>
              <a:t>Poll:</a:t>
            </a:r>
          </a:p>
          <a:p>
            <a:pPr defTabSz="946915">
              <a:defRPr/>
            </a:pPr>
            <a:r>
              <a:rPr lang="en-US" sz="1200" dirty="0">
                <a:latin typeface="Calibri" panose="020F0502020204030204" pitchFamily="34" charset="0"/>
              </a:rPr>
              <a:t>A staff member at a local youth club tells a child that it is normal to watch pornography and that adults who think otherwise are just old-fashioned. </a:t>
            </a:r>
          </a:p>
          <a:p>
            <a:pPr defTabSz="946915">
              <a:defRPr/>
            </a:pPr>
            <a:r>
              <a:rPr lang="en-US" sz="1200" b="1" dirty="0">
                <a:latin typeface="Calibri" panose="020F0502020204030204" pitchFamily="34" charset="0"/>
              </a:rPr>
              <a:t>For discussion: </a:t>
            </a:r>
            <a:r>
              <a:rPr lang="en-US" sz="1200" dirty="0">
                <a:latin typeface="Calibri" panose="020F0502020204030204" pitchFamily="34" charset="0"/>
              </a:rPr>
              <a:t>This is a yellow behavior - a very clear warning sign that requires a response. This adult may believe this, however this is likely undermining parental authority, safety rules, and organizational policies. </a:t>
            </a:r>
            <a:endParaRPr lang="en-US" sz="1200" b="1" dirty="0">
              <a:latin typeface="Calibri" panose="020F0502020204030204" pitchFamily="34" charset="0"/>
            </a:endParaRPr>
          </a:p>
          <a:p>
            <a:pPr defTabSz="946915">
              <a:defRPr/>
            </a:pPr>
            <a:r>
              <a:rPr lang="en-US" sz="1200" dirty="0">
                <a:latin typeface="Calibri" panose="020F0502020204030204" pitchFamily="34" charset="0"/>
              </a:rPr>
              <a:t>You may have selected red for this scenario. This one may be a bit confusing because it is illegal for minors to access and view pornographic material. However, an adult making this kind of statement to a child is a yellow, concerning behavior and not the same thing as showing pornography to the child, which would be a red, illegal, behavior.</a:t>
            </a:r>
          </a:p>
          <a:p>
            <a:pPr defTabSz="946915">
              <a:defRPr/>
            </a:pPr>
            <a:endParaRPr lang="en-US" sz="1200" b="1" dirty="0">
              <a:latin typeface="Calibri" panose="020F0502020204030204" pitchFamily="34" charset="0"/>
            </a:endParaRPr>
          </a:p>
          <a:p>
            <a:pPr defTabSz="946915">
              <a:defRPr/>
            </a:pPr>
            <a:r>
              <a:rPr lang="en-US" sz="1200" b="1" dirty="0">
                <a:latin typeface="Calibri" panose="020F0502020204030204" pitchFamily="34" charset="0"/>
              </a:rPr>
              <a:t>Poll:</a:t>
            </a:r>
            <a:endParaRPr lang="en-US" sz="1200" dirty="0">
              <a:latin typeface="Calibri" panose="020F0502020204030204" pitchFamily="34" charset="0"/>
            </a:endParaRPr>
          </a:p>
          <a:p>
            <a:pPr defTabSz="946915">
              <a:defRPr/>
            </a:pPr>
            <a:r>
              <a:rPr lang="en-US" sz="1200" dirty="0">
                <a:latin typeface="Calibri" panose="020F0502020204030204" pitchFamily="34" charset="0"/>
              </a:rPr>
              <a:t>A work colleague asks your pre-teen if they have had any sexual experiences.</a:t>
            </a:r>
          </a:p>
          <a:p>
            <a:pPr defTabSz="946915">
              <a:defRPr/>
            </a:pPr>
            <a:r>
              <a:rPr lang="en-US" sz="1200" b="1" dirty="0">
                <a:latin typeface="Calibri" panose="020F0502020204030204" pitchFamily="34" charset="0"/>
              </a:rPr>
              <a:t>For discussion: </a:t>
            </a:r>
            <a:r>
              <a:rPr lang="en-US" sz="1200" dirty="0">
                <a:latin typeface="Calibri" panose="020F0502020204030204" pitchFamily="34" charset="0"/>
              </a:rPr>
              <a:t>This is a yellow behavior.</a:t>
            </a:r>
          </a:p>
          <a:p>
            <a:pPr defTabSz="946915">
              <a:defRPr/>
            </a:pPr>
            <a:r>
              <a:rPr lang="en-US" sz="1200" dirty="0">
                <a:latin typeface="Calibri" panose="020F0502020204030204" pitchFamily="34" charset="0"/>
              </a:rPr>
              <a:t>This crosses boundaries and could give youth the idea that it’s appropriate for adults to ask them about sexual topics. While it is appropriate to educate youth about healthy sexual development, it is not inappropriate for adults to ask for intimate details about a youth’s sexual experiences.</a:t>
            </a:r>
          </a:p>
          <a:p>
            <a:pPr defTabSz="946915">
              <a:defRPr/>
            </a:pPr>
            <a:endParaRPr lang="en-US" sz="1200" b="1" dirty="0">
              <a:latin typeface="Calibri" panose="020F0502020204030204" pitchFamily="34" charset="0"/>
            </a:endParaRPr>
          </a:p>
        </p:txBody>
      </p:sp>
      <p:sp>
        <p:nvSpPr>
          <p:cNvPr id="4" name="Slide Number Placeholder 3"/>
          <p:cNvSpPr>
            <a:spLocks noGrp="1"/>
          </p:cNvSpPr>
          <p:nvPr>
            <p:ph type="sldNum" sz="quarter" idx="5"/>
          </p:nvPr>
        </p:nvSpPr>
        <p:spPr/>
        <p:txBody>
          <a:bodyPr lIns="95747" tIns="47873" rIns="95747" bIns="47873"/>
          <a:lstStyle/>
          <a:p>
            <a:fld id="{5B59D254-A56F-A64E-8A4D-A1B97E0DCDFC}" type="slidenum">
              <a:rPr lang="en-US" smtClean="0"/>
              <a:t>63</a:t>
            </a:fld>
            <a:endParaRPr lang="en-US"/>
          </a:p>
        </p:txBody>
      </p:sp>
    </p:spTree>
    <p:extLst>
      <p:ext uri="{BB962C8B-B14F-4D97-AF65-F5344CB8AC3E}">
        <p14:creationId xmlns:p14="http://schemas.microsoft.com/office/powerpoint/2010/main" val="7550571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pPr algn="l" rtl="0">
              <a:buClr>
                <a:schemeClr val="dk1"/>
              </a:buClr>
              <a:buSzPts val="2000"/>
            </a:pPr>
            <a:r>
              <a:rPr lang="en-US" sz="1200" b="1" dirty="0">
                <a:latin typeface="Calibri" panose="020F0502020204030204" pitchFamily="34" charset="0"/>
              </a:rPr>
              <a:t>Suggested script:</a:t>
            </a:r>
          </a:p>
          <a:p>
            <a:pPr defTabSz="946802">
              <a:defRPr/>
            </a:pPr>
            <a:endParaRPr lang="en-US" sz="1200" b="1" dirty="0">
              <a:latin typeface="Calibri" panose="020F0502020204030204" pitchFamily="34" charset="0"/>
            </a:endParaRPr>
          </a:p>
          <a:p>
            <a:pPr defTabSz="946802">
              <a:defRPr/>
            </a:pPr>
            <a:r>
              <a:rPr lang="en-US" sz="1200" dirty="0">
                <a:latin typeface="Calibri" panose="020F0502020204030204" pitchFamily="34" charset="0"/>
              </a:rPr>
              <a:t>Ok, we are wrapping up our look at adult’s behaviors…what they might tell us about when to get involved.  Remember that behaviors in the green prevention continuum are nurturing, supportive, healthy and still focus on safety. Behaviors in the yellow continuum create vulnerable environments and increase</a:t>
            </a:r>
            <a:r>
              <a:rPr lang="en-US" sz="1200" strike="sngStrike" dirty="0">
                <a:latin typeface="Calibri" panose="020F0502020204030204" pitchFamily="34" charset="0"/>
              </a:rPr>
              <a:t>s</a:t>
            </a:r>
            <a:r>
              <a:rPr lang="en-US" sz="1200" dirty="0">
                <a:latin typeface="Calibri" panose="020F0502020204030204" pitchFamily="34" charset="0"/>
              </a:rPr>
              <a:t> a child’s risk of being abused – and behaviors that are in the red prevention continuum are abusive.</a:t>
            </a:r>
          </a:p>
          <a:p>
            <a:pPr defTabSz="946802">
              <a:defRPr/>
            </a:pPr>
            <a:endParaRPr lang="en-US" sz="1200" b="0" dirty="0">
              <a:latin typeface="Calibri" panose="020F0502020204030204" pitchFamily="34" charset="0"/>
            </a:endParaRPr>
          </a:p>
          <a:p>
            <a:pPr algn="l" defTabSz="478734" rtl="0">
              <a:defRPr/>
            </a:pPr>
            <a:r>
              <a:rPr lang="en-US" sz="1200" b="1" dirty="0">
                <a:latin typeface="Calibri" panose="020F0502020204030204" pitchFamily="34" charset="0"/>
                <a:ea typeface="Calibri"/>
                <a:cs typeface="Calibri"/>
                <a:sym typeface="Calibri"/>
              </a:rPr>
              <a:t>&gt;ADVANCE SLIDE</a:t>
            </a:r>
          </a:p>
          <a:p>
            <a:pPr algn="l" defTabSz="478734" rtl="0">
              <a:defRPr/>
            </a:pPr>
            <a:endParaRPr lang="en-US" sz="1200" kern="100" dirty="0">
              <a:latin typeface="Calibri" panose="020F0502020204030204" pitchFamily="34" charset="0"/>
              <a:ea typeface="Aptos" panose="020B0004020202020204" pitchFamily="34" charset="0"/>
              <a:cs typeface="Times New Roman" panose="02020603050405020304" pitchFamily="18" charset="0"/>
            </a:endParaRPr>
          </a:p>
          <a:p>
            <a:pPr lvl="0">
              <a:buNone/>
            </a:pPr>
            <a:r>
              <a:rPr lang="en-US" sz="1200" dirty="0">
                <a:latin typeface="Calibri" panose="020F0502020204030204" pitchFamily="34" charset="0"/>
              </a:rPr>
              <a:t>Examples of appropriate, positive interactions include:</a:t>
            </a:r>
          </a:p>
          <a:p>
            <a:pPr marL="628572" lvl="1" indent="-171429">
              <a:buFont typeface="Arial" panose="020B0604020202020204" pitchFamily="34" charset="0"/>
              <a:buChar char="•"/>
            </a:pPr>
            <a:r>
              <a:rPr lang="en-US" sz="1200" dirty="0">
                <a:latin typeface="Calibri" panose="020F0502020204030204" pitchFamily="34" charset="0"/>
              </a:rPr>
              <a:t>Praise</a:t>
            </a:r>
          </a:p>
          <a:p>
            <a:pPr marL="628572" lvl="1" indent="-171429">
              <a:buFont typeface="Arial" panose="020B0604020202020204" pitchFamily="34" charset="0"/>
              <a:buChar char="•"/>
            </a:pPr>
            <a:r>
              <a:rPr lang="en-US" sz="1200" dirty="0">
                <a:latin typeface="Calibri" panose="020F0502020204030204" pitchFamily="34" charset="0"/>
              </a:rPr>
              <a:t>Positive reinforcement</a:t>
            </a:r>
          </a:p>
          <a:p>
            <a:pPr marL="628572" lvl="1" indent="-171429">
              <a:buFont typeface="Arial" panose="020B0604020202020204" pitchFamily="34" charset="0"/>
              <a:buChar char="•"/>
            </a:pPr>
            <a:r>
              <a:rPr lang="en-US" sz="1200" dirty="0">
                <a:latin typeface="Calibri" panose="020F0502020204030204" pitchFamily="34" charset="0"/>
              </a:rPr>
              <a:t>Pats on the back or shoulder</a:t>
            </a:r>
          </a:p>
          <a:p>
            <a:pPr marL="628572" lvl="1" indent="-171429">
              <a:buFont typeface="Arial" panose="020B0604020202020204" pitchFamily="34" charset="0"/>
              <a:buChar char="•"/>
            </a:pPr>
            <a:r>
              <a:rPr lang="en-US" sz="1200" dirty="0">
                <a:latin typeface="Calibri" panose="020F0502020204030204" pitchFamily="34" charset="0"/>
              </a:rPr>
              <a:t>High fives</a:t>
            </a:r>
          </a:p>
          <a:p>
            <a:pPr marL="628572" lvl="1" indent="-171429">
              <a:buFont typeface="Arial" panose="020B0604020202020204" pitchFamily="34" charset="0"/>
              <a:buChar char="•"/>
            </a:pPr>
            <a:r>
              <a:rPr lang="en-US" sz="1200" dirty="0">
                <a:latin typeface="Calibri" panose="020F0502020204030204" pitchFamily="34" charset="0"/>
              </a:rPr>
              <a:t>Brief, youth-initiated hugs</a:t>
            </a:r>
          </a:p>
          <a:p>
            <a:pPr lvl="0">
              <a:buNone/>
            </a:pPr>
            <a:r>
              <a:rPr lang="en-US" sz="1200" dirty="0">
                <a:latin typeface="Calibri" panose="020F0502020204030204" pitchFamily="34" charset="0"/>
              </a:rPr>
              <a:t> </a:t>
            </a:r>
          </a:p>
          <a:p>
            <a:pPr algn="l" defTabSz="478734" rtl="0">
              <a:defRPr/>
            </a:pPr>
            <a:r>
              <a:rPr lang="en-US" sz="1200" b="1" dirty="0">
                <a:latin typeface="Calibri" panose="020F0502020204030204" pitchFamily="34" charset="0"/>
                <a:ea typeface="Calibri"/>
                <a:cs typeface="Calibri"/>
                <a:sym typeface="Calibri"/>
              </a:rPr>
              <a:t>&gt;ADVANCE SLIDE</a:t>
            </a:r>
          </a:p>
          <a:p>
            <a:pPr algn="l" defTabSz="478734" rtl="0">
              <a:defRPr/>
            </a:pPr>
            <a:endParaRPr lang="en-US" sz="1200" kern="100" dirty="0">
              <a:latin typeface="Calibri" panose="020F0502020204030204" pitchFamily="34" charset="0"/>
              <a:ea typeface="Aptos" panose="020B0004020202020204" pitchFamily="34" charset="0"/>
              <a:cs typeface="Times New Roman" panose="02020603050405020304" pitchFamily="18" charset="0"/>
            </a:endParaRPr>
          </a:p>
          <a:p>
            <a:pPr lvl="0">
              <a:buNone/>
            </a:pPr>
            <a:r>
              <a:rPr lang="en-US" sz="1200" dirty="0">
                <a:latin typeface="Calibri" panose="020F0502020204030204" pitchFamily="34" charset="0"/>
              </a:rPr>
              <a:t>Examples of inappropriate and concerning interactions include:</a:t>
            </a:r>
          </a:p>
          <a:p>
            <a:pPr marL="628572" lvl="1" indent="-171429">
              <a:buFont typeface="Arial" panose="020B0604020202020204" pitchFamily="34" charset="0"/>
              <a:buChar char="•"/>
            </a:pPr>
            <a:r>
              <a:rPr lang="en-US" sz="1200" dirty="0">
                <a:latin typeface="Calibri" panose="020F0502020204030204" pitchFamily="34" charset="0"/>
              </a:rPr>
              <a:t>Sexually provocative or degrading comments</a:t>
            </a:r>
          </a:p>
          <a:p>
            <a:pPr marL="628572" lvl="1" indent="-171429">
              <a:buFont typeface="Arial" panose="020B0604020202020204" pitchFamily="34" charset="0"/>
              <a:buChar char="•"/>
            </a:pPr>
            <a:r>
              <a:rPr lang="en-US" sz="1200" dirty="0">
                <a:latin typeface="Calibri" panose="020F0502020204030204" pitchFamily="34" charset="0"/>
              </a:rPr>
              <a:t>Risqué jokes</a:t>
            </a:r>
          </a:p>
          <a:p>
            <a:pPr marL="628572" lvl="1" indent="-171429">
              <a:buFont typeface="Arial" panose="020B0604020202020204" pitchFamily="34" charset="0"/>
              <a:buChar char="•"/>
            </a:pPr>
            <a:r>
              <a:rPr lang="en-US" sz="1200" dirty="0">
                <a:latin typeface="Calibri" panose="020F0502020204030204" pitchFamily="34" charset="0"/>
              </a:rPr>
              <a:t>Patting the buttocks</a:t>
            </a:r>
          </a:p>
          <a:p>
            <a:pPr marL="628572" lvl="1" indent="-171429">
              <a:buFont typeface="Arial" panose="020B0604020202020204" pitchFamily="34" charset="0"/>
              <a:buChar char="•"/>
            </a:pPr>
            <a:r>
              <a:rPr lang="en-US" sz="1200" dirty="0">
                <a:latin typeface="Calibri" panose="020F0502020204030204" pitchFamily="34" charset="0"/>
              </a:rPr>
              <a:t>Corporal punishment</a:t>
            </a:r>
          </a:p>
          <a:p>
            <a:pPr marL="628572" lvl="1" indent="-171429">
              <a:buFont typeface="Arial" panose="020B0604020202020204" pitchFamily="34" charset="0"/>
              <a:buChar char="•"/>
            </a:pPr>
            <a:r>
              <a:rPr lang="en-US" sz="1200" dirty="0">
                <a:latin typeface="Calibri" panose="020F0502020204030204" pitchFamily="34" charset="0"/>
              </a:rPr>
              <a:t>Behavior or language that is threatening or demeaning</a:t>
            </a:r>
          </a:p>
          <a:p>
            <a:pPr marL="628572" lvl="1" indent="-171429">
              <a:buFont typeface="Arial" panose="020B0604020202020204" pitchFamily="34" charset="0"/>
              <a:buChar char="•"/>
            </a:pPr>
            <a:r>
              <a:rPr lang="en-US" sz="1200" dirty="0">
                <a:latin typeface="Calibri" panose="020F0502020204030204" pitchFamily="34" charset="0"/>
              </a:rPr>
              <a:t>Intrusive questions, comments or observations, verbally or through notes</a:t>
            </a:r>
          </a:p>
          <a:p>
            <a:pPr marL="628572" lvl="1" indent="-171429">
              <a:buFont typeface="Arial" panose="020B0604020202020204" pitchFamily="34" charset="0"/>
              <a:buChar char="•"/>
            </a:pPr>
            <a:r>
              <a:rPr lang="en-US" sz="1200" dirty="0">
                <a:latin typeface="Calibri" panose="020F0502020204030204" pitchFamily="34" charset="0"/>
              </a:rPr>
              <a:t>Unwanted staring or watching</a:t>
            </a:r>
          </a:p>
          <a:p>
            <a:pPr marL="457143" lvl="1" indent="0" algn="l" defTabSz="478734" rtl="0">
              <a:defRPr/>
            </a:pPr>
            <a:endParaRPr lang="en-US" sz="1200" dirty="0">
              <a:latin typeface="Calibri" panose="020F0502020204030204" pitchFamily="34" charset="0"/>
            </a:endParaRPr>
          </a:p>
          <a:p>
            <a:pPr marL="457143" algn="l" defTabSz="478734" rtl="0">
              <a:defRPr/>
            </a:pPr>
            <a:r>
              <a:rPr lang="en-US" sz="1200" b="1" dirty="0">
                <a:latin typeface="Calibri" panose="020F0502020204030204" pitchFamily="34" charset="0"/>
                <a:ea typeface="Calibri"/>
                <a:cs typeface="Calibri"/>
                <a:sym typeface="Calibri"/>
              </a:rPr>
              <a:t>&gt;ADVANCE SLIDE</a:t>
            </a:r>
          </a:p>
          <a:p>
            <a:pPr marL="457143" algn="l" defTabSz="478734" rtl="0">
              <a:defRPr/>
            </a:pPr>
            <a:endParaRPr lang="en-US" sz="1200" kern="100" dirty="0">
              <a:latin typeface="Calibri" panose="020F0502020204030204" pitchFamily="34" charset="0"/>
              <a:ea typeface="Aptos" panose="020B0004020202020204" pitchFamily="34" charset="0"/>
              <a:cs typeface="Times New Roman" panose="02020603050405020304" pitchFamily="18" charset="0"/>
            </a:endParaRPr>
          </a:p>
          <a:p>
            <a:pPr marL="628572" lvl="1" indent="0" defTabSz="478734">
              <a:buFont typeface="Arial" panose="020B0604020202020204" pitchFamily="34" charset="0"/>
              <a:buChar char="•"/>
              <a:defRPr/>
            </a:pPr>
            <a:r>
              <a:rPr lang="en-US" sz="1200" dirty="0">
                <a:latin typeface="Calibri" panose="020F0502020204030204" pitchFamily="34" charset="0"/>
              </a:rPr>
              <a:t>Examples of abusive and/or harmful interactions include:</a:t>
            </a:r>
          </a:p>
          <a:p>
            <a:pPr marL="628572" lvl="1" indent="0" defTabSz="478734">
              <a:buFont typeface="Arial" panose="020B0604020202020204" pitchFamily="34" charset="0"/>
              <a:buChar char="•"/>
              <a:defRPr/>
            </a:pPr>
            <a:r>
              <a:rPr lang="en-US" sz="1200" dirty="0">
                <a:latin typeface="Calibri" panose="020F0502020204030204" pitchFamily="34" charset="0"/>
              </a:rPr>
              <a:t>Showing adult pornography to a minor</a:t>
            </a:r>
          </a:p>
          <a:p>
            <a:pPr marL="628572" lvl="1" indent="0" defTabSz="478734">
              <a:buFont typeface="Arial" panose="020B0604020202020204" pitchFamily="34" charset="0"/>
              <a:buChar char="•"/>
              <a:defRPr/>
            </a:pPr>
            <a:r>
              <a:rPr lang="en-US" sz="1200" dirty="0">
                <a:latin typeface="Calibri" panose="020F0502020204030204" pitchFamily="34" charset="0"/>
              </a:rPr>
              <a:t>Touching children in any sexual manner</a:t>
            </a:r>
          </a:p>
          <a:p>
            <a:pPr marL="628572" lvl="1" indent="0" defTabSz="478734">
              <a:buFont typeface="Arial" panose="020B0604020202020204" pitchFamily="34" charset="0"/>
              <a:buChar char="•"/>
              <a:defRPr/>
            </a:pPr>
            <a:r>
              <a:rPr lang="en-US" sz="1200" dirty="0">
                <a:latin typeface="Calibri" panose="020F0502020204030204" pitchFamily="34" charset="0"/>
              </a:rPr>
              <a:t>Having children watch adult sexual behaviors</a:t>
            </a:r>
          </a:p>
          <a:p>
            <a:pPr marL="628572" lvl="1" indent="0" defTabSz="478734">
              <a:buFont typeface="Arial" panose="020B0604020202020204" pitchFamily="34" charset="0"/>
              <a:buChar char="•"/>
              <a:defRPr/>
            </a:pPr>
            <a:r>
              <a:rPr lang="en-US" sz="1200" dirty="0">
                <a:latin typeface="Calibri" panose="020F0502020204030204" pitchFamily="34" charset="0"/>
              </a:rPr>
              <a:t>Coercing children to touch themselves or others for an adult’s sexual interest</a:t>
            </a:r>
          </a:p>
          <a:p>
            <a:pPr marL="457143" lvl="1" indent="0"/>
            <a:endParaRPr lang="en-US" sz="1200" dirty="0">
              <a:latin typeface="Calibri" panose="020F0502020204030204" pitchFamily="34" charset="0"/>
            </a:endParaRPr>
          </a:p>
          <a:p>
            <a:pPr marL="277618" indent="-179525">
              <a:buFont typeface="Wingdings" panose="05000000000000000000" pitchFamily="2" charset="2"/>
              <a:buChar char="Ø"/>
            </a:pPr>
            <a:r>
              <a:rPr lang="en-US" sz="1200" b="1" dirty="0">
                <a:latin typeface="Calibri" panose="020F0502020204030204" pitchFamily="34" charset="0"/>
              </a:rPr>
              <a:t>ASK</a:t>
            </a:r>
            <a:r>
              <a:rPr lang="en-US" sz="1200" dirty="0">
                <a:latin typeface="Calibri" panose="020F0502020204030204" pitchFamily="34" charset="0"/>
              </a:rPr>
              <a:t>: Can you think of anymore examples?</a:t>
            </a:r>
          </a:p>
          <a:p>
            <a:pPr defTabSz="946802">
              <a:defRPr/>
            </a:pPr>
            <a:endParaRPr lang="en-US" sz="1200" b="0" dirty="0">
              <a:latin typeface="Calibri" panose="020F0502020204030204" pitchFamily="34" charset="0"/>
            </a:endParaRPr>
          </a:p>
          <a:p>
            <a:pPr defTabSz="946802">
              <a:defRPr/>
            </a:pPr>
            <a:r>
              <a:rPr lang="en-US" sz="1200" b="0" dirty="0">
                <a:latin typeface="Calibri" panose="020F0502020204030204" pitchFamily="34" charset="0"/>
              </a:rPr>
              <a:t>Let’s turn now to learning more about how we can respond to concerning situations</a:t>
            </a:r>
          </a:p>
          <a:p>
            <a:pPr defTabSz="946802">
              <a:defRPr/>
            </a:pPr>
            <a:endParaRPr lang="en-US" sz="1200" b="1" dirty="0">
              <a:latin typeface="Calibri" panose="020F0502020204030204" pitchFamily="34" charset="0"/>
            </a:endParaRPr>
          </a:p>
        </p:txBody>
      </p:sp>
      <p:sp>
        <p:nvSpPr>
          <p:cNvPr id="4" name="Slide Number Placeholder 3"/>
          <p:cNvSpPr>
            <a:spLocks noGrp="1"/>
          </p:cNvSpPr>
          <p:nvPr>
            <p:ph type="sldNum" sz="quarter" idx="5"/>
          </p:nvPr>
        </p:nvSpPr>
        <p:spPr/>
        <p:txBody>
          <a:bodyPr lIns="95747" tIns="47873" rIns="95747" bIns="47873"/>
          <a:lstStyle/>
          <a:p>
            <a:fld id="{5B59D254-A56F-A64E-8A4D-A1B97E0DCDFC}" type="slidenum">
              <a:rPr lang="en-US" smtClean="0"/>
              <a:t>64</a:t>
            </a:fld>
            <a:endParaRPr lang="en-US"/>
          </a:p>
        </p:txBody>
      </p:sp>
    </p:spTree>
    <p:extLst>
      <p:ext uri="{BB962C8B-B14F-4D97-AF65-F5344CB8AC3E}">
        <p14:creationId xmlns:p14="http://schemas.microsoft.com/office/powerpoint/2010/main" val="31608483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a:extLst>
            <a:ext uri="{FF2B5EF4-FFF2-40B4-BE49-F238E27FC236}">
              <a16:creationId xmlns:a16="http://schemas.microsoft.com/office/drawing/2014/main" id="{4E9C6254-DB85-EA3C-7328-216C3FFBF274}"/>
            </a:ext>
          </a:extLst>
        </p:cNvPr>
        <p:cNvGrpSpPr/>
        <p:nvPr/>
      </p:nvGrpSpPr>
      <p:grpSpPr>
        <a:xfrm>
          <a:off x="0" y="0"/>
          <a:ext cx="0" cy="0"/>
          <a:chOff x="0" y="0"/>
          <a:chExt cx="0" cy="0"/>
        </a:xfrm>
      </p:grpSpPr>
      <p:sp>
        <p:nvSpPr>
          <p:cNvPr id="249" name="Google Shape;249;p4:notes">
            <a:extLst>
              <a:ext uri="{FF2B5EF4-FFF2-40B4-BE49-F238E27FC236}">
                <a16:creationId xmlns:a16="http://schemas.microsoft.com/office/drawing/2014/main" id="{0C60797B-7626-9BDD-ED01-ACD5F7C63DDF}"/>
              </a:ext>
            </a:extLst>
          </p:cNvPr>
          <p:cNvSpPr txBox="1">
            <a:spLocks noGrp="1"/>
          </p:cNvSpPr>
          <p:nvPr>
            <p:ph type="sldNum" idx="12"/>
          </p:nvPr>
        </p:nvSpPr>
        <p:spPr>
          <a:xfrm>
            <a:off x="4143587" y="9119475"/>
            <a:ext cx="3169920" cy="481635"/>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Clr>
                <a:srgbClr val="000000"/>
              </a:buClr>
              <a:buSzPts val="1200"/>
            </a:pPr>
            <a:fld id="{00000000-1234-1234-1234-123412341234}" type="slidenum">
              <a:rPr lang="en" sz="1300">
                <a:latin typeface="Tahoma"/>
                <a:ea typeface="Tahoma"/>
                <a:cs typeface="Tahoma"/>
                <a:sym typeface="Tahoma"/>
              </a:rPr>
              <a:pPr algn="r">
                <a:lnSpc>
                  <a:spcPct val="100000"/>
                </a:lnSpc>
                <a:spcBef>
                  <a:spcPts val="0"/>
                </a:spcBef>
                <a:buClr>
                  <a:srgbClr val="000000"/>
                </a:buClr>
                <a:buSzPts val="1200"/>
              </a:pPr>
              <a:t>65</a:t>
            </a:fld>
            <a:endParaRPr sz="1300">
              <a:latin typeface="Tahoma"/>
              <a:ea typeface="Tahoma"/>
              <a:cs typeface="Tahoma"/>
              <a:sym typeface="Tahoma"/>
            </a:endParaRPr>
          </a:p>
        </p:txBody>
      </p:sp>
      <p:sp>
        <p:nvSpPr>
          <p:cNvPr id="250" name="Google Shape;250;p4:notes">
            <a:extLst>
              <a:ext uri="{FF2B5EF4-FFF2-40B4-BE49-F238E27FC236}">
                <a16:creationId xmlns:a16="http://schemas.microsoft.com/office/drawing/2014/main" id="{C5FCA5CE-68EF-6278-93D5-515B83C447D8}"/>
              </a:ext>
            </a:extLst>
          </p:cNvPr>
          <p:cNvSpPr>
            <a:spLocks noGrp="1" noRot="1" noChangeAspect="1"/>
          </p:cNvSpPr>
          <p:nvPr>
            <p:ph type="sldImg" idx="2"/>
          </p:nvPr>
        </p:nvSpPr>
        <p:spPr>
          <a:xfrm>
            <a:off x="457200" y="719138"/>
            <a:ext cx="6402388"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1" name="Google Shape;251;p4:notes">
            <a:extLst>
              <a:ext uri="{FF2B5EF4-FFF2-40B4-BE49-F238E27FC236}">
                <a16:creationId xmlns:a16="http://schemas.microsoft.com/office/drawing/2014/main" id="{C6282F3D-0D29-AE31-1C1E-FDA005A0A42C}"/>
              </a:ext>
            </a:extLst>
          </p:cNvPr>
          <p:cNvSpPr txBox="1">
            <a:spLocks noGrp="1"/>
          </p:cNvSpPr>
          <p:nvPr>
            <p:ph type="body" idx="1"/>
          </p:nvPr>
        </p:nvSpPr>
        <p:spPr>
          <a:xfrm>
            <a:off x="731520" y="4620576"/>
            <a:ext cx="5852160" cy="3780630"/>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buClr>
                <a:schemeClr val="dk1"/>
              </a:buClr>
            </a:pPr>
            <a:endParaRPr lang="en-US" sz="1200" i="1" dirty="0">
              <a:latin typeface="Calibri" panose="020F0502020204030204" pitchFamily="34" charset="0"/>
            </a:endParaRPr>
          </a:p>
          <a:p>
            <a:pPr>
              <a:buClr>
                <a:schemeClr val="dk1"/>
              </a:buClr>
            </a:pPr>
            <a:r>
              <a:rPr lang="en-US" sz="1200" b="1" i="0" dirty="0">
                <a:latin typeface="Calibri" panose="020F0502020204030204" pitchFamily="34" charset="0"/>
              </a:rPr>
              <a:t>Trainer’s note: </a:t>
            </a:r>
            <a:r>
              <a:rPr lang="en-US" sz="1200" i="1" dirty="0">
                <a:latin typeface="Calibri" panose="020F0502020204030204" pitchFamily="34" charset="0"/>
              </a:rPr>
              <a:t>Comment on poll results from the Continuum of Adult Behaviors activity as appropriate with suggested script</a:t>
            </a:r>
          </a:p>
          <a:p>
            <a:pPr>
              <a:buClr>
                <a:schemeClr val="dk1"/>
              </a:buClr>
            </a:pPr>
            <a:endParaRPr lang="en-US" sz="1200" dirty="0">
              <a:latin typeface="Calibri" panose="020F0502020204030204" pitchFamily="34" charset="0"/>
            </a:endParaRPr>
          </a:p>
          <a:p>
            <a:pPr>
              <a:buClr>
                <a:schemeClr val="dk1"/>
              </a:buClr>
            </a:pPr>
            <a:r>
              <a:rPr lang="en-US" sz="1200" dirty="0">
                <a:latin typeface="Calibri" panose="020F0502020204030204" pitchFamily="34" charset="0"/>
              </a:rPr>
              <a:t>In the activity with the polls, all of the behaviors and situations – regardless of prevention level are times we want to speak up. It is critical that we do speak up</a:t>
            </a:r>
          </a:p>
          <a:p>
            <a:pPr algn="l" rtl="0">
              <a:lnSpc>
                <a:spcPct val="100000"/>
              </a:lnSpc>
              <a:buSzPts val="1100"/>
            </a:pPr>
            <a:endParaRPr sz="1200" dirty="0">
              <a:solidFill>
                <a:srgbClr val="000000"/>
              </a:solidFill>
              <a:latin typeface="Calibri" panose="020F0502020204030204" pitchFamily="34" charset="0"/>
            </a:endParaRPr>
          </a:p>
          <a:p>
            <a:pPr algn="l" rtl="0">
              <a:lnSpc>
                <a:spcPct val="100000"/>
              </a:lnSpc>
              <a:buSzPts val="1100"/>
            </a:pPr>
            <a:r>
              <a:rPr lang="en" sz="1200" dirty="0">
                <a:solidFill>
                  <a:schemeClr val="dk1"/>
                </a:solidFill>
                <a:latin typeface="Calibri" panose="020F0502020204030204" pitchFamily="34" charset="0"/>
              </a:rPr>
              <a:t>One important reason is we’ve talked about that not everyone who violates a boundary is a risk to kids. </a:t>
            </a:r>
            <a:r>
              <a:rPr lang="en" sz="1200" dirty="0">
                <a:solidFill>
                  <a:srgbClr val="000000"/>
                </a:solidFill>
                <a:latin typeface="Calibri" panose="020F0502020204030204" pitchFamily="34" charset="0"/>
              </a:rPr>
              <a:t>Maybe the adult made some poor choices but they really want to be a safe adult for children. Speaking up would give them the chance to correct their behavior. It also give us an opportunity to set expectations around behavior.</a:t>
            </a:r>
            <a:endParaRPr sz="1200" dirty="0">
              <a:latin typeface="Calibri" panose="020F0502020204030204" pitchFamily="34" charset="0"/>
            </a:endParaRPr>
          </a:p>
          <a:p>
            <a:pPr algn="l" rtl="0">
              <a:lnSpc>
                <a:spcPct val="100000"/>
              </a:lnSpc>
              <a:buSzPts val="1100"/>
            </a:pPr>
            <a:endParaRPr sz="1200" dirty="0">
              <a:solidFill>
                <a:srgbClr val="000000"/>
              </a:solidFill>
              <a:latin typeface="Calibri" panose="020F0502020204030204" pitchFamily="34" charset="0"/>
            </a:endParaRPr>
          </a:p>
          <a:p>
            <a:pPr algn="l" rtl="0">
              <a:lnSpc>
                <a:spcPct val="100000"/>
              </a:lnSpc>
              <a:buClr>
                <a:schemeClr val="dk1"/>
              </a:buClr>
              <a:buSzPts val="1100"/>
            </a:pPr>
            <a:r>
              <a:rPr lang="en" sz="1200" b="1" dirty="0">
                <a:latin typeface="Calibri" panose="020F0502020204030204" pitchFamily="34" charset="0"/>
                <a:ea typeface="Calibri"/>
                <a:cs typeface="Calibri"/>
                <a:sym typeface="Calibri"/>
              </a:rPr>
              <a:t>&gt;ADVANCE SLIDE</a:t>
            </a:r>
            <a:endParaRPr sz="1200" dirty="0">
              <a:solidFill>
                <a:srgbClr val="000000"/>
              </a:solidFill>
              <a:latin typeface="Calibri" panose="020F0502020204030204" pitchFamily="34" charset="0"/>
            </a:endParaRPr>
          </a:p>
          <a:p>
            <a:pPr algn="l" rtl="0">
              <a:lnSpc>
                <a:spcPct val="100000"/>
              </a:lnSpc>
              <a:buSzPts val="1100"/>
            </a:pPr>
            <a:endParaRPr sz="1200" dirty="0">
              <a:solidFill>
                <a:srgbClr val="000000"/>
              </a:solidFill>
              <a:latin typeface="Calibri" panose="020F0502020204030204" pitchFamily="34" charset="0"/>
            </a:endParaRPr>
          </a:p>
          <a:p>
            <a:pPr algn="l" rtl="0">
              <a:lnSpc>
                <a:spcPct val="100000"/>
              </a:lnSpc>
              <a:buSzPts val="1100"/>
            </a:pPr>
            <a:r>
              <a:rPr lang="en" sz="1200" dirty="0">
                <a:solidFill>
                  <a:srgbClr val="000000"/>
                </a:solidFill>
                <a:latin typeface="Calibri" panose="020F0502020204030204" pitchFamily="34" charset="0"/>
              </a:rPr>
              <a:t>And If an adult is putting a child at risk, speaking up also helps alert this person that there are caring adults looking out for this child’s safety. </a:t>
            </a:r>
            <a:endParaRPr sz="1200" dirty="0">
              <a:latin typeface="Calibri" panose="020F0502020204030204" pitchFamily="34" charset="0"/>
            </a:endParaRPr>
          </a:p>
          <a:p>
            <a:pPr algn="l" rtl="0">
              <a:lnSpc>
                <a:spcPct val="100000"/>
              </a:lnSpc>
              <a:buSzPts val="1100"/>
            </a:pPr>
            <a:endParaRPr sz="1200" dirty="0">
              <a:solidFill>
                <a:srgbClr val="000000"/>
              </a:solidFill>
              <a:latin typeface="Calibri" panose="020F0502020204030204" pitchFamily="34" charset="0"/>
            </a:endParaRPr>
          </a:p>
          <a:p>
            <a:pPr algn="l" rtl="0">
              <a:lnSpc>
                <a:spcPct val="100000"/>
              </a:lnSpc>
              <a:buClr>
                <a:schemeClr val="dk1"/>
              </a:buClr>
              <a:buSzPts val="1100"/>
            </a:pPr>
            <a:r>
              <a:rPr lang="en" sz="1200" b="1" dirty="0">
                <a:latin typeface="Calibri" panose="020F0502020204030204" pitchFamily="34" charset="0"/>
                <a:ea typeface="Calibri"/>
                <a:cs typeface="Calibri"/>
                <a:sym typeface="Calibri"/>
              </a:rPr>
              <a:t>&gt;ADVANCE SLIDE</a:t>
            </a:r>
            <a:endParaRPr sz="1200" dirty="0">
              <a:solidFill>
                <a:srgbClr val="000000"/>
              </a:solidFill>
              <a:latin typeface="Calibri" panose="020F0502020204030204" pitchFamily="34" charset="0"/>
            </a:endParaRPr>
          </a:p>
          <a:p>
            <a:pPr algn="l" rtl="0">
              <a:lnSpc>
                <a:spcPct val="100000"/>
              </a:lnSpc>
              <a:buSzPts val="1100"/>
            </a:pPr>
            <a:endParaRPr sz="1200" dirty="0">
              <a:solidFill>
                <a:srgbClr val="000000"/>
              </a:solidFill>
              <a:latin typeface="Calibri" panose="020F0502020204030204" pitchFamily="34" charset="0"/>
            </a:endParaRPr>
          </a:p>
          <a:p>
            <a:pPr algn="l" rtl="0">
              <a:lnSpc>
                <a:spcPct val="100000"/>
              </a:lnSpc>
              <a:buSzPts val="1100"/>
            </a:pPr>
            <a:r>
              <a:rPr lang="en" sz="1200" dirty="0">
                <a:solidFill>
                  <a:srgbClr val="000000"/>
                </a:solidFill>
                <a:latin typeface="Calibri" panose="020F0502020204030204" pitchFamily="34" charset="0"/>
              </a:rPr>
              <a:t>Additionally, it can be an opportunity for the adult to seek professional help and find support, or to work towards safer behaviors.</a:t>
            </a:r>
            <a:endParaRPr sz="1200" dirty="0">
              <a:latin typeface="Calibri" panose="020F0502020204030204" pitchFamily="34" charset="0"/>
            </a:endParaRPr>
          </a:p>
          <a:p>
            <a:pPr algn="l" rtl="0">
              <a:lnSpc>
                <a:spcPct val="100000"/>
              </a:lnSpc>
              <a:buSzPts val="1100"/>
            </a:pPr>
            <a:endParaRPr sz="1200" b="1" dirty="0">
              <a:solidFill>
                <a:srgbClr val="000000"/>
              </a:solidFill>
              <a:latin typeface="Calibri" panose="020F0502020204030204" pitchFamily="34" charset="0"/>
            </a:endParaRPr>
          </a:p>
          <a:p>
            <a:pPr algn="l" rtl="0">
              <a:lnSpc>
                <a:spcPct val="100000"/>
              </a:lnSpc>
              <a:buClr>
                <a:srgbClr val="000000"/>
              </a:buClr>
              <a:buSzPts val="1100"/>
            </a:pPr>
            <a:r>
              <a:rPr lang="en" sz="1200" dirty="0">
                <a:solidFill>
                  <a:srgbClr val="000000"/>
                </a:solidFill>
                <a:latin typeface="Calibri" panose="020F0502020204030204" pitchFamily="34" charset="0"/>
              </a:rPr>
              <a:t>By speaking up and having these difficult conversations we’re </a:t>
            </a:r>
            <a:r>
              <a:rPr lang="en" sz="1200" i="1" dirty="0">
                <a:solidFill>
                  <a:srgbClr val="000000"/>
                </a:solidFill>
                <a:latin typeface="Calibri" panose="020F0502020204030204" pitchFamily="34" charset="0"/>
              </a:rPr>
              <a:t>addressing </a:t>
            </a:r>
            <a:r>
              <a:rPr lang="en" sz="1200" dirty="0">
                <a:solidFill>
                  <a:srgbClr val="000000"/>
                </a:solidFill>
                <a:latin typeface="Calibri" panose="020F0502020204030204" pitchFamily="34" charset="0"/>
              </a:rPr>
              <a:t>child sexual abuse with other adults and encouraging them to adjust any unsafe behaviors they may be engaging in that put a child in a vulnerable situation and increase their risk. Hopefully this allows us to react and intervene potentially before a child is harmed.</a:t>
            </a:r>
            <a:endParaRPr sz="1200" dirty="0">
              <a:solidFill>
                <a:srgbClr val="000000"/>
              </a:solidFill>
              <a:latin typeface="Calibri" panose="020F0502020204030204" pitchFamily="34" charset="0"/>
            </a:endParaRPr>
          </a:p>
          <a:p>
            <a:pPr algn="l" rtl="0">
              <a:lnSpc>
                <a:spcPct val="100000"/>
              </a:lnSpc>
              <a:buClr>
                <a:srgbClr val="000000"/>
              </a:buClr>
              <a:buSzPts val="1100"/>
            </a:pP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SzPts val="1100"/>
            </a:pPr>
            <a:endParaRPr sz="1200" dirty="0">
              <a:solidFill>
                <a:srgbClr val="000000"/>
              </a:solidFill>
              <a:latin typeface="Calibri" panose="020F0502020204030204" pitchFamily="34" charset="0"/>
            </a:endParaRPr>
          </a:p>
          <a:p>
            <a:pPr algn="l" rtl="0">
              <a:lnSpc>
                <a:spcPct val="100000"/>
              </a:lnSpc>
              <a:buSzPts val="1100"/>
            </a:pPr>
            <a:endParaRPr sz="1200" dirty="0">
              <a:solidFill>
                <a:srgbClr val="000000"/>
              </a:solidFill>
              <a:latin typeface="Calibri" panose="020F0502020204030204" pitchFamily="34" charset="0"/>
            </a:endParaRPr>
          </a:p>
          <a:p>
            <a:pPr algn="l" rtl="0">
              <a:lnSpc>
                <a:spcPct val="100000"/>
              </a:lnSpc>
              <a:buSzPts val="1100"/>
            </a:pPr>
            <a:endParaRPr sz="12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0465559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3" name="Google Shape;253;p8: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rmAutofit/>
          </a:bodyPr>
          <a:lstStyle/>
          <a:p>
            <a:pPr algn="l" rtl="0">
              <a:buClr>
                <a:schemeClr val="dk1"/>
              </a:buClr>
              <a:buSzPts val="2000"/>
            </a:pPr>
            <a:r>
              <a:rPr lang="en-US" sz="1200" b="1" dirty="0">
                <a:latin typeface="Calibri" panose="020F0502020204030204" pitchFamily="34" charset="0"/>
              </a:rPr>
              <a:t>Suggested script:</a:t>
            </a:r>
          </a:p>
          <a:p>
            <a:pPr>
              <a:defRPr/>
            </a:pPr>
            <a:endParaRPr lang="en-US" sz="1200" kern="100" dirty="0">
              <a:latin typeface="Calibri" panose="020F0502020204030204" pitchFamily="34" charset="0"/>
              <a:ea typeface="Aptos" panose="020B0004020202020204" pitchFamily="34" charset="0"/>
              <a:cs typeface="Times New Roman" panose="02020603050405020304" pitchFamily="18" charset="0"/>
            </a:endParaRPr>
          </a:p>
          <a:p>
            <a:pPr>
              <a:defRPr/>
            </a:pPr>
            <a:r>
              <a:rPr lang="en-US" sz="1200" kern="100" dirty="0">
                <a:latin typeface="Calibri" panose="020F0502020204030204" pitchFamily="34" charset="0"/>
                <a:ea typeface="Aptos" panose="020B0004020202020204" pitchFamily="34" charset="0"/>
                <a:cs typeface="Times New Roman" panose="02020603050405020304" pitchFamily="18" charset="0"/>
              </a:rPr>
              <a:t>We’ve talk about the barriers that keep kids from speaking up. Similarly, there are barriers that keep adults from speaking up too.</a:t>
            </a:r>
          </a:p>
          <a:p>
            <a:pPr algn="l" rtl="0">
              <a:lnSpc>
                <a:spcPct val="100000"/>
              </a:lnSpc>
              <a:buSzPts val="1400"/>
            </a:pPr>
            <a:endParaRPr sz="1200" dirty="0">
              <a:latin typeface="Calibri" panose="020F0502020204030204" pitchFamily="34" charset="0"/>
            </a:endParaRPr>
          </a:p>
          <a:p>
            <a:pPr algn="l" rtl="0">
              <a:lnSpc>
                <a:spcPct val="100000"/>
              </a:lnSpc>
              <a:buClr>
                <a:srgbClr val="000000"/>
              </a:buClr>
              <a:buSzPts val="1400"/>
            </a:pPr>
            <a:r>
              <a:rPr lang="en-US" sz="1200" dirty="0">
                <a:latin typeface="Calibri" panose="020F0502020204030204" pitchFamily="34" charset="0"/>
              </a:rPr>
              <a:t>Many adults are confident that if they thought a child or teen was being sexually abused, they would speak up. However, in “real life,” there are actually many feelings and other barriers that may cause an adult to hesitate and maybe not speak up at all. </a:t>
            </a:r>
            <a:endParaRPr sz="1200" dirty="0">
              <a:latin typeface="Calibri" panose="020F0502020204030204" pitchFamily="34" charset="0"/>
            </a:endParaRPr>
          </a:p>
          <a:p>
            <a:pPr algn="l" rtl="0">
              <a:lnSpc>
                <a:spcPct val="100000"/>
              </a:lnSpc>
              <a:buSzPts val="1400"/>
            </a:pPr>
            <a:endParaRPr sz="1300" dirty="0"/>
          </a:p>
          <a:p>
            <a:pPr algn="l" rtl="0">
              <a:lnSpc>
                <a:spcPct val="100000"/>
              </a:lnSpc>
              <a:buSzPts val="1400"/>
            </a:pPr>
            <a:endParaRPr sz="1300" dirty="0"/>
          </a:p>
          <a:p>
            <a:pPr algn="l" rtl="0">
              <a:lnSpc>
                <a:spcPct val="100000"/>
              </a:lnSpc>
              <a:buSzPts val="1400"/>
            </a:pPr>
            <a:endParaRPr sz="1500" dirty="0"/>
          </a:p>
        </p:txBody>
      </p:sp>
      <p:sp>
        <p:nvSpPr>
          <p:cNvPr id="254" name="Google Shape;254;p8: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SzPts val="1200"/>
            </a:pPr>
            <a:fld id="{00000000-1234-1234-1234-123412341234}" type="slidenum">
              <a:rPr lang="en-US" sz="1300">
                <a:latin typeface="Tahoma"/>
                <a:ea typeface="Tahoma"/>
                <a:cs typeface="Tahoma"/>
                <a:sym typeface="Tahoma"/>
              </a:rPr>
              <a:pPr algn="r">
                <a:lnSpc>
                  <a:spcPct val="100000"/>
                </a:lnSpc>
                <a:spcBef>
                  <a:spcPts val="0"/>
                </a:spcBef>
                <a:buSzPts val="1200"/>
              </a:pPr>
              <a:t>66</a:t>
            </a:fld>
            <a:endParaRPr sz="1300">
              <a:latin typeface="Tahoma"/>
              <a:ea typeface="Tahoma"/>
              <a:cs typeface="Tahoma"/>
              <a:sym typeface="Tahoma"/>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a:prstGeom prst="rect">
            <a:avLst/>
          </a:prstGeom>
        </p:spPr>
      </p:sp>
      <p:sp>
        <p:nvSpPr>
          <p:cNvPr id="3" name="Notes Placeholder 2"/>
          <p:cNvSpPr>
            <a:spLocks noGrp="1"/>
          </p:cNvSpPr>
          <p:nvPr>
            <p:ph type="body" idx="1"/>
          </p:nvPr>
        </p:nvSpPr>
        <p:spPr/>
        <p:txBody>
          <a:bodyPr/>
          <a:lstStyle/>
          <a:p>
            <a:pPr algn="l" rtl="0">
              <a:buClr>
                <a:schemeClr val="dk1"/>
              </a:buClr>
              <a:buSzPts val="2000"/>
            </a:pPr>
            <a:r>
              <a:rPr lang="en-US" sz="1200" b="1" dirty="0">
                <a:latin typeface="Calibri" panose="020F0502020204030204" pitchFamily="34" charset="0"/>
              </a:rPr>
              <a:t>Suggested script:</a:t>
            </a:r>
          </a:p>
          <a:p>
            <a:endParaRPr lang="en-US" sz="1200" dirty="0">
              <a:latin typeface="Calibri" panose="020F0502020204030204" pitchFamily="34" charset="0"/>
            </a:endParaRPr>
          </a:p>
          <a:p>
            <a:r>
              <a:rPr lang="en-US" sz="1200" dirty="0">
                <a:latin typeface="Calibri" panose="020F0502020204030204" pitchFamily="34" charset="0"/>
              </a:rPr>
              <a:t>When Stop It Now! began, the founder went into prisons and talked to adults incarcerated for sexual abuse. They said that there were plenty of warning signs that a child was at risk, but no one spoke up. These adults said that there were opportunities for other adults to call them out, so to speak, on their behaviors – but no one did. </a:t>
            </a:r>
          </a:p>
          <a:p>
            <a:pPr algn="l" defTabSz="957468" rtl="0">
              <a:lnSpc>
                <a:spcPct val="100000"/>
              </a:lnSpc>
              <a:defRPr/>
            </a:pPr>
            <a:endParaRPr lang="en-US" sz="1200" dirty="0">
              <a:latin typeface="Calibri" panose="020F0502020204030204" pitchFamily="34" charset="0"/>
            </a:endParaRPr>
          </a:p>
          <a:p>
            <a:r>
              <a:rPr lang="en-US" sz="1200" dirty="0">
                <a:latin typeface="Calibri" panose="020F0502020204030204" pitchFamily="34" charset="0"/>
              </a:rPr>
              <a:t>So, let’s</a:t>
            </a:r>
            <a:r>
              <a:rPr lang="en-US" sz="1200" dirty="0">
                <a:latin typeface="Calibri" panose="020F0502020204030204" pitchFamily="34" charset="0"/>
                <a:ea typeface="Calibri"/>
                <a:cs typeface="Calibri"/>
                <a:sym typeface="Calibri"/>
              </a:rPr>
              <a:t> look at what some of these barriers are, starting with fears. </a:t>
            </a:r>
          </a:p>
          <a:p>
            <a:endParaRPr lang="en-US" sz="1200" b="1" dirty="0">
              <a:latin typeface="Calibri" panose="020F0502020204030204" pitchFamily="34" charset="0"/>
              <a:ea typeface="Calibri"/>
              <a:cs typeface="Calibri"/>
              <a:sym typeface="Calibri"/>
            </a:endParaRPr>
          </a:p>
          <a:p>
            <a:pPr marL="179525" indent="-179525">
              <a:buFont typeface="Wingdings" panose="05000000000000000000" pitchFamily="2" charset="2"/>
              <a:buChar char="Ø"/>
            </a:pPr>
            <a:r>
              <a:rPr lang="en-US" sz="1200" b="1" dirty="0">
                <a:latin typeface="Calibri" panose="020F0502020204030204" pitchFamily="34" charset="0"/>
                <a:ea typeface="Calibri"/>
                <a:cs typeface="Calibri"/>
                <a:sym typeface="Calibri"/>
              </a:rPr>
              <a:t>Ask: </a:t>
            </a:r>
            <a:r>
              <a:rPr lang="en-US" sz="1200" dirty="0">
                <a:latin typeface="Calibri" panose="020F0502020204030204" pitchFamily="34" charset="0"/>
                <a:ea typeface="Calibri"/>
                <a:cs typeface="Calibri"/>
                <a:sym typeface="Calibri"/>
              </a:rPr>
              <a:t>What are some of the fears that might interfere with someone speaking up? Think about what they might sound like if spoken out loud. For example, maybe a fear is being wrong, so we might hear someone say, “I don’t want to ruin someone’s life over nothing”</a:t>
            </a:r>
          </a:p>
          <a:p>
            <a:endParaRPr lang="en-US" sz="1200" i="1" dirty="0">
              <a:latin typeface="Calibri" panose="020F0502020204030204" pitchFamily="34" charset="0"/>
              <a:ea typeface="Calibri"/>
              <a:cs typeface="Calibri"/>
              <a:sym typeface="Calibri"/>
            </a:endParaRPr>
          </a:p>
          <a:p>
            <a:r>
              <a:rPr lang="en-US" sz="1200" b="1" dirty="0">
                <a:latin typeface="Calibri" panose="020F0502020204030204" pitchFamily="34" charset="0"/>
                <a:ea typeface="Calibri"/>
                <a:cs typeface="Calibri"/>
                <a:sym typeface="Calibri"/>
              </a:rPr>
              <a:t>Trainer’s note</a:t>
            </a:r>
            <a:r>
              <a:rPr lang="en-US" sz="1200" i="1" dirty="0">
                <a:latin typeface="Calibri" panose="020F0502020204030204" pitchFamily="34" charset="0"/>
                <a:ea typeface="Calibri"/>
                <a:cs typeface="Calibri"/>
                <a:sym typeface="Calibri"/>
              </a:rPr>
              <a:t>: Prompt participants to include what fears are possible and what they might sound like when someone speaks them out. Collect responses, discussing as appropriate. Then review the bullet points below and as you review the script below, you can also add in some examples of what they sound like, included in script below:</a:t>
            </a:r>
            <a:endParaRPr lang="en-US" sz="1200" b="1" dirty="0">
              <a:latin typeface="Calibri" panose="020F0502020204030204" pitchFamily="34" charset="0"/>
              <a:ea typeface="Calibri"/>
              <a:cs typeface="Calibri"/>
              <a:sym typeface="Calibri"/>
            </a:endParaRPr>
          </a:p>
          <a:p>
            <a:endParaRPr lang="en-US" sz="1200" b="1" dirty="0">
              <a:latin typeface="Calibri" panose="020F0502020204030204" pitchFamily="34" charset="0"/>
              <a:ea typeface="Calibri"/>
              <a:cs typeface="Calibri"/>
              <a:sym typeface="Calibri"/>
            </a:endParaRPr>
          </a:p>
          <a:p>
            <a:r>
              <a:rPr lang="en-US" sz="1200" b="1" dirty="0">
                <a:latin typeface="Calibri" panose="020F0502020204030204" pitchFamily="34" charset="0"/>
                <a:ea typeface="Calibri"/>
                <a:cs typeface="Calibri"/>
                <a:sym typeface="Calibri"/>
              </a:rPr>
              <a:t>&gt;ADVANCE SLIDE</a:t>
            </a:r>
          </a:p>
          <a:p>
            <a:pPr algn="l" rtl="0">
              <a:lnSpc>
                <a:spcPct val="100000"/>
              </a:lnSpc>
              <a:buSzPts val="1400"/>
            </a:pPr>
            <a:endParaRPr lang="en-US" sz="1200" dirty="0">
              <a:latin typeface="Calibri" panose="020F0502020204030204" pitchFamily="34" charset="0"/>
              <a:ea typeface="Calibri"/>
              <a:cs typeface="Calibri"/>
              <a:sym typeface="Calibri"/>
            </a:endParaRPr>
          </a:p>
          <a:p>
            <a:pPr algn="l" rtl="0">
              <a:lnSpc>
                <a:spcPct val="100000"/>
              </a:lnSpc>
              <a:buSzPts val="1400"/>
            </a:pPr>
            <a:r>
              <a:rPr lang="en-US" sz="1200" dirty="0">
                <a:latin typeface="Calibri" panose="020F0502020204030204" pitchFamily="34" charset="0"/>
                <a:ea typeface="Calibri"/>
                <a:cs typeface="Calibri"/>
                <a:sym typeface="Calibri"/>
              </a:rPr>
              <a:t>Fears about speaking up are common and very understandable.</a:t>
            </a:r>
          </a:p>
          <a:p>
            <a:pPr algn="l" rtl="0">
              <a:lnSpc>
                <a:spcPct val="100000"/>
              </a:lnSpc>
              <a:buSzPts val="1400"/>
            </a:pPr>
            <a:endParaRPr lang="en-US" sz="1200" dirty="0">
              <a:latin typeface="Calibri" panose="020F0502020204030204" pitchFamily="34" charset="0"/>
              <a:ea typeface="Calibri"/>
              <a:cs typeface="Calibri"/>
              <a:sym typeface="Calibri"/>
            </a:endParaRPr>
          </a:p>
          <a:p>
            <a:pPr algn="l" rtl="0">
              <a:lnSpc>
                <a:spcPct val="100000"/>
              </a:lnSpc>
              <a:buSzPts val="1400"/>
            </a:pPr>
            <a:r>
              <a:rPr lang="en-US" sz="1200" dirty="0">
                <a:latin typeface="Calibri" panose="020F0502020204030204" pitchFamily="34" charset="0"/>
                <a:ea typeface="Calibri"/>
                <a:cs typeface="Calibri"/>
                <a:sym typeface="Calibri"/>
              </a:rPr>
              <a:t>People are worried that they are just thinking the worst, and maybe misinterpreting the situation. They may think they are the only one who is concerned</a:t>
            </a:r>
            <a:r>
              <a:rPr lang="en-US" sz="1200" dirty="0">
                <a:latin typeface="Calibri" panose="020F0502020204030204" pitchFamily="34" charset="0"/>
              </a:rPr>
              <a:t>,</a:t>
            </a:r>
            <a:r>
              <a:rPr lang="en-US" sz="1200" dirty="0">
                <a:latin typeface="Calibri" panose="020F0502020204030204" pitchFamily="34" charset="0"/>
                <a:ea typeface="Calibri"/>
                <a:cs typeface="Calibri"/>
                <a:sym typeface="Calibri"/>
              </a:rPr>
              <a:t> so they question themselves. For some people, they worry that they may be wrong or that they’re overreacting - and they are afraid to accuse someone of doing something abusive and illegal - and </a:t>
            </a:r>
            <a:r>
              <a:rPr lang="en-US" sz="1200" dirty="0">
                <a:latin typeface="Calibri" panose="020F0502020204030204" pitchFamily="34" charset="0"/>
              </a:rPr>
              <a:t>might be</a:t>
            </a:r>
            <a:r>
              <a:rPr lang="en-US" sz="1200" dirty="0">
                <a:latin typeface="Calibri" panose="020F0502020204030204" pitchFamily="34" charset="0"/>
                <a:ea typeface="Calibri"/>
                <a:cs typeface="Calibri"/>
                <a:sym typeface="Calibri"/>
              </a:rPr>
              <a:t> ruining their lives. </a:t>
            </a:r>
          </a:p>
          <a:p>
            <a:pPr algn="l" rtl="0">
              <a:lnSpc>
                <a:spcPct val="100000"/>
              </a:lnSpc>
              <a:buSzPts val="1400"/>
            </a:pPr>
            <a:endParaRPr lang="en-US" sz="1200" dirty="0">
              <a:latin typeface="Calibri" panose="020F0502020204030204" pitchFamily="34" charset="0"/>
              <a:ea typeface="Calibri"/>
              <a:cs typeface="Calibri"/>
              <a:sym typeface="Calibri"/>
            </a:endParaRPr>
          </a:p>
          <a:p>
            <a:pPr algn="l" defTabSz="957468" rtl="0">
              <a:lnSpc>
                <a:spcPct val="100000"/>
              </a:lnSpc>
              <a:buSzPts val="1400"/>
              <a:defRPr/>
            </a:pPr>
            <a:r>
              <a:rPr lang="en-US" sz="1200" dirty="0">
                <a:latin typeface="Calibri" panose="020F0502020204030204" pitchFamily="34" charset="0"/>
                <a:ea typeface="Calibri"/>
                <a:cs typeface="Calibri"/>
                <a:sym typeface="Calibri"/>
              </a:rPr>
              <a:t>An example of what this might sound like is, “</a:t>
            </a:r>
            <a:r>
              <a:rPr lang="en-US" sz="1200" dirty="0">
                <a:latin typeface="Calibri" panose="020F0502020204030204" pitchFamily="34" charset="0"/>
              </a:rPr>
              <a:t>Maybe it’s just me.  I’m probably just misinterpreting the situation”</a:t>
            </a:r>
          </a:p>
          <a:p>
            <a:pPr algn="l" rtl="0">
              <a:lnSpc>
                <a:spcPct val="100000"/>
              </a:lnSpc>
              <a:buSzPts val="1400"/>
            </a:pPr>
            <a:endParaRPr lang="en-US" sz="1200" dirty="0">
              <a:latin typeface="Calibri" panose="020F0502020204030204" pitchFamily="34" charset="0"/>
              <a:ea typeface="Calibri"/>
              <a:cs typeface="Calibri"/>
              <a:sym typeface="Calibri"/>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p>
          <a:p>
            <a:pPr algn="l" rtl="0">
              <a:lnSpc>
                <a:spcPct val="100000"/>
              </a:lnSpc>
              <a:buSzPts val="1400"/>
            </a:pPr>
            <a:endParaRPr lang="en-US" sz="1200" dirty="0">
              <a:latin typeface="Calibri" panose="020F0502020204030204" pitchFamily="34" charset="0"/>
              <a:ea typeface="Calibri"/>
              <a:cs typeface="Calibri"/>
              <a:sym typeface="Calibri"/>
            </a:endParaRPr>
          </a:p>
          <a:p>
            <a:pPr algn="l" rtl="0">
              <a:lnSpc>
                <a:spcPct val="100000"/>
              </a:lnSpc>
              <a:buSzPts val="1400"/>
            </a:pPr>
            <a:r>
              <a:rPr lang="en-US" sz="1200" dirty="0">
                <a:latin typeface="Calibri" panose="020F0502020204030204" pitchFamily="34" charset="0"/>
                <a:ea typeface="Calibri"/>
                <a:cs typeface="Calibri"/>
                <a:sym typeface="Calibri"/>
              </a:rPr>
              <a:t>Maybe they don’t want to offend anyone. It is often hard to believe child sexual abuse is possible, and so understandably, it is easier to talk yourself out of taking action because of the fear that you would </a:t>
            </a:r>
            <a:r>
              <a:rPr lang="en-US" sz="1200" dirty="0">
                <a:latin typeface="Calibri" panose="020F0502020204030204" pitchFamily="34" charset="0"/>
              </a:rPr>
              <a:t>hurt someone’s feelings</a:t>
            </a:r>
            <a:r>
              <a:rPr lang="en-US" sz="1200" dirty="0">
                <a:latin typeface="Calibri" panose="020F0502020204030204" pitchFamily="34" charset="0"/>
                <a:ea typeface="Calibri"/>
                <a:cs typeface="Calibri"/>
                <a:sym typeface="Calibri"/>
              </a:rPr>
              <a:t>. Perhaps they that others will wonder how they could even think such a thing and that </a:t>
            </a:r>
            <a:r>
              <a:rPr lang="en-US" sz="1200" dirty="0">
                <a:latin typeface="Calibri" panose="020F0502020204030204" pitchFamily="34" charset="0"/>
              </a:rPr>
              <a:t>suspicion will be shifted to them.</a:t>
            </a:r>
          </a:p>
          <a:p>
            <a:pPr algn="l" rtl="0">
              <a:lnSpc>
                <a:spcPct val="100000"/>
              </a:lnSpc>
              <a:buSzPts val="1400"/>
            </a:pPr>
            <a:endParaRPr lang="en-US" sz="1200" dirty="0">
              <a:latin typeface="Calibri" panose="020F0502020204030204" pitchFamily="34" charset="0"/>
            </a:endParaRPr>
          </a:p>
          <a:p>
            <a:pPr algn="l" defTabSz="957468" rtl="0">
              <a:lnSpc>
                <a:spcPct val="100000"/>
              </a:lnSpc>
              <a:buSzPts val="1400"/>
              <a:defRPr/>
            </a:pPr>
            <a:r>
              <a:rPr lang="en-US" sz="1200" dirty="0">
                <a:latin typeface="Calibri" panose="020F0502020204030204" pitchFamily="34" charset="0"/>
              </a:rPr>
              <a:t>An example of what this might sound like is, “I don’t want to hurt my family member’s feelings”.</a:t>
            </a:r>
          </a:p>
          <a:p>
            <a:pPr algn="l" rtl="0">
              <a:lnSpc>
                <a:spcPct val="100000"/>
              </a:lnSpc>
              <a:buSzPts val="1400"/>
            </a:pPr>
            <a:endParaRPr lang="en-US" sz="1200" dirty="0">
              <a:latin typeface="Calibri" panose="020F0502020204030204" pitchFamily="34" charset="0"/>
              <a:ea typeface="Calibri"/>
              <a:cs typeface="Calibri"/>
              <a:sym typeface="Calibri"/>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p>
          <a:p>
            <a:pPr algn="l" rtl="0">
              <a:lnSpc>
                <a:spcPct val="100000"/>
              </a:lnSpc>
              <a:buSzPts val="1400"/>
            </a:pPr>
            <a:endParaRPr lang="en-US" sz="1200" dirty="0">
              <a:latin typeface="Calibri" panose="020F0502020204030204" pitchFamily="34" charset="0"/>
              <a:ea typeface="Calibri"/>
              <a:cs typeface="Calibri"/>
              <a:sym typeface="Calibri"/>
            </a:endParaRPr>
          </a:p>
          <a:p>
            <a:pPr algn="l" rtl="0">
              <a:lnSpc>
                <a:spcPct val="100000"/>
              </a:lnSpc>
              <a:buSzPts val="1400"/>
            </a:pPr>
            <a:r>
              <a:rPr lang="en-US" sz="1200" dirty="0">
                <a:latin typeface="Calibri" panose="020F0502020204030204" pitchFamily="34" charset="0"/>
                <a:ea typeface="Calibri"/>
                <a:cs typeface="Calibri"/>
                <a:sym typeface="Calibri"/>
              </a:rPr>
              <a:t>Or maybe they worry that talking about it will make things worse</a:t>
            </a:r>
            <a:r>
              <a:rPr lang="en-US" sz="1200" dirty="0">
                <a:latin typeface="Calibri" panose="020F0502020204030204" pitchFamily="34" charset="0"/>
              </a:rPr>
              <a:t> - perhaps the person who is abusing a child will somehow punish the child if someone speaks up.</a:t>
            </a:r>
          </a:p>
          <a:p>
            <a:pPr algn="l" rtl="0">
              <a:lnSpc>
                <a:spcPct val="100000"/>
              </a:lnSpc>
              <a:buSzPts val="1400"/>
            </a:pPr>
            <a:endParaRPr lang="en-US"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An example of what this might sound like is, “If I say anything, the child may just get abused more”. </a:t>
            </a:r>
          </a:p>
          <a:p>
            <a:pPr algn="l" rtl="0">
              <a:lnSpc>
                <a:spcPct val="100000"/>
              </a:lnSpc>
              <a:buSzPts val="1400"/>
            </a:pPr>
            <a:endParaRPr lang="en-US" sz="1200" dirty="0">
              <a:latin typeface="Calibri" panose="020F0502020204030204" pitchFamily="34" charset="0"/>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endParaRPr lang="en-US" sz="1200" b="1" dirty="0">
              <a:latin typeface="Calibri" panose="020F0502020204030204" pitchFamily="34" charset="0"/>
              <a:ea typeface="Calibri"/>
              <a:cs typeface="Arial"/>
              <a:sym typeface="Arial"/>
            </a:endParaRPr>
          </a:p>
          <a:p>
            <a:pPr algn="l" rtl="0">
              <a:lnSpc>
                <a:spcPct val="100000"/>
              </a:lnSpc>
              <a:buClr>
                <a:srgbClr val="000000"/>
              </a:buClr>
              <a:buSzPts val="1400"/>
            </a:pPr>
            <a:endParaRPr lang="en-US" sz="1200" b="1" dirty="0">
              <a:latin typeface="Calibri" panose="020F0502020204030204" pitchFamily="34" charset="0"/>
              <a:ea typeface="Calibri"/>
              <a:cs typeface="Arial"/>
              <a:sym typeface="Arial"/>
            </a:endParaRPr>
          </a:p>
          <a:p>
            <a:pPr algn="l" rtl="0">
              <a:lnSpc>
                <a:spcPct val="100000"/>
              </a:lnSpc>
              <a:buClr>
                <a:srgbClr val="000000"/>
              </a:buClr>
              <a:buSzPts val="1400"/>
            </a:pPr>
            <a:r>
              <a:rPr lang="en-US" sz="1200" dirty="0">
                <a:latin typeface="Calibri" panose="020F0502020204030204" pitchFamily="34" charset="0"/>
                <a:ea typeface="Calibri"/>
                <a:cs typeface="Calibri"/>
                <a:sym typeface="Calibri"/>
              </a:rPr>
              <a:t>There may also be concerns about safety for the child involved, such as </a:t>
            </a:r>
            <a:r>
              <a:rPr lang="en-US" sz="1200" dirty="0">
                <a:latin typeface="Calibri" panose="020F0502020204030204" pitchFamily="34" charset="0"/>
              </a:rPr>
              <a:t>concerns</a:t>
            </a:r>
            <a:r>
              <a:rPr lang="en-US" sz="1200" dirty="0">
                <a:latin typeface="Calibri" panose="020F0502020204030204" pitchFamily="34" charset="0"/>
                <a:ea typeface="Calibri"/>
                <a:cs typeface="Calibri"/>
                <a:sym typeface="Calibri"/>
              </a:rPr>
              <a:t> that the person harming the </a:t>
            </a:r>
            <a:r>
              <a:rPr lang="en-US" sz="1200" dirty="0">
                <a:latin typeface="Calibri" panose="020F0502020204030204" pitchFamily="34" charset="0"/>
              </a:rPr>
              <a:t>child will</a:t>
            </a:r>
            <a:r>
              <a:rPr lang="en-US" sz="1200" dirty="0">
                <a:latin typeface="Calibri" panose="020F0502020204030204" pitchFamily="34" charset="0"/>
                <a:ea typeface="Calibri"/>
                <a:cs typeface="Calibri"/>
                <a:sym typeface="Calibri"/>
              </a:rPr>
              <a:t> become violent. </a:t>
            </a:r>
          </a:p>
          <a:p>
            <a:pPr algn="l" rtl="0">
              <a:lnSpc>
                <a:spcPct val="100000"/>
              </a:lnSpc>
              <a:buClr>
                <a:srgbClr val="000000"/>
              </a:buClr>
              <a:buSzPts val="1400"/>
            </a:pPr>
            <a:endParaRPr lang="en-US" sz="1200" dirty="0">
              <a:latin typeface="Calibri" panose="020F0502020204030204" pitchFamily="34" charset="0"/>
              <a:ea typeface="Calibri"/>
              <a:cs typeface="Calibri"/>
              <a:sym typeface="Calibri"/>
            </a:endParaRPr>
          </a:p>
          <a:p>
            <a:pPr algn="l" defTabSz="957468" rtl="0">
              <a:lnSpc>
                <a:spcPct val="100000"/>
              </a:lnSpc>
              <a:buClr>
                <a:srgbClr val="000000"/>
              </a:buClr>
              <a:buSzPts val="1400"/>
              <a:defRPr/>
            </a:pPr>
            <a:r>
              <a:rPr lang="en-US" sz="1200" dirty="0">
                <a:latin typeface="Calibri" panose="020F0502020204030204" pitchFamily="34" charset="0"/>
              </a:rPr>
              <a:t>An example of what this might sound like is, “Talking about it might just make things worse.”</a:t>
            </a:r>
            <a:endParaRPr lang="en-US" sz="1200" dirty="0">
              <a:latin typeface="Calibri" panose="020F0502020204030204" pitchFamily="34" charset="0"/>
              <a:ea typeface="Calibri"/>
              <a:cs typeface="Calibri"/>
              <a:sym typeface="Calibri"/>
            </a:endParaRPr>
          </a:p>
          <a:p>
            <a:pPr algn="l" rtl="0">
              <a:lnSpc>
                <a:spcPct val="100000"/>
              </a:lnSpc>
              <a:buClr>
                <a:srgbClr val="000000"/>
              </a:buClr>
              <a:buSzPts val="1400"/>
            </a:pPr>
            <a:endParaRPr lang="en-US" sz="1200" dirty="0">
              <a:latin typeface="Calibri" panose="020F0502020204030204" pitchFamily="34" charset="0"/>
              <a:ea typeface="Calibri"/>
              <a:cs typeface="Calibri"/>
              <a:sym typeface="Calibri"/>
            </a:endParaRPr>
          </a:p>
          <a:p>
            <a:pPr algn="l" defTabSz="957468" rtl="0">
              <a:lnSpc>
                <a:spcPct val="100000"/>
              </a:lnSpc>
              <a:buClr>
                <a:srgbClr val="000000"/>
              </a:buClr>
              <a:buSzPts val="1400"/>
              <a:defRPr/>
            </a:pPr>
            <a:r>
              <a:rPr lang="en-US" sz="1200" b="1" dirty="0">
                <a:latin typeface="Calibri" panose="020F0502020204030204" pitchFamily="34" charset="0"/>
                <a:ea typeface="Calibri"/>
                <a:cs typeface="Calibri"/>
                <a:sym typeface="Calibri"/>
              </a:rPr>
              <a:t>&gt;ADVANCE SLIDE</a:t>
            </a:r>
            <a:endParaRPr lang="en-US" sz="1200" dirty="0">
              <a:latin typeface="Calibri" panose="020F0502020204030204" pitchFamily="34" charset="0"/>
              <a:ea typeface="Calibri"/>
              <a:cs typeface="Calibri"/>
              <a:sym typeface="Calibri"/>
            </a:endParaRPr>
          </a:p>
          <a:p>
            <a:pPr algn="l" rtl="0">
              <a:lnSpc>
                <a:spcPct val="100000"/>
              </a:lnSpc>
              <a:buClr>
                <a:srgbClr val="000000"/>
              </a:buClr>
              <a:buSzPts val="1400"/>
            </a:pPr>
            <a:endParaRPr lang="en-US" sz="1200" dirty="0">
              <a:latin typeface="Calibri" panose="020F0502020204030204" pitchFamily="34" charset="0"/>
              <a:ea typeface="Calibri"/>
              <a:cs typeface="Calibri"/>
              <a:sym typeface="Calibri"/>
            </a:endParaRPr>
          </a:p>
          <a:p>
            <a:pPr algn="l" rtl="0">
              <a:lnSpc>
                <a:spcPct val="100000"/>
              </a:lnSpc>
              <a:buClr>
                <a:srgbClr val="000000"/>
              </a:buClr>
              <a:buSzPts val="1400"/>
            </a:pPr>
            <a:r>
              <a:rPr lang="en-US" sz="1200" dirty="0">
                <a:latin typeface="Calibri" panose="020F0502020204030204" pitchFamily="34" charset="0"/>
                <a:ea typeface="Calibri"/>
                <a:cs typeface="Calibri"/>
                <a:sym typeface="Calibri"/>
              </a:rPr>
              <a:t>Or fears about their own safety, such as fearing the family will know who spoke up or made a report and come after them.</a:t>
            </a:r>
          </a:p>
          <a:p>
            <a:pPr algn="l" rtl="0">
              <a:lnSpc>
                <a:spcPct val="100000"/>
              </a:lnSpc>
              <a:buClr>
                <a:srgbClr val="000000"/>
              </a:buClr>
              <a:buSzPts val="1400"/>
            </a:pPr>
            <a:endParaRPr lang="en-US" sz="1200" dirty="0">
              <a:latin typeface="Calibri" panose="020F0502020204030204" pitchFamily="34" charset="0"/>
              <a:ea typeface="Calibri"/>
              <a:cs typeface="Calibri"/>
              <a:sym typeface="Calibri"/>
            </a:endParaRPr>
          </a:p>
          <a:p>
            <a:pPr algn="l" rtl="0">
              <a:lnSpc>
                <a:spcPct val="100000"/>
              </a:lnSpc>
              <a:buClr>
                <a:srgbClr val="000000"/>
              </a:buClr>
              <a:buSzPts val="1400"/>
            </a:pPr>
            <a:r>
              <a:rPr lang="en-US" sz="1200" dirty="0">
                <a:latin typeface="Calibri" panose="020F0502020204030204" pitchFamily="34" charset="0"/>
              </a:rPr>
              <a:t>An example of what this might sound like is, “I don’t want anything to happen to my family because I’ve said something.”</a:t>
            </a:r>
          </a:p>
          <a:p>
            <a:pPr algn="l" rtl="0">
              <a:lnSpc>
                <a:spcPct val="100000"/>
              </a:lnSpc>
              <a:buSzPts val="1400"/>
            </a:pPr>
            <a:endParaRPr lang="en-US" sz="1200" dirty="0">
              <a:latin typeface="Calibri" panose="020F0502020204030204" pitchFamily="34" charset="0"/>
              <a:ea typeface="Calibri"/>
              <a:cs typeface="Calibri"/>
              <a:sym typeface="Calibri"/>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endParaRPr lang="en-US" sz="1200" b="1" dirty="0">
              <a:latin typeface="Calibri" panose="020F0502020204030204" pitchFamily="34" charset="0"/>
            </a:endParaRPr>
          </a:p>
          <a:p>
            <a:pPr algn="l" rtl="0">
              <a:lnSpc>
                <a:spcPct val="100000"/>
              </a:lnSpc>
              <a:buSzPts val="1400"/>
            </a:pPr>
            <a:endParaRPr lang="en-US" sz="1200" dirty="0">
              <a:latin typeface="Calibri" panose="020F0502020204030204" pitchFamily="34" charset="0"/>
              <a:ea typeface="Calibri"/>
              <a:cs typeface="Calibri"/>
              <a:sym typeface="Calibri"/>
            </a:endParaRPr>
          </a:p>
          <a:p>
            <a:pPr algn="l" rtl="0">
              <a:lnSpc>
                <a:spcPct val="100000"/>
              </a:lnSpc>
              <a:buSzPts val="1400"/>
            </a:pPr>
            <a:r>
              <a:rPr lang="en-US" sz="1200" dirty="0">
                <a:latin typeface="Calibri" panose="020F0502020204030204" pitchFamily="34" charset="0"/>
                <a:ea typeface="Calibri"/>
                <a:cs typeface="Calibri"/>
                <a:sym typeface="Calibri"/>
              </a:rPr>
              <a:t>Or they may fear that the family or child will experience more trauma, </a:t>
            </a:r>
            <a:r>
              <a:rPr lang="en-US" sz="1200" dirty="0">
                <a:latin typeface="Calibri" panose="020F0502020204030204" pitchFamily="34" charset="0"/>
              </a:rPr>
              <a:t>like</a:t>
            </a:r>
            <a:r>
              <a:rPr lang="en-US" sz="1200" dirty="0">
                <a:latin typeface="Calibri" panose="020F0502020204030204" pitchFamily="34" charset="0"/>
                <a:ea typeface="Calibri"/>
                <a:cs typeface="Calibri"/>
                <a:sym typeface="Calibri"/>
              </a:rPr>
              <a:t> the family breaking up or </a:t>
            </a:r>
            <a:r>
              <a:rPr lang="en-US" sz="1200" dirty="0">
                <a:latin typeface="Calibri" panose="020F0502020204030204" pitchFamily="34" charset="0"/>
              </a:rPr>
              <a:t>someone going to jail. Or they may be wary of social services getting involved.</a:t>
            </a:r>
          </a:p>
          <a:p>
            <a:pPr algn="l" rtl="0">
              <a:lnSpc>
                <a:spcPct val="100000"/>
              </a:lnSpc>
              <a:buSzPts val="1400"/>
            </a:pPr>
            <a:endParaRPr lang="en-US"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An example of what this might sound like is, “Talking about this might ruin the family”</a:t>
            </a:r>
          </a:p>
          <a:p>
            <a:pPr algn="l" rtl="0">
              <a:lnSpc>
                <a:spcPct val="100000"/>
              </a:lnSpc>
              <a:buSzPts val="1400"/>
            </a:pPr>
            <a:endParaRPr lang="en-US" sz="1200" dirty="0">
              <a:latin typeface="Calibri" panose="020F0502020204030204" pitchFamily="34" charset="0"/>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endParaRPr lang="en-US" sz="1200" b="1" dirty="0">
              <a:latin typeface="Calibri" panose="020F0502020204030204" pitchFamily="34" charset="0"/>
            </a:endParaRPr>
          </a:p>
          <a:p>
            <a:pPr algn="l" rtl="0">
              <a:lnSpc>
                <a:spcPct val="100000"/>
              </a:lnSpc>
              <a:buClr>
                <a:srgbClr val="000000"/>
              </a:buClr>
              <a:buSzPts val="1400"/>
            </a:pPr>
            <a:endParaRPr lang="en-US" sz="1200" dirty="0">
              <a:latin typeface="Calibri" panose="020F0502020204030204" pitchFamily="34" charset="0"/>
              <a:ea typeface="Calibri"/>
              <a:cs typeface="Calibri"/>
              <a:sym typeface="Calibri"/>
            </a:endParaRPr>
          </a:p>
          <a:p>
            <a:pPr algn="l" rtl="0">
              <a:lnSpc>
                <a:spcPct val="100000"/>
              </a:lnSpc>
              <a:buClr>
                <a:srgbClr val="000000"/>
              </a:buClr>
              <a:buSzPts val="1400"/>
            </a:pPr>
            <a:r>
              <a:rPr lang="en-US" sz="1200" dirty="0">
                <a:latin typeface="Calibri" panose="020F0502020204030204" pitchFamily="34" charset="0"/>
                <a:ea typeface="Calibri"/>
                <a:cs typeface="Calibri"/>
                <a:sym typeface="Calibri"/>
              </a:rPr>
              <a:t>There may be concern that the family will suffer financially, </a:t>
            </a:r>
            <a:r>
              <a:rPr lang="en-US" sz="1200" dirty="0">
                <a:latin typeface="Calibri" panose="020F0502020204030204" pitchFamily="34" charset="0"/>
              </a:rPr>
              <a:t>maybe lose their home or a parent will lose their job.</a:t>
            </a:r>
          </a:p>
          <a:p>
            <a:pPr algn="l" rtl="0">
              <a:lnSpc>
                <a:spcPct val="100000"/>
              </a:lnSpc>
              <a:buClr>
                <a:srgbClr val="000000"/>
              </a:buClr>
              <a:buSzPts val="1400"/>
            </a:pPr>
            <a:endParaRPr lang="en-US" sz="1200" dirty="0">
              <a:latin typeface="Calibri" panose="020F0502020204030204" pitchFamily="34" charset="0"/>
            </a:endParaRPr>
          </a:p>
          <a:p>
            <a:pPr algn="l" rtl="0">
              <a:lnSpc>
                <a:spcPct val="100000"/>
              </a:lnSpc>
              <a:buClr>
                <a:srgbClr val="000000"/>
              </a:buClr>
              <a:buSzPts val="1400"/>
            </a:pPr>
            <a:r>
              <a:rPr lang="en-US" sz="1200" dirty="0">
                <a:latin typeface="Calibri" panose="020F0502020204030204" pitchFamily="34" charset="0"/>
              </a:rPr>
              <a:t>An example of what this might sound like is, “They could lose their home or job if I say anything”</a:t>
            </a:r>
          </a:p>
          <a:p>
            <a:pPr algn="l" rtl="0">
              <a:lnSpc>
                <a:spcPct val="100000"/>
              </a:lnSpc>
              <a:buClr>
                <a:srgbClr val="000000"/>
              </a:buClr>
              <a:buSzPts val="1400"/>
            </a:pPr>
            <a:endParaRPr lang="en-US" sz="1200" dirty="0">
              <a:latin typeface="Calibri" panose="020F0502020204030204" pitchFamily="34" charset="0"/>
            </a:endParaRPr>
          </a:p>
          <a:p>
            <a:pPr algn="l" rtl="0">
              <a:lnSpc>
                <a:spcPct val="100000"/>
              </a:lnSpc>
              <a:buClr>
                <a:srgbClr val="000000"/>
              </a:buClr>
              <a:buSzPts val="1400"/>
              <a:buFont typeface="Arial"/>
            </a:pPr>
            <a:r>
              <a:rPr lang="en-US" sz="1200" b="1" dirty="0">
                <a:latin typeface="Calibri" panose="020F0502020204030204" pitchFamily="34" charset="0"/>
              </a:rPr>
              <a:t>Optional Ask: </a:t>
            </a:r>
            <a:r>
              <a:rPr lang="en-US" sz="1200" dirty="0">
                <a:latin typeface="Calibri" panose="020F0502020204030204" pitchFamily="34" charset="0"/>
              </a:rPr>
              <a:t>What kind of family disruption might folks fear could happen if they speak up?</a:t>
            </a:r>
          </a:p>
          <a:p>
            <a:pPr algn="l" rtl="0">
              <a:lnSpc>
                <a:spcPct val="100000"/>
              </a:lnSpc>
              <a:buClr>
                <a:srgbClr val="000000"/>
              </a:buClr>
              <a:buSzPts val="1400"/>
            </a:pPr>
            <a:r>
              <a:rPr lang="en-US" sz="1200" i="1" dirty="0">
                <a:latin typeface="Calibri" panose="020F0502020204030204" pitchFamily="34" charset="0"/>
              </a:rPr>
              <a:t>Possible answers for discussion includes: divorce, loss of home, loss of job or community standing, loss of relationships, custody/visitation changes, etc. </a:t>
            </a:r>
          </a:p>
          <a:p>
            <a:pPr algn="l" rtl="0">
              <a:lnSpc>
                <a:spcPct val="100000"/>
              </a:lnSpc>
              <a:buClr>
                <a:srgbClr val="000000"/>
              </a:buClr>
              <a:buSzPts val="1400"/>
            </a:pPr>
            <a:endParaRPr lang="en-US" sz="1200" dirty="0">
              <a:latin typeface="Calibri" panose="020F0502020204030204" pitchFamily="34" charset="0"/>
              <a:ea typeface="Calibri"/>
              <a:cs typeface="Calibri"/>
              <a:sym typeface="Calibri"/>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p>
          <a:p>
            <a:pPr algn="l" rtl="0">
              <a:lnSpc>
                <a:spcPct val="100000"/>
              </a:lnSpc>
              <a:buClr>
                <a:srgbClr val="000000"/>
              </a:buClr>
              <a:buSzPts val="1400"/>
            </a:pPr>
            <a:endParaRPr lang="en-US" sz="1200" b="1" dirty="0">
              <a:latin typeface="Calibri" panose="020F0502020204030204" pitchFamily="34" charset="0"/>
              <a:ea typeface="Calibri"/>
              <a:cs typeface="Calibri"/>
              <a:sym typeface="Calibri"/>
            </a:endParaRPr>
          </a:p>
          <a:p>
            <a:pPr algn="l" rtl="0">
              <a:lnSpc>
                <a:spcPct val="100000"/>
              </a:lnSpc>
              <a:buClr>
                <a:srgbClr val="000000"/>
              </a:buClr>
              <a:buSzPts val="1400"/>
            </a:pPr>
            <a:r>
              <a:rPr lang="en-US" sz="1200" dirty="0">
                <a:latin typeface="Calibri" panose="020F0502020204030204" pitchFamily="34" charset="0"/>
                <a:ea typeface="Calibri"/>
                <a:cs typeface="Calibri"/>
                <a:sym typeface="Calibri"/>
              </a:rPr>
              <a:t>And for some people, it may feel embarrassing to speak up</a:t>
            </a:r>
            <a:r>
              <a:rPr lang="en-US" sz="1200" dirty="0">
                <a:latin typeface="Calibri" panose="020F0502020204030204" pitchFamily="34" charset="0"/>
              </a:rPr>
              <a:t>;</a:t>
            </a:r>
            <a:r>
              <a:rPr lang="en-US" sz="1200" dirty="0">
                <a:latin typeface="Calibri" panose="020F0502020204030204" pitchFamily="34" charset="0"/>
                <a:ea typeface="Calibri"/>
                <a:cs typeface="Calibri"/>
                <a:sym typeface="Calibri"/>
              </a:rPr>
              <a:t> they don’t know what to say or how to say it. Others may feel shame and guilt, blaming themselves for not seeing what was going on or not acting sooner</a:t>
            </a:r>
            <a:r>
              <a:rPr lang="en-US" sz="1200" dirty="0">
                <a:latin typeface="Calibri" panose="020F0502020204030204" pitchFamily="34" charset="0"/>
              </a:rPr>
              <a:t>, and subsequently freeze - never taking action.</a:t>
            </a:r>
          </a:p>
          <a:p>
            <a:endParaRPr lang="en-US" sz="1200" dirty="0">
              <a:latin typeface="Calibri" panose="020F0502020204030204" pitchFamily="34" charset="0"/>
              <a:ea typeface="Calibri"/>
              <a:cs typeface="Calibri"/>
              <a:sym typeface="Calibri"/>
            </a:endParaRPr>
          </a:p>
          <a:p>
            <a:r>
              <a:rPr lang="en-US" sz="1200" b="1" dirty="0">
                <a:latin typeface="Calibri" panose="020F0502020204030204" pitchFamily="34" charset="0"/>
                <a:ea typeface="Calibri"/>
                <a:cs typeface="Calibri"/>
                <a:sym typeface="Calibri"/>
              </a:rPr>
              <a:t>Optional discussion questions:</a:t>
            </a:r>
            <a:endParaRPr lang="en-US" sz="1200" b="1" dirty="0">
              <a:latin typeface="Calibri" panose="020F0502020204030204" pitchFamily="34" charset="0"/>
            </a:endParaRPr>
          </a:p>
          <a:p>
            <a:pPr marL="179525" indent="-179525">
              <a:buFont typeface="Wingdings" panose="05000000000000000000" pitchFamily="2" charset="2"/>
              <a:buChar char="Ø"/>
            </a:pPr>
            <a:r>
              <a:rPr lang="en-US" sz="1200" b="1" dirty="0">
                <a:latin typeface="Calibri" panose="020F0502020204030204" pitchFamily="34" charset="0"/>
              </a:rPr>
              <a:t>Ask:  </a:t>
            </a:r>
            <a:r>
              <a:rPr lang="en-US" sz="1200" dirty="0">
                <a:latin typeface="Calibri" panose="020F0502020204030204" pitchFamily="34" charset="0"/>
              </a:rPr>
              <a:t>What might we hear that indicates shame and guilt is the barrier? </a:t>
            </a:r>
          </a:p>
          <a:p>
            <a:pPr lvl="1">
              <a:buFont typeface="Arial" pitchFamily="34" charset="0"/>
              <a:buNone/>
            </a:pPr>
            <a:r>
              <a:rPr lang="en-US" sz="1200" i="1" dirty="0">
                <a:latin typeface="Calibri" panose="020F0502020204030204" pitchFamily="34" charset="0"/>
              </a:rPr>
              <a:t>Discuss the following, including participants answers and adding what was missed</a:t>
            </a:r>
          </a:p>
          <a:p>
            <a:pPr marL="628572" lvl="1" indent="-171429">
              <a:buFont typeface="Arial" pitchFamily="34" charset="0"/>
              <a:buChar char="•"/>
            </a:pPr>
            <a:r>
              <a:rPr lang="en-US" sz="1200" dirty="0">
                <a:latin typeface="Calibri" panose="020F0502020204030204" pitchFamily="34" charset="0"/>
              </a:rPr>
              <a:t>How could I not have seen what was going on</a:t>
            </a:r>
          </a:p>
          <a:p>
            <a:pPr marL="628572" lvl="1" indent="-171429">
              <a:buFont typeface="Arial" pitchFamily="34" charset="0"/>
              <a:buChar char="•"/>
            </a:pPr>
            <a:r>
              <a:rPr lang="en-US" sz="1200" dirty="0">
                <a:latin typeface="Calibri" panose="020F0502020204030204" pitchFamily="34" charset="0"/>
              </a:rPr>
              <a:t>I should’ve done something sooner</a:t>
            </a:r>
          </a:p>
          <a:p>
            <a:pPr marL="628572" lvl="1" indent="-171429">
              <a:buFont typeface="Arial" pitchFamily="34" charset="0"/>
              <a:buChar char="•"/>
            </a:pPr>
            <a:r>
              <a:rPr lang="en-US" sz="1200" dirty="0">
                <a:latin typeface="Calibri" panose="020F0502020204030204" pitchFamily="34" charset="0"/>
              </a:rPr>
              <a:t>I shouldn’t go outside my family for help</a:t>
            </a:r>
          </a:p>
          <a:p>
            <a:pPr algn="l" rtl="0">
              <a:lnSpc>
                <a:spcPct val="100000"/>
              </a:lnSpc>
              <a:buClr>
                <a:srgbClr val="000000"/>
              </a:buClr>
              <a:buSzPts val="1400"/>
            </a:pPr>
            <a:endParaRPr lang="en-US" sz="1200" dirty="0">
              <a:latin typeface="Calibri" panose="020F0502020204030204" pitchFamily="34" charset="0"/>
              <a:ea typeface="Calibri"/>
              <a:cs typeface="Calibri"/>
              <a:sym typeface="Calibri"/>
            </a:endParaRPr>
          </a:p>
          <a:p>
            <a:pPr algn="l" rtl="0">
              <a:lnSpc>
                <a:spcPct val="100000"/>
              </a:lnSpc>
              <a:buSzPts val="1400"/>
            </a:pPr>
            <a:endParaRPr lang="en-US" sz="1200" dirty="0">
              <a:latin typeface="Calibri" panose="020F0502020204030204" pitchFamily="34" charset="0"/>
            </a:endParaRPr>
          </a:p>
          <a:p>
            <a:endParaRPr lang="en-US" dirty="0"/>
          </a:p>
        </p:txBody>
      </p:sp>
    </p:spTree>
    <p:extLst>
      <p:ext uri="{BB962C8B-B14F-4D97-AF65-F5344CB8AC3E}">
        <p14:creationId xmlns:p14="http://schemas.microsoft.com/office/powerpoint/2010/main" val="23094354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a:prstGeom prst="rect">
            <a:avLst/>
          </a:prstGeom>
        </p:spPr>
      </p:sp>
      <p:sp>
        <p:nvSpPr>
          <p:cNvPr id="3" name="Notes Placeholder 2"/>
          <p:cNvSpPr>
            <a:spLocks noGrp="1"/>
          </p:cNvSpPr>
          <p:nvPr>
            <p:ph type="body" idx="1"/>
          </p:nvPr>
        </p:nvSpPr>
        <p:spPr/>
        <p:txBody>
          <a:bodyPr/>
          <a:lstStyle/>
          <a:p>
            <a:pPr algn="l" rtl="0">
              <a:buClr>
                <a:schemeClr val="dk1"/>
              </a:buClr>
              <a:buSzPts val="2000"/>
            </a:pPr>
            <a:r>
              <a:rPr lang="en-US" sz="1200" b="1" dirty="0">
                <a:latin typeface="Calibri" panose="020F0502020204030204" pitchFamily="34" charset="0"/>
              </a:rPr>
              <a:t>Suggested script:</a:t>
            </a:r>
          </a:p>
          <a:p>
            <a:pPr>
              <a:buSzPts val="1400"/>
            </a:pPr>
            <a:endParaRPr lang="en-US" sz="1200" dirty="0">
              <a:latin typeface="Calibri" panose="020F0502020204030204" pitchFamily="34" charset="0"/>
            </a:endParaRPr>
          </a:p>
          <a:p>
            <a:pPr>
              <a:buSzPts val="1400"/>
            </a:pPr>
            <a:r>
              <a:rPr lang="en-US" sz="1200" dirty="0">
                <a:latin typeface="Calibri" panose="020F0502020204030204" pitchFamily="34" charset="0"/>
              </a:rPr>
              <a:t>Now let’s look at some beliefs that also can get in the way of adults speaking up and again, maybe some of these are similar to what you noted as barriers for you.</a:t>
            </a:r>
          </a:p>
          <a:p>
            <a:pPr algn="l" rtl="0">
              <a:lnSpc>
                <a:spcPct val="100000"/>
              </a:lnSpc>
              <a:buSzPts val="1400"/>
            </a:pPr>
            <a:endParaRPr lang="en-US" sz="1200" dirty="0">
              <a:latin typeface="Calibri" panose="020F0502020204030204" pitchFamily="34" charset="0"/>
              <a:ea typeface="Calibri"/>
              <a:cs typeface="Calibri"/>
              <a:sym typeface="Calibri"/>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endParaRPr lang="en-US" sz="1200" dirty="0">
              <a:latin typeface="Calibri" panose="020F0502020204030204" pitchFamily="34" charset="0"/>
              <a:ea typeface="Calibri"/>
              <a:cs typeface="Calibri"/>
              <a:sym typeface="Calibri"/>
            </a:endParaRPr>
          </a:p>
          <a:p>
            <a:pPr algn="l" rtl="0">
              <a:lnSpc>
                <a:spcPct val="100000"/>
              </a:lnSpc>
              <a:buClr>
                <a:srgbClr val="000000"/>
              </a:buClr>
              <a:buSzPts val="1400"/>
            </a:pPr>
            <a:endParaRPr lang="en-US" sz="1200" dirty="0">
              <a:latin typeface="Calibri" panose="020F0502020204030204" pitchFamily="34" charset="0"/>
              <a:cs typeface="Calibri"/>
              <a:sym typeface="Calibri"/>
            </a:endParaRPr>
          </a:p>
          <a:p>
            <a:pPr lvl="0">
              <a:buFont typeface="Arial" pitchFamily="34" charset="0"/>
              <a:buNone/>
            </a:pPr>
            <a:r>
              <a:rPr lang="en-US" sz="1200" dirty="0">
                <a:latin typeface="Calibri" panose="020F0502020204030204" pitchFamily="34" charset="0"/>
              </a:rPr>
              <a:t>People often believe that the sexual abuse of a child is impossible in their family and community; it is difficult to think of someone we trust and care about as possibly harming a child. We may deny or minimize warnings signs, disclosures and even their own gut feelings. And folks may believe that they just cannot do anything about child sexual abuse. </a:t>
            </a:r>
          </a:p>
          <a:p>
            <a:pPr lvl="0">
              <a:buFont typeface="Arial" pitchFamily="34" charset="0"/>
              <a:buNone/>
            </a:pPr>
            <a:endParaRPr lang="en-US" sz="1200" dirty="0">
              <a:latin typeface="Calibri" panose="020F0502020204030204" pitchFamily="34" charset="0"/>
            </a:endParaRPr>
          </a:p>
          <a:p>
            <a:pPr lvl="0">
              <a:buFont typeface="Arial" pitchFamily="34" charset="0"/>
              <a:buNone/>
            </a:pPr>
            <a:r>
              <a:rPr lang="en-US" sz="1200" dirty="0">
                <a:latin typeface="Calibri" panose="020F0502020204030204" pitchFamily="34" charset="0"/>
              </a:rPr>
              <a:t>Beliefs are influenced by stereotypes. They may prevent a concerned adult from taking action because of the difficulty in believing a “good” person can be sexually inappropriate.</a:t>
            </a:r>
          </a:p>
          <a:p>
            <a:pPr lvl="0">
              <a:buFont typeface="Arial" pitchFamily="34" charset="0"/>
              <a:buNone/>
            </a:pPr>
            <a:endParaRPr lang="en-US" sz="1200" dirty="0">
              <a:latin typeface="Calibri" panose="020F0502020204030204" pitchFamily="34" charset="0"/>
            </a:endParaRPr>
          </a:p>
          <a:p>
            <a:pPr lvl="0">
              <a:buFont typeface="Arial" pitchFamily="34" charset="0"/>
              <a:buNone/>
            </a:pPr>
            <a:r>
              <a:rPr lang="en-US" sz="1200" dirty="0">
                <a:latin typeface="Calibri" panose="020F0502020204030204" pitchFamily="34" charset="0"/>
              </a:rPr>
              <a:t>And beliefs are also influenced by cultural attitudes and expectations. Acceptable touch may be different in different families, different cultures. </a:t>
            </a:r>
          </a:p>
          <a:p>
            <a:pPr lvl="0">
              <a:buFont typeface="Arial" pitchFamily="34" charset="0"/>
              <a:buNone/>
            </a:pPr>
            <a:endParaRPr lang="en-US" sz="1200" dirty="0">
              <a:latin typeface="Calibri" panose="020F0502020204030204" pitchFamily="34" charset="0"/>
            </a:endParaRPr>
          </a:p>
          <a:p>
            <a:pPr lvl="0">
              <a:buFont typeface="Arial" pitchFamily="34" charset="0"/>
              <a:buNone/>
            </a:pPr>
            <a:r>
              <a:rPr lang="en-US" sz="1200" dirty="0">
                <a:latin typeface="Calibri" panose="020F0502020204030204" pitchFamily="34" charset="0"/>
              </a:rPr>
              <a:t>So let’s review some of these belief generated barriers to speaking up </a:t>
            </a:r>
            <a:r>
              <a:rPr lang="en-US" sz="1200" i="1" dirty="0">
                <a:latin typeface="Calibri" panose="020F0502020204030204" pitchFamily="34" charset="0"/>
              </a:rPr>
              <a:t>(expand as trainer wants, asking participants if they’ve ever seen any of these beliefs in action):</a:t>
            </a:r>
            <a:endParaRPr lang="en-US" sz="1200" dirty="0">
              <a:latin typeface="Calibri" panose="020F0502020204030204" pitchFamily="34" charset="0"/>
            </a:endParaRPr>
          </a:p>
          <a:p>
            <a:pPr algn="l" rtl="0">
              <a:lnSpc>
                <a:spcPct val="100000"/>
              </a:lnSpc>
              <a:buClr>
                <a:srgbClr val="000000"/>
              </a:buClr>
              <a:buSzPts val="1400"/>
            </a:pPr>
            <a:endParaRPr lang="en-US" sz="1200" dirty="0">
              <a:latin typeface="Calibri" panose="020F0502020204030204" pitchFamily="34" charset="0"/>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p>
          <a:p>
            <a:pPr algn="l" rtl="0">
              <a:lnSpc>
                <a:spcPct val="100000"/>
              </a:lnSpc>
              <a:buClr>
                <a:srgbClr val="000000"/>
              </a:buClr>
              <a:buSzPts val="1400"/>
            </a:pPr>
            <a:endParaRPr lang="en-US" sz="1200" b="1" dirty="0">
              <a:latin typeface="Calibri" panose="020F0502020204030204" pitchFamily="34" charset="0"/>
              <a:cs typeface="Calibri"/>
              <a:sym typeface="Calibri"/>
            </a:endParaRPr>
          </a:p>
          <a:p>
            <a:pPr>
              <a:buSzPts val="1400"/>
            </a:pPr>
            <a:r>
              <a:rPr lang="en-US" sz="1200" dirty="0">
                <a:latin typeface="Calibri" panose="020F0502020204030204" pitchFamily="34" charset="0"/>
              </a:rPr>
              <a:t>So to start and as we’ve said, a barrier is the belief that certain people are incapable of sexually abusing a child because a particular person is considered a good person or maybe because of their role in the community; and perhaps they are a highly respected person. So again, they dismiss any warning signs that they see.</a:t>
            </a:r>
          </a:p>
          <a:p>
            <a:pPr algn="l" rtl="0">
              <a:lnSpc>
                <a:spcPct val="100000"/>
              </a:lnSpc>
              <a:buSzPts val="1400"/>
            </a:pPr>
            <a:endParaRPr lang="en-US" sz="1200" b="1" dirty="0">
              <a:latin typeface="Calibri" panose="020F0502020204030204" pitchFamily="34" charset="0"/>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p>
          <a:p>
            <a:pPr algn="l" rtl="0">
              <a:lnSpc>
                <a:spcPct val="100000"/>
              </a:lnSpc>
              <a:buClr>
                <a:srgbClr val="000000"/>
              </a:buClr>
              <a:buSzPts val="1400"/>
            </a:pPr>
            <a:endParaRPr lang="en-US" sz="1200" b="1" dirty="0">
              <a:latin typeface="Calibri" panose="020F0502020204030204" pitchFamily="34" charset="0"/>
              <a:cs typeface="Calibri"/>
              <a:sym typeface="Calibri"/>
            </a:endParaRPr>
          </a:p>
          <a:p>
            <a:pPr algn="l" rtl="0">
              <a:lnSpc>
                <a:spcPct val="100000"/>
              </a:lnSpc>
              <a:buClr>
                <a:srgbClr val="000000"/>
              </a:buClr>
              <a:buSzPts val="1400"/>
            </a:pPr>
            <a:r>
              <a:rPr lang="en-US" sz="1200" dirty="0">
                <a:latin typeface="Calibri" panose="020F0502020204030204" pitchFamily="34" charset="0"/>
              </a:rPr>
              <a:t>Some people may believe that every family has problems and thus minimize the issue.  This could sound like:</a:t>
            </a:r>
          </a:p>
          <a:p>
            <a:pPr lvl="1">
              <a:buFont typeface="Arial" pitchFamily="34" charset="0"/>
              <a:buNone/>
            </a:pPr>
            <a:r>
              <a:rPr lang="en-US" sz="1200" dirty="0">
                <a:latin typeface="Calibri" panose="020F0502020204030204" pitchFamily="34" charset="0"/>
              </a:rPr>
              <a:t>Every family or everyone has problems</a:t>
            </a:r>
          </a:p>
          <a:p>
            <a:pPr lvl="1">
              <a:buFont typeface="Arial" pitchFamily="34" charset="0"/>
              <a:buNone/>
            </a:pPr>
            <a:r>
              <a:rPr lang="en-US" sz="1200" dirty="0">
                <a:latin typeface="Calibri" panose="020F0502020204030204" pitchFamily="34" charset="0"/>
              </a:rPr>
              <a:t>• She must have asked for it</a:t>
            </a:r>
          </a:p>
          <a:p>
            <a:pPr lvl="1">
              <a:buFont typeface="Arial" pitchFamily="34" charset="0"/>
              <a:buNone/>
            </a:pPr>
            <a:r>
              <a:rPr lang="en-US" sz="1200" dirty="0">
                <a:latin typeface="Calibri" panose="020F0502020204030204" pitchFamily="34" charset="0"/>
              </a:rPr>
              <a:t>• It only happens when he’s drinking</a:t>
            </a:r>
          </a:p>
          <a:p>
            <a:pPr lvl="1">
              <a:buFont typeface="Arial" pitchFamily="34" charset="0"/>
              <a:buNone/>
            </a:pPr>
            <a:r>
              <a:rPr lang="en-US" sz="1200" dirty="0">
                <a:latin typeface="Calibri" panose="020F0502020204030204" pitchFamily="34" charset="0"/>
              </a:rPr>
              <a:t>• It’s not that bad</a:t>
            </a:r>
          </a:p>
          <a:p>
            <a:pPr algn="l" rtl="0">
              <a:lnSpc>
                <a:spcPct val="100000"/>
              </a:lnSpc>
              <a:buClr>
                <a:srgbClr val="000000"/>
              </a:buClr>
              <a:buSzPts val="1400"/>
            </a:pPr>
            <a:endParaRPr lang="en-US" sz="1200" dirty="0">
              <a:latin typeface="Calibri" panose="020F0502020204030204" pitchFamily="34" charset="0"/>
            </a:endParaRPr>
          </a:p>
          <a:p>
            <a:pPr algn="l" rtl="0">
              <a:buClr>
                <a:schemeClr val="dk1"/>
              </a:buClr>
              <a:buSzPts val="1400"/>
            </a:pPr>
            <a:r>
              <a:rPr lang="en-US" sz="1200" b="1" dirty="0">
                <a:latin typeface="Calibri" panose="020F0502020204030204" pitchFamily="34" charset="0"/>
              </a:rPr>
              <a:t>&gt;ADVANCE SLIDE</a:t>
            </a:r>
            <a:endParaRPr lang="en-US" sz="1200" dirty="0">
              <a:latin typeface="Calibri" panose="020F0502020204030204" pitchFamily="34" charset="0"/>
            </a:endParaRPr>
          </a:p>
          <a:p>
            <a:pPr algn="l" rtl="0">
              <a:lnSpc>
                <a:spcPct val="100000"/>
              </a:lnSpc>
              <a:buClr>
                <a:srgbClr val="000000"/>
              </a:buClr>
              <a:buSzPts val="1400"/>
            </a:pPr>
            <a:endParaRPr lang="en-US" sz="1200" i="1" dirty="0">
              <a:latin typeface="Calibri" panose="020F0502020204030204" pitchFamily="34" charset="0"/>
            </a:endParaRPr>
          </a:p>
          <a:p>
            <a:pPr algn="l" rtl="0">
              <a:lnSpc>
                <a:spcPct val="100000"/>
              </a:lnSpc>
              <a:buClr>
                <a:srgbClr val="000000"/>
              </a:buClr>
              <a:buSzPts val="1400"/>
            </a:pPr>
            <a:r>
              <a:rPr lang="en-US" sz="1200" dirty="0">
                <a:latin typeface="Calibri" panose="020F0502020204030204" pitchFamily="34" charset="0"/>
              </a:rPr>
              <a:t> Sometimes people think they shouldn’t become involved in another family’s business. This is similar to some of the fears we just discussed, but there is also a cultural component about “mind one’s own business” and not getting involved in other’s family life</a:t>
            </a:r>
          </a:p>
          <a:p>
            <a:pPr algn="l" rtl="0">
              <a:lnSpc>
                <a:spcPct val="100000"/>
              </a:lnSpc>
              <a:buClr>
                <a:srgbClr val="000000"/>
              </a:buClr>
              <a:buSzPts val="1400"/>
            </a:pPr>
            <a:endParaRPr lang="en-US" sz="1200" dirty="0">
              <a:latin typeface="Calibri" panose="020F0502020204030204" pitchFamily="34" charset="0"/>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p>
          <a:p>
            <a:pPr algn="l" rtl="0">
              <a:lnSpc>
                <a:spcPct val="100000"/>
              </a:lnSpc>
              <a:buClr>
                <a:srgbClr val="000000"/>
              </a:buClr>
              <a:buSzPts val="1400"/>
            </a:pPr>
            <a:endParaRPr lang="en-US" sz="1200" b="1" dirty="0">
              <a:latin typeface="Calibri" panose="020F0502020204030204" pitchFamily="34" charset="0"/>
              <a:cs typeface="Calibri"/>
              <a:sym typeface="Calibri"/>
            </a:endParaRPr>
          </a:p>
          <a:p>
            <a:pPr>
              <a:buSzPts val="1400"/>
            </a:pPr>
            <a:r>
              <a:rPr lang="en-US" sz="1200" dirty="0">
                <a:latin typeface="Calibri" panose="020F0502020204030204" pitchFamily="34" charset="0"/>
              </a:rPr>
              <a:t>Some people think a child or youth being sexually abused - especially an older youth - wanted it or liked the attention. </a:t>
            </a:r>
          </a:p>
          <a:p>
            <a:pPr algn="l" rtl="0">
              <a:lnSpc>
                <a:spcPct val="100000"/>
              </a:lnSpc>
              <a:buClr>
                <a:srgbClr val="000000"/>
              </a:buClr>
              <a:buSzPts val="1400"/>
            </a:pPr>
            <a:endParaRPr lang="en-US" sz="1200" dirty="0">
              <a:latin typeface="Calibri" panose="020F0502020204030204" pitchFamily="34" charset="0"/>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endParaRPr lang="en-US" sz="1200" dirty="0">
              <a:latin typeface="Calibri" panose="020F0502020204030204" pitchFamily="34" charset="0"/>
            </a:endParaRPr>
          </a:p>
          <a:p>
            <a:pPr algn="l" rtl="0">
              <a:lnSpc>
                <a:spcPct val="100000"/>
              </a:lnSpc>
              <a:buClr>
                <a:srgbClr val="000000"/>
              </a:buClr>
              <a:buSzPts val="1400"/>
            </a:pPr>
            <a:endParaRPr lang="en-US" sz="1200" dirty="0">
              <a:latin typeface="Calibri" panose="020F0502020204030204" pitchFamily="34" charset="0"/>
            </a:endParaRPr>
          </a:p>
          <a:p>
            <a:pPr algn="l" rtl="0">
              <a:lnSpc>
                <a:spcPct val="100000"/>
              </a:lnSpc>
              <a:buClr>
                <a:srgbClr val="000000"/>
              </a:buClr>
              <a:buSzPts val="1400"/>
            </a:pPr>
            <a:r>
              <a:rPr lang="en-US" sz="1200" dirty="0">
                <a:latin typeface="Calibri" panose="020F0502020204030204" pitchFamily="34" charset="0"/>
              </a:rPr>
              <a:t>And due to having a lack of accurate information, someone could believe that some warning signs are just how the family shows affection.</a:t>
            </a:r>
          </a:p>
          <a:p>
            <a:pPr algn="l" rtl="0">
              <a:lnSpc>
                <a:spcPct val="100000"/>
              </a:lnSpc>
              <a:buClr>
                <a:srgbClr val="000000"/>
              </a:buClr>
              <a:buSzPts val="1400"/>
            </a:pPr>
            <a:endParaRPr lang="en-US" sz="1200" dirty="0">
              <a:latin typeface="Calibri" panose="020F0502020204030204" pitchFamily="34" charset="0"/>
            </a:endParaRPr>
          </a:p>
          <a:p>
            <a:pPr algn="l" rtl="0">
              <a:lnSpc>
                <a:spcPct val="100000"/>
              </a:lnSpc>
              <a:buClr>
                <a:srgbClr val="000000"/>
              </a:buClr>
              <a:buSzPts val="1400"/>
            </a:pPr>
            <a:r>
              <a:rPr lang="en-US" sz="1200" b="1" dirty="0">
                <a:latin typeface="Calibri" panose="020F0502020204030204" pitchFamily="34" charset="0"/>
                <a:ea typeface="Calibri"/>
                <a:cs typeface="Calibri"/>
                <a:sym typeface="Calibri"/>
              </a:rPr>
              <a:t>&gt;ADVANCE SLIDE</a:t>
            </a:r>
          </a:p>
          <a:p>
            <a:pPr algn="l" rtl="0">
              <a:lnSpc>
                <a:spcPct val="100000"/>
              </a:lnSpc>
              <a:buClr>
                <a:srgbClr val="000000"/>
              </a:buClr>
              <a:buSzPts val="1400"/>
            </a:pPr>
            <a:endParaRPr lang="en-US" sz="1200" b="1" dirty="0">
              <a:latin typeface="Calibri" panose="020F0502020204030204" pitchFamily="34" charset="0"/>
              <a:cs typeface="Calibri"/>
              <a:sym typeface="Calibri"/>
            </a:endParaRPr>
          </a:p>
          <a:p>
            <a:pPr algn="l" rtl="0">
              <a:lnSpc>
                <a:spcPct val="100000"/>
              </a:lnSpc>
              <a:buClr>
                <a:srgbClr val="000000"/>
              </a:buClr>
              <a:buSzPts val="1400"/>
            </a:pPr>
            <a:r>
              <a:rPr lang="en-US" sz="1200" dirty="0">
                <a:latin typeface="Calibri" panose="020F0502020204030204" pitchFamily="34" charset="0"/>
              </a:rPr>
              <a:t>Another reason someone may discount a concerning behavior because they believe that person is just too old to sexually abuse children.</a:t>
            </a:r>
          </a:p>
          <a:p>
            <a:pPr algn="l" rtl="0">
              <a:lnSpc>
                <a:spcPct val="100000"/>
              </a:lnSpc>
              <a:buSzPts val="1400"/>
            </a:pPr>
            <a:endParaRPr lang="en-US" sz="1200" dirty="0">
              <a:latin typeface="Calibri" panose="020F0502020204030204" pitchFamily="34" charset="0"/>
            </a:endParaRPr>
          </a:p>
          <a:p>
            <a:pPr algn="l" rtl="0">
              <a:lnSpc>
                <a:spcPct val="100000"/>
              </a:lnSpc>
              <a:buClr>
                <a:srgbClr val="000000"/>
              </a:buClr>
              <a:buSzPts val="1400"/>
            </a:pPr>
            <a:r>
              <a:rPr lang="en-US" sz="1200" dirty="0">
                <a:latin typeface="Calibri" panose="020F0502020204030204" pitchFamily="34" charset="0"/>
              </a:rPr>
              <a:t>Beliefs are often influenced by cultural and societal attitudes and expectations. And relationships can look different in families and cultures, further complicating how situations and behaviors are perceived, so we may deny or minimize warnings signs, disclosures, or even our gut feelings. </a:t>
            </a:r>
          </a:p>
          <a:p>
            <a:pPr algn="l" rtl="0">
              <a:lnSpc>
                <a:spcPct val="100000"/>
              </a:lnSpc>
              <a:buSzPts val="1400"/>
            </a:pPr>
            <a:endParaRPr lang="en-US" sz="1200" dirty="0">
              <a:latin typeface="Calibri" panose="020F0502020204030204" pitchFamily="34" charset="0"/>
            </a:endParaRPr>
          </a:p>
          <a:p>
            <a:pPr algn="l" rtl="0">
              <a:lnSpc>
                <a:spcPct val="100000"/>
              </a:lnSpc>
              <a:buSzPts val="1400"/>
            </a:pPr>
            <a:r>
              <a:rPr lang="en-US" sz="1200" dirty="0">
                <a:latin typeface="Calibri" panose="020F0502020204030204" pitchFamily="34" charset="0"/>
              </a:rPr>
              <a:t>But we know that child sexual abuse happens in every type of family, community, culture and region. And we know that anyone can sexually abuse a child. </a:t>
            </a:r>
          </a:p>
          <a:p>
            <a:pPr algn="l" rtl="0">
              <a:lnSpc>
                <a:spcPct val="100000"/>
              </a:lnSpc>
              <a:buSzPts val="1400"/>
            </a:pPr>
            <a:endParaRPr lang="en-US" sz="1200" dirty="0">
              <a:latin typeface="Calibri" panose="020F0502020204030204" pitchFamily="34" charset="0"/>
            </a:endParaRPr>
          </a:p>
          <a:p>
            <a:pPr algn="l" defTabSz="957468" rtl="0">
              <a:lnSpc>
                <a:spcPct val="100000"/>
              </a:lnSpc>
              <a:buClr>
                <a:srgbClr val="000000"/>
              </a:buClr>
              <a:buSzPts val="1400"/>
              <a:defRPr/>
            </a:pPr>
            <a:r>
              <a:rPr lang="en-US" sz="1200" b="1" dirty="0">
                <a:latin typeface="Calibri" panose="020F0502020204030204" pitchFamily="34" charset="0"/>
                <a:ea typeface="Calibri"/>
                <a:cs typeface="Calibri"/>
                <a:sym typeface="Calibri"/>
              </a:rPr>
              <a:t>&gt;ADVANCE SLIDE</a:t>
            </a:r>
          </a:p>
          <a:p>
            <a:pPr algn="l" rtl="0">
              <a:lnSpc>
                <a:spcPct val="100000"/>
              </a:lnSpc>
              <a:buSzPts val="1400"/>
            </a:pPr>
            <a:endParaRPr lang="en-US" sz="1200" b="1" kern="100" dirty="0">
              <a:latin typeface="Calibri" panose="020F0502020204030204" pitchFamily="34" charset="0"/>
              <a:ea typeface="Aptos" panose="020B0004020202020204" pitchFamily="34" charset="0"/>
              <a:cs typeface="Times New Roman" panose="02020603050405020304" pitchFamily="18" charset="0"/>
            </a:endParaRPr>
          </a:p>
          <a:p>
            <a:pPr algn="l" rtl="0">
              <a:lnSpc>
                <a:spcPct val="100000"/>
              </a:lnSpc>
              <a:buSzPts val="1400"/>
            </a:pPr>
            <a:r>
              <a:rPr lang="en-US" sz="1200" kern="100" dirty="0">
                <a:latin typeface="Calibri" panose="020F0502020204030204" pitchFamily="34" charset="0"/>
                <a:ea typeface="Aptos" panose="020B0004020202020204" pitchFamily="34" charset="0"/>
                <a:cs typeface="Times New Roman" panose="02020603050405020304" pitchFamily="18" charset="0"/>
              </a:rPr>
              <a:t>A final belief that may be a barrier to someone speaking up or making a report is the belief that if they speak to authorities or make a report to child protective services that it could be dismissed and nothing will happen anyway.</a:t>
            </a:r>
          </a:p>
          <a:p>
            <a:pPr algn="l" rtl="0">
              <a:lnSpc>
                <a:spcPct val="100000"/>
              </a:lnSpc>
              <a:buSzPts val="1400"/>
            </a:pPr>
            <a:endParaRPr lang="en-US" sz="1200" dirty="0">
              <a:latin typeface="Calibri" panose="020F0502020204030204" pitchFamily="34" charset="0"/>
            </a:endParaRPr>
          </a:p>
          <a:p>
            <a:endParaRPr lang="en-US" sz="1200" dirty="0">
              <a:latin typeface="Calibri" panose="020F0502020204030204" pitchFamily="34" charset="0"/>
            </a:endParaRPr>
          </a:p>
        </p:txBody>
      </p:sp>
    </p:spTree>
    <p:extLst>
      <p:ext uri="{BB962C8B-B14F-4D97-AF65-F5344CB8AC3E}">
        <p14:creationId xmlns:p14="http://schemas.microsoft.com/office/powerpoint/2010/main" val="11631948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9: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lnSpc>
                <a:spcPct val="100000"/>
              </a:lnSpc>
              <a:buSzPts val="1400"/>
            </a:pPr>
            <a:endParaRPr lang="en-US" sz="1200" dirty="0">
              <a:latin typeface="Calibri" panose="020F0502020204030204" pitchFamily="34" charset="0"/>
              <a:cs typeface="Times New Roman"/>
              <a:sym typeface="Times New Roman"/>
            </a:endParaRPr>
          </a:p>
          <a:p>
            <a:pPr marL="179525" indent="-179525">
              <a:buSzPts val="1400"/>
              <a:buFont typeface="Wingdings" panose="05000000000000000000" pitchFamily="2" charset="2"/>
              <a:buChar char="Ø"/>
            </a:pPr>
            <a:r>
              <a:rPr lang="en-US" sz="1200" b="1" dirty="0">
                <a:latin typeface="Calibri" panose="020F0502020204030204" pitchFamily="34" charset="0"/>
                <a:cs typeface="Times New Roman"/>
                <a:sym typeface="Times New Roman"/>
              </a:rPr>
              <a:t>Reflection</a:t>
            </a:r>
            <a:r>
              <a:rPr lang="en-US" sz="1200" dirty="0">
                <a:latin typeface="Calibri" panose="020F0502020204030204" pitchFamily="34" charset="0"/>
                <a:cs typeface="Times New Roman"/>
                <a:sym typeface="Times New Roman"/>
              </a:rPr>
              <a:t>: Think for a moment about one of the barriers we mentioned previously that really stands out for you. </a:t>
            </a:r>
            <a:endParaRPr lang="en-US" sz="1200" dirty="0">
              <a:latin typeface="Calibri" panose="020F0502020204030204" pitchFamily="34" charset="0"/>
            </a:endParaRPr>
          </a:p>
          <a:p>
            <a:pPr algn="l" rtl="0">
              <a:lnSpc>
                <a:spcPct val="100000"/>
              </a:lnSpc>
              <a:buSzPts val="1400"/>
            </a:pPr>
            <a:endParaRPr lang="en-US" sz="1200" dirty="0">
              <a:latin typeface="Calibri" panose="020F0502020204030204" pitchFamily="34" charset="0"/>
              <a:ea typeface="Times New Roman"/>
              <a:cs typeface="Times New Roman"/>
              <a:sym typeface="Times New Roman"/>
            </a:endParaRPr>
          </a:p>
          <a:p>
            <a:pPr>
              <a:buSzPts val="1400"/>
            </a:pPr>
            <a:r>
              <a:rPr lang="en-US" sz="1200" dirty="0">
                <a:latin typeface="Calibri" panose="020F0502020204030204" pitchFamily="34" charset="0"/>
                <a:ea typeface="Times New Roman"/>
                <a:cs typeface="Times New Roman"/>
                <a:sym typeface="Times New Roman"/>
              </a:rPr>
              <a:t>Jot down one thing you think may help you overcome this barrier. </a:t>
            </a:r>
          </a:p>
          <a:p>
            <a:pPr>
              <a:buSzPts val="1400"/>
            </a:pPr>
            <a:endParaRPr lang="en-US" sz="1200" b="1" i="1" dirty="0">
              <a:latin typeface="Calibri" panose="020F0502020204030204" pitchFamily="34" charset="0"/>
              <a:ea typeface="Times New Roman"/>
              <a:cs typeface="Times New Roman"/>
              <a:sym typeface="Times New Roman"/>
            </a:endParaRPr>
          </a:p>
          <a:p>
            <a:pPr>
              <a:buSzPts val="1400"/>
            </a:pPr>
            <a:r>
              <a:rPr lang="en-US" sz="1200" i="1" dirty="0">
                <a:latin typeface="Calibri" panose="020F0502020204030204" pitchFamily="34" charset="0"/>
                <a:ea typeface="Times New Roman"/>
                <a:cs typeface="Times New Roman"/>
                <a:sym typeface="Times New Roman"/>
              </a:rPr>
              <a:t>Give folks time to complete</a:t>
            </a:r>
          </a:p>
          <a:p>
            <a:pPr>
              <a:buSzPts val="1400"/>
            </a:pPr>
            <a:endParaRPr lang="en-US" sz="1200" dirty="0">
              <a:latin typeface="Calibri" panose="020F0502020204030204" pitchFamily="34" charset="0"/>
              <a:ea typeface="Times New Roman"/>
              <a:cs typeface="Times New Roman"/>
              <a:sym typeface="Times New Roman"/>
            </a:endParaRPr>
          </a:p>
          <a:p>
            <a:pPr marL="179525" indent="-179525">
              <a:buSzPts val="1400"/>
              <a:buFont typeface="Wingdings" panose="05000000000000000000" pitchFamily="2" charset="2"/>
              <a:buChar char="Ø"/>
            </a:pPr>
            <a:r>
              <a:rPr lang="en-US" sz="1200" b="1" dirty="0">
                <a:latin typeface="Calibri" panose="020F0502020204030204" pitchFamily="34" charset="0"/>
                <a:ea typeface="Times New Roman"/>
                <a:cs typeface="Times New Roman"/>
                <a:sym typeface="Times New Roman"/>
              </a:rPr>
              <a:t>Ask: </a:t>
            </a:r>
            <a:r>
              <a:rPr lang="en-US" sz="1200" dirty="0">
                <a:latin typeface="Calibri" panose="020F0502020204030204" pitchFamily="34" charset="0"/>
                <a:ea typeface="Times New Roman"/>
                <a:cs typeface="Times New Roman"/>
                <a:sym typeface="Times New Roman"/>
              </a:rPr>
              <a:t>Would anyone like to share </a:t>
            </a:r>
            <a:r>
              <a:rPr lang="en-US" sz="1200" i="1" dirty="0">
                <a:latin typeface="Calibri" panose="020F0502020204030204" pitchFamily="34" charset="0"/>
                <a:ea typeface="Times New Roman"/>
                <a:cs typeface="Times New Roman"/>
                <a:sym typeface="Times New Roman"/>
              </a:rPr>
              <a:t>(Encourage discussion)</a:t>
            </a:r>
          </a:p>
          <a:p>
            <a:pPr>
              <a:buSzPts val="1400"/>
            </a:pPr>
            <a:endParaRPr lang="en-US" sz="1300" b="1" dirty="0">
              <a:latin typeface="Times New Roman"/>
              <a:ea typeface="Times New Roman"/>
              <a:cs typeface="Times New Roman"/>
              <a:sym typeface="Times New Roman"/>
            </a:endParaRPr>
          </a:p>
        </p:txBody>
      </p:sp>
      <p:sp>
        <p:nvSpPr>
          <p:cNvPr id="260" name="Google Shape;260;p9: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Clr>
                <a:srgbClr val="000000"/>
              </a:buClr>
              <a:buSzPts val="1200"/>
            </a:pPr>
            <a:fld id="{00000000-1234-1234-1234-123412341234}" type="slidenum">
              <a:rPr lang="en-US" sz="1300">
                <a:latin typeface="Calibri"/>
                <a:ea typeface="Calibri"/>
                <a:cs typeface="Calibri"/>
                <a:sym typeface="Calibri"/>
              </a:rPr>
              <a:pPr algn="r">
                <a:lnSpc>
                  <a:spcPct val="100000"/>
                </a:lnSpc>
                <a:spcBef>
                  <a:spcPts val="0"/>
                </a:spcBef>
                <a:buClr>
                  <a:srgbClr val="000000"/>
                </a:buClr>
                <a:buSzPts val="1200"/>
              </a:pPr>
              <a:t>69</a:t>
            </a:fld>
            <a:endParaRPr sz="130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6: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lang="en-US" sz="1200" dirty="0">
              <a:latin typeface="Calibri" panose="020F0502020204030204" pitchFamily="34" charset="0"/>
            </a:endParaRPr>
          </a:p>
          <a:p>
            <a:pPr algn="l" rtl="0"/>
            <a:r>
              <a:rPr lang="en-US" sz="1200" dirty="0">
                <a:latin typeface="Calibri" panose="020F0502020204030204" pitchFamily="34" charset="0"/>
              </a:rPr>
              <a:t>When looking at a behavior or situation, there are four factors that you can consider to help you determine if the behavior is healthy or not.</a:t>
            </a:r>
            <a:endParaRPr lang="en-US" sz="1200" dirty="0">
              <a:latin typeface="Calibri" panose="020F0502020204030204" pitchFamily="34" charset="0"/>
              <a:ea typeface="Calibri"/>
              <a:cs typeface="Calibri"/>
              <a:sym typeface="Calibri"/>
            </a:endParaRPr>
          </a:p>
          <a:p>
            <a:pPr algn="l" rtl="0"/>
            <a:endParaRPr lang="en-US"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These factors are motivation, dynamic, activity, and affect.</a:t>
            </a:r>
            <a:endParaRPr lang="en-US" sz="1200" dirty="0">
              <a:latin typeface="Calibri" panose="020F0502020204030204" pitchFamily="34" charset="0"/>
              <a:ea typeface="Calibri"/>
              <a:cs typeface="Calibri"/>
              <a:sym typeface="Calibri"/>
            </a:endParaRPr>
          </a:p>
        </p:txBody>
      </p:sp>
    </p:spTree>
    <p:extLst>
      <p:ext uri="{BB962C8B-B14F-4D97-AF65-F5344CB8AC3E}">
        <p14:creationId xmlns:p14="http://schemas.microsoft.com/office/powerpoint/2010/main" val="31513787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C5083E23-F972-2AFE-FE36-71FD33D6BE7E}"/>
            </a:ext>
          </a:extLst>
        </p:cNvPr>
        <p:cNvGrpSpPr/>
        <p:nvPr/>
      </p:nvGrpSpPr>
      <p:grpSpPr>
        <a:xfrm>
          <a:off x="0" y="0"/>
          <a:ext cx="0" cy="0"/>
          <a:chOff x="0" y="0"/>
          <a:chExt cx="0" cy="0"/>
        </a:xfrm>
      </p:grpSpPr>
      <p:sp>
        <p:nvSpPr>
          <p:cNvPr id="258" name="Google Shape;258;p9:notes">
            <a:extLst>
              <a:ext uri="{FF2B5EF4-FFF2-40B4-BE49-F238E27FC236}">
                <a16:creationId xmlns:a16="http://schemas.microsoft.com/office/drawing/2014/main" id="{FEE3C86A-461F-9DCE-601F-63F346C77B79}"/>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9:notes">
            <a:extLst>
              <a:ext uri="{FF2B5EF4-FFF2-40B4-BE49-F238E27FC236}">
                <a16:creationId xmlns:a16="http://schemas.microsoft.com/office/drawing/2014/main" id="{183B5B58-CD52-D651-8616-3E670D6F9FD2}"/>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buSzPts val="1400"/>
            </a:pPr>
            <a:endParaRPr lang="en-US" sz="1200" dirty="0">
              <a:latin typeface="Calibri" panose="020F0502020204030204" pitchFamily="34" charset="0"/>
              <a:ea typeface="Times New Roman"/>
              <a:cs typeface="Times New Roman"/>
              <a:sym typeface="Times New Roman"/>
            </a:endParaRPr>
          </a:p>
          <a:p>
            <a:pPr>
              <a:buSzPts val="1400"/>
            </a:pPr>
            <a:r>
              <a:rPr lang="en-US" sz="1200" dirty="0">
                <a:latin typeface="Calibri" panose="020F0502020204030204" pitchFamily="34" charset="0"/>
                <a:ea typeface="Times New Roman"/>
                <a:cs typeface="Times New Roman"/>
                <a:sym typeface="Times New Roman"/>
              </a:rPr>
              <a:t>Knowing what barriers you might face in speaking up is part of your own personal safety planning, and thinking about the barriers of others – people in your family, families you work with – helps you address your own barriers more productively</a:t>
            </a:r>
          </a:p>
          <a:p>
            <a:pPr>
              <a:buSzPts val="1400"/>
            </a:pPr>
            <a:endParaRPr lang="en-US" sz="1200" b="1" dirty="0">
              <a:latin typeface="Calibri" panose="020F0502020204030204" pitchFamily="34" charset="0"/>
              <a:ea typeface="Times New Roman"/>
              <a:cs typeface="Times New Roman"/>
              <a:sym typeface="Times New Roman"/>
            </a:endParaRPr>
          </a:p>
        </p:txBody>
      </p:sp>
      <p:sp>
        <p:nvSpPr>
          <p:cNvPr id="260" name="Google Shape;260;p9:notes">
            <a:extLst>
              <a:ext uri="{FF2B5EF4-FFF2-40B4-BE49-F238E27FC236}">
                <a16:creationId xmlns:a16="http://schemas.microsoft.com/office/drawing/2014/main" id="{B9160392-7D18-B0B7-0F1C-72F58B985825}"/>
              </a:ext>
            </a:extLst>
          </p:cNvPr>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Clr>
                <a:srgbClr val="000000"/>
              </a:buClr>
              <a:buSzPts val="1200"/>
            </a:pPr>
            <a:fld id="{00000000-1234-1234-1234-123412341234}" type="slidenum">
              <a:rPr lang="en-US" sz="1300">
                <a:latin typeface="Calibri"/>
                <a:ea typeface="Calibri"/>
                <a:cs typeface="Calibri"/>
                <a:sym typeface="Calibri"/>
              </a:rPr>
              <a:pPr algn="r">
                <a:lnSpc>
                  <a:spcPct val="100000"/>
                </a:lnSpc>
                <a:spcBef>
                  <a:spcPts val="0"/>
                </a:spcBef>
                <a:buClr>
                  <a:srgbClr val="000000"/>
                </a:buClr>
                <a:buSzPts val="1200"/>
              </a:pPr>
              <a:t>70</a:t>
            </a:fld>
            <a:endParaRPr sz="1300">
              <a:latin typeface="Calibri"/>
              <a:ea typeface="Calibri"/>
              <a:cs typeface="Calibri"/>
              <a:sym typeface="Calibri"/>
            </a:endParaRPr>
          </a:p>
        </p:txBody>
      </p:sp>
    </p:spTree>
    <p:extLst>
      <p:ext uri="{BB962C8B-B14F-4D97-AF65-F5344CB8AC3E}">
        <p14:creationId xmlns:p14="http://schemas.microsoft.com/office/powerpoint/2010/main" val="6370071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05edd9ce0e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05edd9ce0e_0_0:notes"/>
          <p:cNvSpPr txBox="1">
            <a:spLocks noGrp="1"/>
          </p:cNvSpPr>
          <p:nvPr>
            <p:ph type="body" idx="1"/>
          </p:nvPr>
        </p:nvSpPr>
        <p:spPr>
          <a:xfrm>
            <a:off x="731520" y="4620578"/>
            <a:ext cx="5852160" cy="3780630"/>
          </a:xfrm>
          <a:prstGeom prst="rect">
            <a:avLst/>
          </a:prstGeom>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endParaRPr lang="en-US" sz="1200" dirty="0">
              <a:latin typeface="Calibri" panose="020F0502020204030204" pitchFamily="34" charset="0"/>
              <a:cs typeface="Calibri" panose="020F0502020204030204" pitchFamily="34" charset="0"/>
            </a:endParaRPr>
          </a:p>
          <a:p>
            <a:pPr algn="l" rtl="0"/>
            <a:r>
              <a:rPr lang="en-US" sz="1200" dirty="0">
                <a:latin typeface="Calibri" panose="020F0502020204030204" pitchFamily="34" charset="0"/>
                <a:cs typeface="Calibri" panose="020F0502020204030204" pitchFamily="34" charset="0"/>
              </a:rPr>
              <a:t>Let’s identify some steps and strategies that have helped adults overcome barriers and feel prepared to speak up. </a:t>
            </a:r>
          </a:p>
          <a:p>
            <a:pPr algn="l" rtl="0"/>
            <a:endParaRPr lang="en-US" sz="1200" dirty="0">
              <a:latin typeface="Calibri" panose="020F0502020204030204" pitchFamily="34" charset="0"/>
              <a:cs typeface="Calibri" panose="020F0502020204030204" pitchFamily="34" charset="0"/>
            </a:endParaRPr>
          </a:p>
          <a:p>
            <a:pPr algn="l" rtl="0"/>
            <a:r>
              <a:rPr lang="en-US" sz="1200" dirty="0">
                <a:latin typeface="Calibri" panose="020F0502020204030204" pitchFamily="34" charset="0"/>
                <a:cs typeface="Calibri" panose="020F0502020204030204" pitchFamily="34" charset="0"/>
              </a:rPr>
              <a:t>First, just acknowledging barriers and talking about them can help us overcome them. We need to look at ourselves and identify our own thoughts, feelings, and even biases about sexual abuse and who abuses children. </a:t>
            </a:r>
          </a:p>
          <a:p>
            <a:endParaRPr lang="en-US" sz="1200" dirty="0">
              <a:latin typeface="Calibri" panose="020F0502020204030204" pitchFamily="34" charset="0"/>
              <a:cs typeface="Calibri" panose="020F0502020204030204" pitchFamily="34" charset="0"/>
            </a:endParaRPr>
          </a:p>
          <a:p>
            <a:pPr algn="l" defTabSz="957468" rtl="0">
              <a:lnSpc>
                <a:spcPct val="100000"/>
              </a:lnSpc>
              <a:buClr>
                <a:srgbClr val="000000"/>
              </a:buClr>
              <a:buSzPts val="1400"/>
              <a:defRPr/>
            </a:pPr>
            <a:r>
              <a:rPr lang="en-US" sz="1200" dirty="0">
                <a:latin typeface="Calibri" panose="020F0502020204030204" pitchFamily="34" charset="0"/>
                <a:ea typeface="Times New Roman"/>
                <a:cs typeface="Calibri" panose="020F0502020204030204" pitchFamily="34" charset="0"/>
                <a:sym typeface="Times New Roman"/>
              </a:rPr>
              <a:t>Fears are real. But if our goal is to protect children, we have to face those fears and do what is in the best interest of the child.</a:t>
            </a:r>
            <a:endParaRPr lang="en-US" sz="1200" dirty="0">
              <a:latin typeface="Calibri" panose="020F0502020204030204" pitchFamily="34" charset="0"/>
              <a:ea typeface="Times New Roman"/>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pPr algn="l" defTabSz="957468" rtl="0">
              <a:lnSpc>
                <a:spcPct val="100000"/>
              </a:lnSpc>
              <a:buClr>
                <a:srgbClr val="000000"/>
              </a:buClr>
              <a:buSzPts val="1400"/>
              <a:defRPr/>
            </a:pPr>
            <a:r>
              <a:rPr lang="en-US" sz="1200" dirty="0">
                <a:latin typeface="Calibri" panose="020F0502020204030204" pitchFamily="34" charset="0"/>
                <a:cs typeface="Calibri" panose="020F0502020204030204" pitchFamily="34" charset="0"/>
              </a:rPr>
              <a:t>It may be difficult to shift our beliefs and overcome our fears, but we can.</a:t>
            </a:r>
          </a:p>
          <a:p>
            <a:pPr algn="l" defTabSz="957468" rtl="0">
              <a:lnSpc>
                <a:spcPct val="100000"/>
              </a:lnSpc>
              <a:buClr>
                <a:srgbClr val="000000"/>
              </a:buClr>
              <a:buSzPts val="1400"/>
              <a:defRPr/>
            </a:pPr>
            <a:endParaRPr lang="en-US" sz="1200" dirty="0">
              <a:latin typeface="Calibri" panose="020F0502020204030204" pitchFamily="34" charset="0"/>
              <a:cs typeface="Calibri" panose="020F0502020204030204" pitchFamily="34" charset="0"/>
            </a:endParaRPr>
          </a:p>
          <a:p>
            <a:pPr algn="l" defTabSz="957468" rtl="0">
              <a:lnSpc>
                <a:spcPct val="100000"/>
              </a:lnSpc>
              <a:buClr>
                <a:srgbClr val="000000"/>
              </a:buClr>
              <a:buSzPts val="1400"/>
              <a:defRPr/>
            </a:pPr>
            <a:r>
              <a:rPr lang="en-US" sz="1200" dirty="0">
                <a:latin typeface="Calibri" panose="020F0502020204030204" pitchFamily="34" charset="0"/>
                <a:cs typeface="Calibri" panose="020F0502020204030204" pitchFamily="34" charset="0"/>
              </a:rPr>
              <a:t>It’s important to be open to learning more about sexual abuse, who causes harm, and confronting barriers that can get in the way of us seeing a risky or harmful situation. </a:t>
            </a:r>
          </a:p>
          <a:p>
            <a:pPr algn="l" defTabSz="957468" rtl="0">
              <a:lnSpc>
                <a:spcPct val="100000"/>
              </a:lnSpc>
              <a:buClr>
                <a:srgbClr val="000000"/>
              </a:buClr>
              <a:buSzPts val="1400"/>
              <a:defRPr/>
            </a:pPr>
            <a:endParaRPr lang="en-US" sz="1200" dirty="0">
              <a:latin typeface="Calibri" panose="020F0502020204030204" pitchFamily="34" charset="0"/>
              <a:cs typeface="Calibri" panose="020F0502020204030204" pitchFamily="34" charset="0"/>
            </a:endParaRPr>
          </a:p>
          <a:p>
            <a:pPr algn="l" defTabSz="957468" rtl="0">
              <a:lnSpc>
                <a:spcPct val="100000"/>
              </a:lnSpc>
              <a:buClr>
                <a:srgbClr val="000000"/>
              </a:buClr>
              <a:buSzPts val="1400"/>
              <a:defRPr/>
            </a:pPr>
            <a:r>
              <a:rPr lang="en-US" sz="1200" b="1" dirty="0">
                <a:latin typeface="Calibri" panose="020F0502020204030204" pitchFamily="34" charset="0"/>
                <a:ea typeface="Calibri"/>
                <a:cs typeface="Calibri"/>
                <a:sym typeface="Calibri"/>
              </a:rPr>
              <a:t>&gt;ADVANCE SLIDE</a:t>
            </a:r>
            <a:endParaRPr lang="en-US" sz="1200" dirty="0">
              <a:latin typeface="Calibri" panose="020F0502020204030204" pitchFamily="34" charset="0"/>
              <a:ea typeface="Calibri"/>
              <a:cs typeface="Calibri" panose="020F0502020204030204" pitchFamily="34" charset="0"/>
              <a:sym typeface="Calibri"/>
            </a:endParaRPr>
          </a:p>
          <a:p>
            <a:pPr algn="l" defTabSz="957468" rtl="0">
              <a:lnSpc>
                <a:spcPct val="100000"/>
              </a:lnSpc>
              <a:buClr>
                <a:srgbClr val="000000"/>
              </a:buClr>
              <a:buSzPts val="1400"/>
              <a:defRPr/>
            </a:pPr>
            <a:endParaRPr lang="en-US" sz="1200" dirty="0">
              <a:latin typeface="Calibri" panose="020F0502020204030204" pitchFamily="34" charset="0"/>
              <a:ea typeface="Times New Roman"/>
              <a:cs typeface="Calibri" panose="020F0502020204030204" pitchFamily="34" charset="0"/>
              <a:sym typeface="Calibri"/>
            </a:endParaRPr>
          </a:p>
          <a:p>
            <a:pPr algn="l" defTabSz="957468" rtl="0">
              <a:lnSpc>
                <a:spcPct val="100000"/>
              </a:lnSpc>
              <a:buClr>
                <a:srgbClr val="000000"/>
              </a:buClr>
              <a:buSzPts val="1400"/>
              <a:defRPr/>
            </a:pPr>
            <a:r>
              <a:rPr lang="en-US" sz="1200" dirty="0">
                <a:latin typeface="Calibri" panose="020F0502020204030204" pitchFamily="34" charset="0"/>
                <a:ea typeface="Times New Roman"/>
                <a:cs typeface="Calibri" panose="020F0502020204030204" pitchFamily="34" charset="0"/>
              </a:rPr>
              <a:t>Some people also find it helpful to remind themselves that keeping a child safe from sexual abuse is worth the discomfort and potential changes in relationships. </a:t>
            </a:r>
          </a:p>
          <a:p>
            <a:pPr algn="l" defTabSz="957468" rtl="0">
              <a:lnSpc>
                <a:spcPct val="100000"/>
              </a:lnSpc>
              <a:buClr>
                <a:srgbClr val="000000"/>
              </a:buClr>
              <a:buSzPts val="1400"/>
              <a:defRPr/>
            </a:pPr>
            <a:endParaRPr lang="en-US" sz="1200" dirty="0">
              <a:latin typeface="Calibri" panose="020F0502020204030204" pitchFamily="34" charset="0"/>
              <a:ea typeface="Times New Roman"/>
              <a:cs typeface="Calibri" panose="020F0502020204030204" pitchFamily="34" charset="0"/>
            </a:endParaRPr>
          </a:p>
          <a:p>
            <a:pPr algn="l" defTabSz="957468" rtl="0">
              <a:lnSpc>
                <a:spcPct val="100000"/>
              </a:lnSpc>
              <a:buClr>
                <a:srgbClr val="000000"/>
              </a:buClr>
              <a:buSzPts val="1400"/>
              <a:defRPr/>
            </a:pPr>
            <a:r>
              <a:rPr lang="en-US" sz="1200" dirty="0">
                <a:latin typeface="Calibri" panose="020F0502020204030204" pitchFamily="34" charset="0"/>
                <a:ea typeface="Times New Roman"/>
                <a:cs typeface="Calibri" panose="020F0502020204030204" pitchFamily="34" charset="0"/>
              </a:rPr>
              <a:t>And some people find it helpful to reach out to others for support.</a:t>
            </a:r>
          </a:p>
          <a:p>
            <a:pPr algn="l" defTabSz="957468" rtl="0">
              <a:lnSpc>
                <a:spcPct val="100000"/>
              </a:lnSpc>
              <a:buClr>
                <a:srgbClr val="000000"/>
              </a:buClr>
              <a:buSzPts val="1400"/>
              <a:defRPr/>
            </a:pPr>
            <a:endParaRPr lang="en-US" sz="1200" dirty="0">
              <a:latin typeface="Calibri" panose="020F0502020204030204" pitchFamily="34" charset="0"/>
              <a:ea typeface="Times New Roman"/>
              <a:cs typeface="Calibri" panose="020F0502020204030204" pitchFamily="34" charset="0"/>
            </a:endParaRPr>
          </a:p>
          <a:p>
            <a:pPr algn="l" defTabSz="957468" rtl="0">
              <a:lnSpc>
                <a:spcPct val="100000"/>
              </a:lnSpc>
              <a:buClr>
                <a:srgbClr val="000000"/>
              </a:buClr>
              <a:buSzPts val="1400"/>
              <a:defRPr/>
            </a:pPr>
            <a:r>
              <a:rPr lang="en-US" sz="1200" dirty="0">
                <a:latin typeface="Calibri" panose="020F0502020204030204" pitchFamily="34" charset="0"/>
                <a:ea typeface="Times New Roman"/>
                <a:cs typeface="Calibri" panose="020F0502020204030204" pitchFamily="34" charset="0"/>
              </a:rPr>
              <a:t>The only wrong way to prevent abuse is to not take action when you're having concerns.</a:t>
            </a:r>
          </a:p>
          <a:p>
            <a:endParaRPr lang="en-US" sz="1200" dirty="0">
              <a:latin typeface="Calibri" panose="020F0502020204030204" pitchFamily="34" charset="0"/>
              <a:ea typeface="Times New Roman"/>
              <a:cs typeface="Times New Roman"/>
              <a:sym typeface="Times New Roman"/>
            </a:endParaRPr>
          </a:p>
          <a:p>
            <a:endParaRPr lang="en-US" sz="1200" dirty="0">
              <a:latin typeface="Calibri" panose="020F0502020204030204" pitchFamily="34" charset="0"/>
              <a:cs typeface="Times New Roman"/>
            </a:endParaRPr>
          </a:p>
          <a:p>
            <a:endParaRPr lang="en-US" sz="1200" dirty="0">
              <a:latin typeface="Calibri" panose="020F0502020204030204" pitchFamily="34" charset="0"/>
            </a:endParaRPr>
          </a:p>
        </p:txBody>
      </p:sp>
      <p:sp>
        <p:nvSpPr>
          <p:cNvPr id="332" name="Google Shape;332;g305edd9ce0e_0_0:notes"/>
          <p:cNvSpPr txBox="1">
            <a:spLocks noGrp="1"/>
          </p:cNvSpPr>
          <p:nvPr>
            <p:ph type="sldNum" idx="12"/>
          </p:nvPr>
        </p:nvSpPr>
        <p:spPr>
          <a:xfrm>
            <a:off x="4143587" y="9119475"/>
            <a:ext cx="3169920" cy="481635"/>
          </a:xfrm>
          <a:prstGeom prst="rect">
            <a:avLst/>
          </a:prstGeom>
        </p:spPr>
        <p:txBody>
          <a:bodyPr spcFirstLastPara="1" wrap="square" lIns="95731" tIns="47852" rIns="95731" bIns="47852" anchor="b" anchorCtr="0">
            <a:noAutofit/>
          </a:bodyPr>
          <a:lstStyle/>
          <a:p>
            <a:pPr algn="r">
              <a:spcBef>
                <a:spcPts val="0"/>
              </a:spcBef>
              <a:buClr>
                <a:srgbClr val="000000"/>
              </a:buClr>
              <a:buSzPts val="1200"/>
            </a:pPr>
            <a:fld id="{00000000-1234-1234-1234-123412341234}" type="slidenum">
              <a:rPr lang="en-US"/>
              <a:pPr algn="r">
                <a:spcBef>
                  <a:spcPts val="0"/>
                </a:spcBef>
                <a:buClr>
                  <a:srgbClr val="000000"/>
                </a:buClr>
                <a:buSzPts val="1200"/>
              </a:pPr>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5:notes"/>
          <p:cNvSpPr txBox="1">
            <a:spLocks noGrp="1"/>
          </p:cNvSpPr>
          <p:nvPr>
            <p:ph type="body" idx="1"/>
          </p:nvPr>
        </p:nvSpPr>
        <p:spPr>
          <a:xfrm>
            <a:off x="731520" y="4620576"/>
            <a:ext cx="5852160" cy="3780630"/>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buClr>
                <a:schemeClr val="dk1"/>
              </a:buClr>
              <a:buSzPts val="900"/>
            </a:pPr>
            <a:endParaRPr lang="en" sz="1200" dirty="0">
              <a:latin typeface="Calibri" panose="020F0502020204030204" pitchFamily="34" charset="0"/>
            </a:endParaRPr>
          </a:p>
          <a:p>
            <a:pPr>
              <a:buClr>
                <a:schemeClr val="dk1"/>
              </a:buClr>
              <a:buSzPts val="900"/>
            </a:pPr>
            <a:r>
              <a:rPr lang="en" sz="1200" dirty="0">
                <a:latin typeface="Calibri" panose="020F0502020204030204" pitchFamily="34" charset="0"/>
              </a:rPr>
              <a:t>Now that you’ve thought about what might get in your way of speaking up, let’s think about how an actual conversation about concerns might go and help prepare you for that.  </a:t>
            </a:r>
          </a:p>
          <a:p>
            <a:pPr>
              <a:buClr>
                <a:schemeClr val="dk1"/>
              </a:buClr>
              <a:buSzPts val="900"/>
            </a:pPr>
            <a:endParaRPr lang="en" sz="1200" dirty="0">
              <a:latin typeface="Calibri" panose="020F0502020204030204" pitchFamily="34" charset="0"/>
            </a:endParaRPr>
          </a:p>
          <a:p>
            <a:pPr>
              <a:buClr>
                <a:schemeClr val="dk1"/>
              </a:buClr>
              <a:buSzPts val="900"/>
            </a:pPr>
            <a:r>
              <a:rPr lang="en-US" sz="1200" dirty="0">
                <a:latin typeface="Calibri" panose="020F0502020204030204" pitchFamily="34" charset="0"/>
              </a:rPr>
              <a:t>For </a:t>
            </a:r>
            <a:r>
              <a:rPr lang="en" sz="1200" i="0" dirty="0">
                <a:latin typeface="Calibri" panose="020F0502020204030204" pitchFamily="34" charset="0"/>
              </a:rPr>
              <a:t>some resources to help you prepare, Stop It Now! has a guidebook about speaking up to prevent child sexual abuse</a:t>
            </a:r>
            <a:r>
              <a:rPr lang="en" sz="1200" dirty="0">
                <a:latin typeface="Calibri" panose="020F0502020204030204" pitchFamily="34" charset="0"/>
              </a:rPr>
              <a:t>,</a:t>
            </a:r>
            <a:r>
              <a:rPr lang="en" sz="1200" i="0" dirty="0">
                <a:latin typeface="Calibri" panose="020F0502020204030204" pitchFamily="34" charset="0"/>
              </a:rPr>
              <a:t> called </a:t>
            </a:r>
            <a:r>
              <a:rPr lang="en" sz="1200" b="1" i="0" dirty="0">
                <a:latin typeface="Calibri" panose="020F0502020204030204" pitchFamily="34" charset="0"/>
              </a:rPr>
              <a:t>Let’s Talk</a:t>
            </a:r>
            <a:r>
              <a:rPr lang="en" sz="1200" dirty="0">
                <a:latin typeface="Calibri" panose="020F0502020204030204" pitchFamily="34" charset="0"/>
              </a:rPr>
              <a:t> in your </a:t>
            </a:r>
            <a:r>
              <a:rPr lang="en" sz="1200" b="1" dirty="0">
                <a:latin typeface="Calibri" panose="020F0502020204030204" pitchFamily="34" charset="0"/>
              </a:rPr>
              <a:t>handouts </a:t>
            </a:r>
            <a:r>
              <a:rPr lang="en" sz="1200" dirty="0">
                <a:latin typeface="Calibri" panose="020F0502020204030204" pitchFamily="34" charset="0"/>
              </a:rPr>
              <a:t>section.</a:t>
            </a:r>
            <a:endParaRPr lang="en" sz="1200" i="1" dirty="0">
              <a:latin typeface="Calibri" panose="020F0502020204030204" pitchFamily="34" charset="0"/>
            </a:endParaRPr>
          </a:p>
          <a:p>
            <a:pPr algn="l" rtl="0">
              <a:lnSpc>
                <a:spcPct val="100000"/>
              </a:lnSpc>
              <a:buClr>
                <a:schemeClr val="dk1"/>
              </a:buClr>
              <a:buSzPts val="900"/>
            </a:pPr>
            <a:endParaRPr sz="1200" i="0" dirty="0">
              <a:latin typeface="Calibri" panose="020F0502020204030204" pitchFamily="34" charset="0"/>
            </a:endParaRPr>
          </a:p>
          <a:p>
            <a:pPr algn="l" rtl="0">
              <a:lnSpc>
                <a:spcPct val="100000"/>
              </a:lnSpc>
              <a:buClr>
                <a:schemeClr val="dk1"/>
              </a:buClr>
              <a:buSzPts val="900"/>
            </a:pPr>
            <a:r>
              <a:rPr lang="en" sz="1200" b="1" dirty="0">
                <a:latin typeface="Calibri" panose="020F0502020204030204" pitchFamily="34" charset="0"/>
                <a:ea typeface="Calibri"/>
                <a:cs typeface="Calibri"/>
                <a:sym typeface="Calibri"/>
              </a:rPr>
              <a:t>&gt;ADVANCE SLIDE</a:t>
            </a:r>
          </a:p>
          <a:p>
            <a:pPr algn="l" rtl="0">
              <a:lnSpc>
                <a:spcPct val="100000"/>
              </a:lnSpc>
              <a:buClr>
                <a:schemeClr val="dk1"/>
              </a:buClr>
              <a:buSzPts val="900"/>
            </a:pPr>
            <a:endParaRPr sz="1200" dirty="0">
              <a:latin typeface="Calibri" panose="020F0502020204030204" pitchFamily="34" charset="0"/>
            </a:endParaRPr>
          </a:p>
          <a:p>
            <a:pPr>
              <a:buClr>
                <a:schemeClr val="dk1"/>
              </a:buClr>
              <a:buSzPts val="900"/>
            </a:pPr>
            <a:r>
              <a:rPr lang="en" sz="1200" dirty="0">
                <a:latin typeface="Calibri" panose="020F0502020204030204" pitchFamily="34" charset="0"/>
              </a:rPr>
              <a:t>And before we get started on how to have the conversation, it</a:t>
            </a:r>
            <a:r>
              <a:rPr lang="en" sz="1200" i="0" dirty="0">
                <a:latin typeface="Calibri" panose="020F0502020204030204" pitchFamily="34" charset="0"/>
              </a:rPr>
              <a:t> is important that you should only have this conversation if you feel it’s </a:t>
            </a:r>
            <a:r>
              <a:rPr lang="en" sz="1200" i="1" dirty="0">
                <a:latin typeface="Calibri" panose="020F0502020204030204" pitchFamily="34" charset="0"/>
              </a:rPr>
              <a:t>safe </a:t>
            </a:r>
            <a:r>
              <a:rPr lang="en" sz="1200" i="0" dirty="0">
                <a:latin typeface="Calibri" panose="020F0502020204030204" pitchFamily="34" charset="0"/>
              </a:rPr>
              <a:t>to do so. </a:t>
            </a:r>
            <a:endParaRPr sz="1200" dirty="0">
              <a:latin typeface="Calibri" panose="020F0502020204030204" pitchFamily="34" charset="0"/>
            </a:endParaRPr>
          </a:p>
          <a:p>
            <a:pPr algn="l" rtl="0">
              <a:lnSpc>
                <a:spcPct val="100000"/>
              </a:lnSpc>
              <a:buClr>
                <a:schemeClr val="dk1"/>
              </a:buClr>
              <a:buSzPts val="900"/>
            </a:pPr>
            <a:endParaRPr sz="1200" i="0" dirty="0">
              <a:latin typeface="Calibri" panose="020F0502020204030204" pitchFamily="34" charset="0"/>
            </a:endParaRPr>
          </a:p>
          <a:p>
            <a:pPr algn="l" rtl="0">
              <a:lnSpc>
                <a:spcPct val="100000"/>
              </a:lnSpc>
              <a:buClr>
                <a:schemeClr val="dk1"/>
              </a:buClr>
              <a:buSzPts val="900"/>
            </a:pPr>
            <a:r>
              <a:rPr lang="en" sz="1200" i="0" dirty="0">
                <a:latin typeface="Calibri" panose="020F0502020204030204" pitchFamily="34" charset="0"/>
              </a:rPr>
              <a:t>If there is any history of this person engaging in physically abusive behaviors or domestic violence, you should </a:t>
            </a:r>
            <a:r>
              <a:rPr lang="en" sz="1200" b="1" i="0" dirty="0">
                <a:latin typeface="Calibri" panose="020F0502020204030204" pitchFamily="34" charset="0"/>
              </a:rPr>
              <a:t>not </a:t>
            </a:r>
            <a:r>
              <a:rPr lang="en" sz="1200" b="0" i="0" dirty="0">
                <a:latin typeface="Calibri" panose="020F0502020204030204" pitchFamily="34" charset="0"/>
              </a:rPr>
              <a:t>have this conversation because you don’t know how they may respond</a:t>
            </a:r>
            <a:r>
              <a:rPr lang="en" sz="1200" dirty="0">
                <a:latin typeface="Calibri" panose="020F0502020204030204" pitchFamily="34" charset="0"/>
              </a:rPr>
              <a:t>,</a:t>
            </a:r>
            <a:r>
              <a:rPr lang="en" sz="1200" b="0" i="0" dirty="0">
                <a:latin typeface="Calibri" panose="020F0502020204030204" pitchFamily="34" charset="0"/>
              </a:rPr>
              <a:t> and </a:t>
            </a:r>
            <a:r>
              <a:rPr lang="en" sz="1200" b="0" i="1" dirty="0">
                <a:latin typeface="Calibri" panose="020F0502020204030204" pitchFamily="34" charset="0"/>
              </a:rPr>
              <a:t>safety</a:t>
            </a:r>
            <a:r>
              <a:rPr lang="en" sz="1200" b="0" i="0" dirty="0">
                <a:latin typeface="Calibri" panose="020F0502020204030204" pitchFamily="34" charset="0"/>
              </a:rPr>
              <a:t> is always the number one priority. </a:t>
            </a:r>
          </a:p>
          <a:p>
            <a:pPr algn="l" rtl="0">
              <a:lnSpc>
                <a:spcPct val="100000"/>
              </a:lnSpc>
              <a:buClr>
                <a:schemeClr val="dk1"/>
              </a:buClr>
              <a:buSzPts val="900"/>
            </a:pPr>
            <a:endParaRPr lang="en" sz="1200" b="0" i="0" dirty="0">
              <a:latin typeface="Calibri" panose="020F0502020204030204" pitchFamily="34" charset="0"/>
            </a:endParaRPr>
          </a:p>
          <a:p>
            <a:pPr algn="l" rtl="0">
              <a:lnSpc>
                <a:spcPct val="100000"/>
              </a:lnSpc>
              <a:buClr>
                <a:schemeClr val="dk1"/>
              </a:buClr>
              <a:buSzPts val="900"/>
            </a:pPr>
            <a:r>
              <a:rPr lang="en" sz="1200" b="0" i="0" dirty="0">
                <a:latin typeface="Calibri" panose="020F0502020204030204" pitchFamily="34" charset="0"/>
              </a:rPr>
              <a:t>Trust your instinct…if you don’t feel safe, don’t have this conversation, especially not alone. </a:t>
            </a:r>
            <a:endParaRPr sz="1200" b="0" i="0" dirty="0">
              <a:latin typeface="Calibri" panose="020F0502020204030204" pitchFamily="34" charset="0"/>
            </a:endParaRPr>
          </a:p>
          <a:p>
            <a:pPr algn="l" rtl="0">
              <a:lnSpc>
                <a:spcPct val="100000"/>
              </a:lnSpc>
              <a:buClr>
                <a:schemeClr val="dk1"/>
              </a:buClr>
              <a:buSzPts val="900"/>
            </a:pPr>
            <a:endParaRPr sz="1200" dirty="0">
              <a:latin typeface="Calibri" panose="020F0502020204030204" pitchFamily="34" charset="0"/>
            </a:endParaRPr>
          </a:p>
        </p:txBody>
      </p:sp>
      <p:sp>
        <p:nvSpPr>
          <p:cNvPr id="274" name="Google Shape;274;p5:notes"/>
          <p:cNvSpPr txBox="1">
            <a:spLocks noGrp="1"/>
          </p:cNvSpPr>
          <p:nvPr>
            <p:ph type="sldNum" idx="12"/>
          </p:nvPr>
        </p:nvSpPr>
        <p:spPr>
          <a:xfrm>
            <a:off x="4143587" y="9119475"/>
            <a:ext cx="3169920" cy="481635"/>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Clr>
                <a:srgbClr val="000000"/>
              </a:buClr>
              <a:buSzPts val="1400"/>
            </a:pPr>
            <a:fld id="{00000000-1234-1234-1234-123412341234}" type="slidenum">
              <a:rPr lang="en" sz="1500">
                <a:latin typeface="Arial"/>
                <a:ea typeface="Arial"/>
                <a:cs typeface="Arial"/>
                <a:sym typeface="Arial"/>
              </a:rPr>
              <a:pPr algn="r">
                <a:lnSpc>
                  <a:spcPct val="100000"/>
                </a:lnSpc>
                <a:spcBef>
                  <a:spcPts val="0"/>
                </a:spcBef>
                <a:buClr>
                  <a:srgbClr val="000000"/>
                </a:buClr>
                <a:buSzPts val="1400"/>
              </a:pPr>
              <a:t>72</a:t>
            </a:fld>
            <a:endParaRPr sz="1500">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6:notes"/>
          <p:cNvSpPr txBox="1">
            <a:spLocks noGrp="1"/>
          </p:cNvSpPr>
          <p:nvPr>
            <p:ph type="body" idx="1"/>
          </p:nvPr>
        </p:nvSpPr>
        <p:spPr>
          <a:xfrm>
            <a:off x="731520" y="4620576"/>
            <a:ext cx="5852160" cy="3780630"/>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lnSpc>
                <a:spcPct val="100000"/>
              </a:lnSpc>
              <a:buClr>
                <a:schemeClr val="dk1"/>
              </a:buClr>
              <a:buSzPts val="900"/>
            </a:pPr>
            <a:endParaRPr sz="1200" dirty="0">
              <a:latin typeface="Calibri" panose="020F0502020204030204" pitchFamily="34" charset="0"/>
            </a:endParaRPr>
          </a:p>
          <a:p>
            <a:r>
              <a:rPr lang="en" sz="1200" dirty="0">
                <a:latin typeface="Calibri" panose="020F0502020204030204" pitchFamily="34" charset="0"/>
              </a:rPr>
              <a:t>Let’s review some communication tips and strategies that may help you feel more confident talking  about behaviors that concern you</a:t>
            </a:r>
            <a:r>
              <a:rPr lang="en" sz="1300" dirty="0">
                <a:solidFill>
                  <a:schemeClr val="dk1"/>
                </a:solidFill>
                <a:latin typeface="Calibri"/>
                <a:ea typeface="Calibri"/>
                <a:cs typeface="Calibri"/>
                <a:sym typeface="Calibri"/>
              </a:rPr>
              <a:t>. </a:t>
            </a:r>
            <a:endParaRPr sz="1300" dirty="0"/>
          </a:p>
        </p:txBody>
      </p:sp>
      <p:sp>
        <p:nvSpPr>
          <p:cNvPr id="283" name="Google Shape;283;p6:notes"/>
          <p:cNvSpPr txBox="1">
            <a:spLocks noGrp="1"/>
          </p:cNvSpPr>
          <p:nvPr>
            <p:ph type="sldNum" idx="12"/>
          </p:nvPr>
        </p:nvSpPr>
        <p:spPr>
          <a:xfrm>
            <a:off x="4143587" y="9119475"/>
            <a:ext cx="3169920" cy="481635"/>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Clr>
                <a:srgbClr val="000000"/>
              </a:buClr>
              <a:buSzPts val="1400"/>
            </a:pPr>
            <a:fld id="{00000000-1234-1234-1234-123412341234}" type="slidenum">
              <a:rPr lang="en" sz="1500">
                <a:latin typeface="Arial"/>
                <a:ea typeface="Arial"/>
                <a:cs typeface="Arial"/>
                <a:sym typeface="Arial"/>
              </a:rPr>
              <a:pPr algn="r">
                <a:lnSpc>
                  <a:spcPct val="100000"/>
                </a:lnSpc>
                <a:spcBef>
                  <a:spcPts val="0"/>
                </a:spcBef>
                <a:buClr>
                  <a:srgbClr val="000000"/>
                </a:buClr>
                <a:buSzPts val="1400"/>
              </a:pPr>
              <a:t>73</a:t>
            </a:fld>
            <a:endParaRPr sz="1500">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6:notes"/>
          <p:cNvSpPr txBox="1">
            <a:spLocks noGrp="1"/>
          </p:cNvSpPr>
          <p:nvPr>
            <p:ph type="body" idx="1"/>
          </p:nvPr>
        </p:nvSpPr>
        <p:spPr>
          <a:xfrm>
            <a:off x="731520" y="4620576"/>
            <a:ext cx="5852160" cy="3780630"/>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lnSpc>
                <a:spcPct val="100000"/>
              </a:lnSpc>
              <a:buSzPts val="1100"/>
            </a:pPr>
            <a:endParaRPr sz="1200" dirty="0">
              <a:latin typeface="Calibri" panose="020F0502020204030204" pitchFamily="34" charset="0"/>
            </a:endParaRPr>
          </a:p>
          <a:p>
            <a:pPr algn="l" rtl="0">
              <a:lnSpc>
                <a:spcPct val="100000"/>
              </a:lnSpc>
              <a:buSzPts val="1100"/>
            </a:pPr>
            <a:r>
              <a:rPr lang="en" sz="1200" dirty="0">
                <a:latin typeface="Calibri" panose="020F0502020204030204" pitchFamily="34" charset="0"/>
              </a:rPr>
              <a:t>The first thing you want to be aware of is the tone and setting for the conversation. You want someone to feel safe to sit and talk with you, so an angry tone or having the conversation in a room full of people will not facilitate a productive or helpful discussion. </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Clr>
                <a:schemeClr val="dk1"/>
              </a:buClr>
              <a:buSzPts val="900"/>
            </a:pPr>
            <a:r>
              <a:rPr lang="en"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r>
              <a:rPr lang="en" sz="1200" dirty="0">
                <a:latin typeface="Calibri" panose="020F0502020204030204" pitchFamily="34" charset="0"/>
              </a:rPr>
              <a:t>Be aware of how you’re sitting and your body language: try to be open and relaxed, without your arms crossed for example.</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Clr>
                <a:srgbClr val="000000"/>
              </a:buClr>
              <a:buSzPts val="1100"/>
            </a:pPr>
            <a:r>
              <a:rPr lang="en"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r>
              <a:rPr lang="en" sz="1200" dirty="0">
                <a:latin typeface="Calibri" panose="020F0502020204030204" pitchFamily="34" charset="0"/>
              </a:rPr>
              <a:t>Be mindful of the place and time for the conversation. It should be somewhere private, and you both should feel unrushed. </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Clr>
                <a:srgbClr val="000000"/>
              </a:buClr>
              <a:buSzPts val="1100"/>
            </a:pPr>
            <a:r>
              <a:rPr lang="en"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Clr>
                <a:schemeClr val="dk1"/>
              </a:buClr>
              <a:buSzPts val="900"/>
            </a:pPr>
            <a:r>
              <a:rPr lang="en" sz="1200" dirty="0">
                <a:latin typeface="Calibri" panose="020F0502020204030204" pitchFamily="34" charset="0"/>
              </a:rPr>
              <a:t>Be calm and speak confidently, and stay respectful even if things get heated or you hear something scary, shocking, or unexpected. </a:t>
            </a:r>
            <a:endParaRPr sz="1200" dirty="0">
              <a:latin typeface="Calibri" panose="020F0502020204030204" pitchFamily="34" charset="0"/>
            </a:endParaRPr>
          </a:p>
          <a:p>
            <a:pPr algn="l" rtl="0">
              <a:lnSpc>
                <a:spcPct val="100000"/>
              </a:lnSpc>
              <a:buClr>
                <a:schemeClr val="dk1"/>
              </a:buClr>
              <a:buSzPts val="900"/>
            </a:pPr>
            <a:endParaRPr sz="1200" dirty="0">
              <a:latin typeface="Calibri" panose="020F0502020204030204" pitchFamily="34" charset="0"/>
            </a:endParaRPr>
          </a:p>
          <a:p>
            <a:pPr algn="l" rtl="0">
              <a:lnSpc>
                <a:spcPct val="100000"/>
              </a:lnSpc>
              <a:buClr>
                <a:schemeClr val="dk1"/>
              </a:buClr>
              <a:buSzPts val="900"/>
            </a:pPr>
            <a:r>
              <a:rPr lang="en"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SzPts val="1100"/>
            </a:pPr>
            <a:r>
              <a:rPr lang="en" sz="1200" dirty="0">
                <a:latin typeface="Calibri" panose="020F0502020204030204" pitchFamily="34" charset="0"/>
              </a:rPr>
              <a:t>If you do hear something shocking or unexpected, take a deep breath and re-state what the person just told you. This gives you an extra second to process what they’ve just said and shows the other person you’re listening. </a:t>
            </a:r>
            <a:endParaRPr sz="1200" dirty="0">
              <a:latin typeface="Calibri" panose="020F0502020204030204" pitchFamily="34" charset="0"/>
            </a:endParaRPr>
          </a:p>
          <a:p>
            <a:pPr algn="l" rtl="0">
              <a:lnSpc>
                <a:spcPct val="100000"/>
              </a:lnSpc>
              <a:buSzPts val="1100"/>
            </a:pPr>
            <a:endParaRPr sz="1200" b="1" dirty="0">
              <a:latin typeface="Calibri" panose="020F0502020204030204" pitchFamily="34" charset="0"/>
            </a:endParaRPr>
          </a:p>
        </p:txBody>
      </p:sp>
      <p:sp>
        <p:nvSpPr>
          <p:cNvPr id="283" name="Google Shape;283;p6:notes"/>
          <p:cNvSpPr txBox="1">
            <a:spLocks noGrp="1"/>
          </p:cNvSpPr>
          <p:nvPr>
            <p:ph type="sldNum" idx="12"/>
          </p:nvPr>
        </p:nvSpPr>
        <p:spPr>
          <a:xfrm>
            <a:off x="4143587" y="9119475"/>
            <a:ext cx="3169920" cy="481635"/>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Clr>
                <a:srgbClr val="000000"/>
              </a:buClr>
              <a:buSzPts val="1400"/>
            </a:pPr>
            <a:fld id="{00000000-1234-1234-1234-123412341234}" type="slidenum">
              <a:rPr lang="en" sz="1500">
                <a:latin typeface="Arial"/>
                <a:ea typeface="Arial"/>
                <a:cs typeface="Arial"/>
                <a:sym typeface="Arial"/>
              </a:rPr>
              <a:pPr algn="r">
                <a:lnSpc>
                  <a:spcPct val="100000"/>
                </a:lnSpc>
                <a:spcBef>
                  <a:spcPts val="0"/>
                </a:spcBef>
                <a:buClr>
                  <a:srgbClr val="000000"/>
                </a:buClr>
                <a:buSzPts val="1400"/>
              </a:pPr>
              <a:t>74</a:t>
            </a:fld>
            <a:endParaRPr sz="1500">
              <a:latin typeface="Arial"/>
              <a:ea typeface="Arial"/>
              <a:cs typeface="Arial"/>
              <a:sym typeface="Arial"/>
            </a:endParaRPr>
          </a:p>
        </p:txBody>
      </p:sp>
    </p:spTree>
    <p:extLst>
      <p:ext uri="{BB962C8B-B14F-4D97-AF65-F5344CB8AC3E}">
        <p14:creationId xmlns:p14="http://schemas.microsoft.com/office/powerpoint/2010/main" val="19959339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7:notes"/>
          <p:cNvSpPr txBox="1">
            <a:spLocks noGrp="1"/>
          </p:cNvSpPr>
          <p:nvPr>
            <p:ph type="body" idx="1"/>
          </p:nvPr>
        </p:nvSpPr>
        <p:spPr>
          <a:xfrm>
            <a:off x="731520" y="4620576"/>
            <a:ext cx="5852160" cy="3780630"/>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t>Suggested script:</a:t>
            </a:r>
          </a:p>
          <a:p>
            <a:pPr algn="l" rtl="0">
              <a:lnSpc>
                <a:spcPct val="100000"/>
              </a:lnSpc>
              <a:buSzPts val="1100"/>
            </a:pPr>
            <a:endParaRPr lang="en" sz="1200" dirty="0"/>
          </a:p>
          <a:p>
            <a:pPr algn="l" rtl="0">
              <a:lnSpc>
                <a:spcPct val="100000"/>
              </a:lnSpc>
              <a:buSzPts val="1100"/>
            </a:pPr>
            <a:r>
              <a:rPr lang="en" sz="1200" dirty="0"/>
              <a:t>The next thing to be aware of is the language you use.</a:t>
            </a:r>
            <a:endParaRPr sz="1200" dirty="0"/>
          </a:p>
          <a:p>
            <a:pPr algn="l" rtl="0">
              <a:lnSpc>
                <a:spcPct val="100000"/>
              </a:lnSpc>
              <a:buSzPts val="1100"/>
            </a:pPr>
            <a:endParaRPr sz="1200" dirty="0"/>
          </a:p>
          <a:p>
            <a:pPr algn="l" rtl="0">
              <a:lnSpc>
                <a:spcPct val="100000"/>
              </a:lnSpc>
              <a:buClr>
                <a:schemeClr val="dk1"/>
              </a:buClr>
              <a:buSzPts val="900"/>
            </a:pPr>
            <a:r>
              <a:rPr lang="en" sz="1200" b="1" dirty="0">
                <a:latin typeface="Calibri"/>
                <a:ea typeface="Calibri"/>
                <a:cs typeface="Calibri"/>
                <a:sym typeface="Calibri"/>
              </a:rPr>
              <a:t>&gt;ADVANCE SLIDE</a:t>
            </a:r>
            <a:endParaRPr sz="1200" dirty="0"/>
          </a:p>
          <a:p>
            <a:pPr algn="l" rtl="0">
              <a:lnSpc>
                <a:spcPct val="100000"/>
              </a:lnSpc>
              <a:buSzPts val="1100"/>
            </a:pPr>
            <a:endParaRPr sz="1200" b="1" dirty="0"/>
          </a:p>
          <a:p>
            <a:pPr algn="l" rtl="0">
              <a:lnSpc>
                <a:spcPct val="100000"/>
              </a:lnSpc>
              <a:buSzPts val="1100"/>
            </a:pPr>
            <a:r>
              <a:rPr lang="en" sz="1200" dirty="0"/>
              <a:t>Avoid labels and derogatory terms (like monster, pervert, pedophile, or abuser) as these will only put up barriers. It closes people off to hearing what you’re saying, and to taking in any information. </a:t>
            </a:r>
            <a:endParaRPr sz="1200" dirty="0"/>
          </a:p>
          <a:p>
            <a:pPr algn="l" rtl="0">
              <a:lnSpc>
                <a:spcPct val="100000"/>
              </a:lnSpc>
              <a:buSzPts val="1100"/>
            </a:pPr>
            <a:endParaRPr sz="1200" dirty="0"/>
          </a:p>
          <a:p>
            <a:pPr algn="l" rtl="0">
              <a:lnSpc>
                <a:spcPct val="100000"/>
              </a:lnSpc>
              <a:buClr>
                <a:schemeClr val="dk1"/>
              </a:buClr>
              <a:buSzPts val="900"/>
            </a:pPr>
            <a:r>
              <a:rPr lang="en" sz="1200" dirty="0"/>
              <a:t>You may even want to be clear in saying “this is not an accusation…” or “I really care about you, and this is difficult to talk about…”</a:t>
            </a:r>
            <a:endParaRPr sz="1200" dirty="0"/>
          </a:p>
          <a:p>
            <a:pPr algn="l" rtl="0">
              <a:lnSpc>
                <a:spcPct val="100000"/>
              </a:lnSpc>
              <a:buClr>
                <a:schemeClr val="dk1"/>
              </a:buClr>
              <a:buSzPts val="900"/>
            </a:pPr>
            <a:endParaRPr sz="1200" dirty="0"/>
          </a:p>
          <a:p>
            <a:pPr algn="l" rtl="0">
              <a:lnSpc>
                <a:spcPct val="100000"/>
              </a:lnSpc>
              <a:buClr>
                <a:schemeClr val="dk1"/>
              </a:buClr>
              <a:buSzPts val="900"/>
            </a:pPr>
            <a:r>
              <a:rPr lang="en" sz="1200" b="1" dirty="0">
                <a:latin typeface="Calibri"/>
                <a:ea typeface="Calibri"/>
                <a:cs typeface="Calibri"/>
                <a:sym typeface="Calibri"/>
              </a:rPr>
              <a:t>&gt;ADVANCE SLIDE</a:t>
            </a:r>
            <a:endParaRPr sz="1200" dirty="0"/>
          </a:p>
          <a:p>
            <a:pPr algn="l" rtl="0">
              <a:lnSpc>
                <a:spcPct val="100000"/>
              </a:lnSpc>
              <a:buSzPts val="1100"/>
            </a:pPr>
            <a:endParaRPr sz="1200" dirty="0"/>
          </a:p>
          <a:p>
            <a:pPr algn="l" rtl="0">
              <a:lnSpc>
                <a:spcPct val="100000"/>
              </a:lnSpc>
              <a:buSzPts val="1100"/>
            </a:pPr>
            <a:r>
              <a:rPr lang="en" sz="1200" dirty="0"/>
              <a:t>Separate the person from the behavior and use “I” language, like “I feel uncomfortable when I see…”  </a:t>
            </a:r>
            <a:endParaRPr sz="1200" dirty="0"/>
          </a:p>
          <a:p>
            <a:pPr algn="l" rtl="0">
              <a:lnSpc>
                <a:spcPct val="100000"/>
              </a:lnSpc>
              <a:buSzPts val="1100"/>
            </a:pPr>
            <a:endParaRPr sz="1200" dirty="0"/>
          </a:p>
          <a:p>
            <a:pPr algn="l" rtl="0">
              <a:lnSpc>
                <a:spcPct val="100000"/>
              </a:lnSpc>
              <a:buClr>
                <a:srgbClr val="000000"/>
              </a:buClr>
              <a:buSzPts val="1100"/>
            </a:pPr>
            <a:r>
              <a:rPr lang="en" sz="1200" b="1" dirty="0">
                <a:latin typeface="Calibri"/>
                <a:ea typeface="Calibri"/>
                <a:cs typeface="Calibri"/>
                <a:sym typeface="Calibri"/>
              </a:rPr>
              <a:t>&gt;ADVANCE SLIDE</a:t>
            </a:r>
            <a:endParaRPr sz="1200" dirty="0"/>
          </a:p>
          <a:p>
            <a:pPr algn="l" rtl="0">
              <a:lnSpc>
                <a:spcPct val="100000"/>
              </a:lnSpc>
              <a:buSzPts val="1100"/>
            </a:pPr>
            <a:endParaRPr sz="1200" dirty="0"/>
          </a:p>
          <a:p>
            <a:r>
              <a:rPr lang="en" sz="1200" dirty="0"/>
              <a:t>And stick to the facts – describe what you witnessed directly or behaviors that were described to you. Don’t assume that you know what someone is intending to do, so saying something like, “it looks like you are trying to abuse my child” will likely only make the other person respond defensively instead of specifically addressing any concerning behaviors. </a:t>
            </a:r>
            <a:endParaRPr sz="1200" dirty="0"/>
          </a:p>
          <a:p>
            <a:pPr algn="l" rtl="0">
              <a:lnSpc>
                <a:spcPct val="100000"/>
              </a:lnSpc>
              <a:buSzPts val="1100"/>
            </a:pPr>
            <a:endParaRPr sz="1200" dirty="0"/>
          </a:p>
        </p:txBody>
      </p:sp>
      <p:sp>
        <p:nvSpPr>
          <p:cNvPr id="293" name="Google Shape;293;p7:notes"/>
          <p:cNvSpPr txBox="1">
            <a:spLocks noGrp="1"/>
          </p:cNvSpPr>
          <p:nvPr>
            <p:ph type="sldNum" idx="12"/>
          </p:nvPr>
        </p:nvSpPr>
        <p:spPr>
          <a:xfrm>
            <a:off x="4143587" y="9119475"/>
            <a:ext cx="3169920" cy="481635"/>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Clr>
                <a:srgbClr val="000000"/>
              </a:buClr>
              <a:buSzPts val="1400"/>
            </a:pPr>
            <a:fld id="{00000000-1234-1234-1234-123412341234}" type="slidenum">
              <a:rPr lang="en" sz="1500">
                <a:latin typeface="Arial"/>
                <a:ea typeface="Arial"/>
                <a:cs typeface="Arial"/>
                <a:sym typeface="Arial"/>
              </a:rPr>
              <a:pPr algn="r">
                <a:lnSpc>
                  <a:spcPct val="100000"/>
                </a:lnSpc>
                <a:spcBef>
                  <a:spcPts val="0"/>
                </a:spcBef>
                <a:buClr>
                  <a:srgbClr val="000000"/>
                </a:buClr>
                <a:buSzPts val="1400"/>
              </a:pPr>
              <a:t>75</a:t>
            </a:fld>
            <a:endParaRPr sz="1500">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8:notes"/>
          <p:cNvSpPr txBox="1">
            <a:spLocks noGrp="1"/>
          </p:cNvSpPr>
          <p:nvPr>
            <p:ph type="body" idx="1"/>
          </p:nvPr>
        </p:nvSpPr>
        <p:spPr>
          <a:xfrm>
            <a:off x="731520" y="4620576"/>
            <a:ext cx="5852160" cy="3780630"/>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t>Suggested script:</a:t>
            </a:r>
          </a:p>
          <a:p>
            <a:pPr algn="l" rtl="0">
              <a:lnSpc>
                <a:spcPct val="100000"/>
              </a:lnSpc>
              <a:buSzPts val="1100"/>
            </a:pPr>
            <a:endParaRPr lang="en" sz="1200" dirty="0"/>
          </a:p>
          <a:p>
            <a:pPr algn="l" rtl="0">
              <a:lnSpc>
                <a:spcPct val="100000"/>
              </a:lnSpc>
              <a:buSzPts val="1100"/>
            </a:pPr>
            <a:r>
              <a:rPr lang="en" sz="1200" dirty="0"/>
              <a:t>And even if the conversation is emotionally charged, try to be a good listener.</a:t>
            </a:r>
            <a:endParaRPr sz="1200" dirty="0"/>
          </a:p>
          <a:p>
            <a:pPr algn="l" rtl="0">
              <a:lnSpc>
                <a:spcPct val="100000"/>
              </a:lnSpc>
              <a:buSzPts val="1100"/>
            </a:pPr>
            <a:endParaRPr sz="1200" dirty="0"/>
          </a:p>
          <a:p>
            <a:pPr algn="l" rtl="0">
              <a:lnSpc>
                <a:spcPct val="100000"/>
              </a:lnSpc>
              <a:buClr>
                <a:schemeClr val="dk1"/>
              </a:buClr>
              <a:buSzPts val="900"/>
            </a:pPr>
            <a:r>
              <a:rPr lang="en" sz="1200" b="1" dirty="0">
                <a:latin typeface="Calibri"/>
                <a:ea typeface="Calibri"/>
                <a:cs typeface="Calibri"/>
                <a:sym typeface="Calibri"/>
              </a:rPr>
              <a:t>&gt;ADVANCE SLIDE</a:t>
            </a:r>
            <a:endParaRPr sz="1200" dirty="0"/>
          </a:p>
          <a:p>
            <a:pPr algn="l" rtl="0">
              <a:lnSpc>
                <a:spcPct val="100000"/>
              </a:lnSpc>
              <a:buSzPts val="1100"/>
            </a:pPr>
            <a:endParaRPr sz="1200" dirty="0"/>
          </a:p>
          <a:p>
            <a:pPr algn="l" rtl="0">
              <a:lnSpc>
                <a:spcPct val="100000"/>
              </a:lnSpc>
              <a:buSzPts val="1100"/>
            </a:pPr>
            <a:r>
              <a:rPr lang="en" sz="1200" dirty="0"/>
              <a:t>Tune into what the other person is saying without planning out your response.</a:t>
            </a:r>
            <a:endParaRPr sz="1200" dirty="0"/>
          </a:p>
          <a:p>
            <a:pPr algn="l" rtl="0">
              <a:lnSpc>
                <a:spcPct val="100000"/>
              </a:lnSpc>
              <a:buSzPts val="1100"/>
            </a:pPr>
            <a:endParaRPr sz="1200" dirty="0"/>
          </a:p>
          <a:p>
            <a:pPr algn="l" rtl="0">
              <a:lnSpc>
                <a:spcPct val="100000"/>
              </a:lnSpc>
              <a:buClr>
                <a:srgbClr val="000000"/>
              </a:buClr>
              <a:buSzPts val="1100"/>
            </a:pPr>
            <a:r>
              <a:rPr lang="en" sz="1200" b="1" dirty="0">
                <a:latin typeface="Calibri"/>
                <a:ea typeface="Calibri"/>
                <a:cs typeface="Calibri"/>
                <a:sym typeface="Calibri"/>
              </a:rPr>
              <a:t>&gt;ADVANCE SLIDE</a:t>
            </a:r>
            <a:endParaRPr sz="1200" dirty="0"/>
          </a:p>
          <a:p>
            <a:pPr algn="l" rtl="0">
              <a:lnSpc>
                <a:spcPct val="100000"/>
              </a:lnSpc>
              <a:buSzPts val="1100"/>
            </a:pPr>
            <a:endParaRPr sz="1200" dirty="0"/>
          </a:p>
          <a:p>
            <a:pPr algn="l" rtl="0">
              <a:lnSpc>
                <a:spcPct val="100000"/>
              </a:lnSpc>
              <a:buSzPts val="1100"/>
            </a:pPr>
            <a:r>
              <a:rPr lang="en" sz="1200" dirty="0"/>
              <a:t>Try to not jump to any conclusions or criticize the person or their answers.</a:t>
            </a:r>
            <a:endParaRPr sz="1200" dirty="0"/>
          </a:p>
          <a:p>
            <a:pPr algn="l" rtl="0">
              <a:lnSpc>
                <a:spcPct val="100000"/>
              </a:lnSpc>
              <a:buSzPts val="1100"/>
            </a:pPr>
            <a:endParaRPr sz="1200" dirty="0"/>
          </a:p>
          <a:p>
            <a:pPr algn="l" rtl="0">
              <a:lnSpc>
                <a:spcPct val="100000"/>
              </a:lnSpc>
              <a:buClr>
                <a:srgbClr val="000000"/>
              </a:buClr>
              <a:buSzPts val="1100"/>
            </a:pPr>
            <a:r>
              <a:rPr lang="en" sz="1200" b="1" dirty="0">
                <a:latin typeface="Calibri"/>
                <a:ea typeface="Calibri"/>
                <a:cs typeface="Calibri"/>
                <a:sym typeface="Calibri"/>
              </a:rPr>
              <a:t>&gt;ADVANCE SLIDE</a:t>
            </a:r>
            <a:endParaRPr sz="1200" dirty="0"/>
          </a:p>
          <a:p>
            <a:pPr algn="l" rtl="0">
              <a:lnSpc>
                <a:spcPct val="100000"/>
              </a:lnSpc>
              <a:buSzPts val="1100"/>
            </a:pPr>
            <a:endParaRPr sz="1200" dirty="0"/>
          </a:p>
          <a:p>
            <a:pPr algn="l" rtl="0">
              <a:lnSpc>
                <a:spcPct val="100000"/>
              </a:lnSpc>
              <a:buSzPts val="1100"/>
            </a:pPr>
            <a:r>
              <a:rPr lang="en" sz="1200" dirty="0"/>
              <a:t>And ask for clarification if you need it or if you’re unsure of what the other person is saying. </a:t>
            </a:r>
            <a:endParaRPr sz="1200" dirty="0"/>
          </a:p>
          <a:p>
            <a:pPr algn="l" rtl="0">
              <a:lnSpc>
                <a:spcPct val="100000"/>
              </a:lnSpc>
              <a:buSzPts val="1100"/>
            </a:pPr>
            <a:endParaRPr sz="1200" dirty="0"/>
          </a:p>
          <a:p>
            <a:pPr algn="l" rtl="0">
              <a:lnSpc>
                <a:spcPct val="100000"/>
              </a:lnSpc>
              <a:buClr>
                <a:srgbClr val="000000"/>
              </a:buClr>
              <a:buSzPts val="1100"/>
            </a:pPr>
            <a:r>
              <a:rPr lang="en" sz="1200" b="1" dirty="0">
                <a:latin typeface="Calibri"/>
                <a:ea typeface="Calibri"/>
                <a:cs typeface="Calibri"/>
                <a:sym typeface="Calibri"/>
              </a:rPr>
              <a:t>&gt;ADVANCE SLIDE</a:t>
            </a:r>
            <a:endParaRPr sz="1200" dirty="0"/>
          </a:p>
          <a:p>
            <a:pPr algn="l" rtl="0">
              <a:lnSpc>
                <a:spcPct val="100000"/>
              </a:lnSpc>
              <a:buSzPts val="1100"/>
            </a:pPr>
            <a:endParaRPr sz="1200" dirty="0"/>
          </a:p>
          <a:p>
            <a:r>
              <a:rPr lang="en" sz="1200" dirty="0"/>
              <a:t>Also, know that our own personal triggers can get in the way. Perhaps our own experience with sexual abuse, our own family values, or our own prejudices. Think through what may be a barrier for you and get support if needed. Conversations like these can be difficult, so acknowledging this and preparing beforehand is important for your wellbeing as well as for the success of the conversation.</a:t>
            </a:r>
          </a:p>
          <a:p>
            <a:pPr algn="l" rtl="0">
              <a:lnSpc>
                <a:spcPct val="100000"/>
              </a:lnSpc>
              <a:buSzPts val="1100"/>
            </a:pPr>
            <a:endParaRPr lang="en" sz="1200" b="1" dirty="0"/>
          </a:p>
        </p:txBody>
      </p:sp>
      <p:sp>
        <p:nvSpPr>
          <p:cNvPr id="301" name="Google Shape;301;p8:notes"/>
          <p:cNvSpPr txBox="1">
            <a:spLocks noGrp="1"/>
          </p:cNvSpPr>
          <p:nvPr>
            <p:ph type="sldNum" idx="12"/>
          </p:nvPr>
        </p:nvSpPr>
        <p:spPr>
          <a:xfrm>
            <a:off x="4143587" y="9119475"/>
            <a:ext cx="3169920" cy="481635"/>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Clr>
                <a:srgbClr val="000000"/>
              </a:buClr>
              <a:buSzPts val="1400"/>
            </a:pPr>
            <a:fld id="{00000000-1234-1234-1234-123412341234}" type="slidenum">
              <a:rPr lang="en" sz="1500">
                <a:latin typeface="Arial"/>
                <a:ea typeface="Arial"/>
                <a:cs typeface="Arial"/>
                <a:sym typeface="Arial"/>
              </a:rPr>
              <a:pPr algn="r">
                <a:lnSpc>
                  <a:spcPct val="100000"/>
                </a:lnSpc>
                <a:spcBef>
                  <a:spcPts val="0"/>
                </a:spcBef>
                <a:buClr>
                  <a:srgbClr val="000000"/>
                </a:buClr>
                <a:buSzPts val="1400"/>
              </a:pPr>
              <a:t>76</a:t>
            </a:fld>
            <a:endParaRPr sz="1500">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9:notes"/>
          <p:cNvSpPr txBox="1">
            <a:spLocks noGrp="1"/>
          </p:cNvSpPr>
          <p:nvPr>
            <p:ph type="body" idx="1"/>
          </p:nvPr>
        </p:nvSpPr>
        <p:spPr>
          <a:xfrm>
            <a:off x="731520" y="4620576"/>
            <a:ext cx="5852160" cy="3780630"/>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lnSpc>
                <a:spcPct val="100000"/>
              </a:lnSpc>
              <a:buSzPts val="1100"/>
            </a:pPr>
            <a:endParaRPr lang="en" sz="1200" dirty="0">
              <a:latin typeface="Calibri" panose="020F0502020204030204" pitchFamily="34" charset="0"/>
            </a:endParaRPr>
          </a:p>
          <a:p>
            <a:pPr algn="l" rtl="0">
              <a:lnSpc>
                <a:spcPct val="100000"/>
              </a:lnSpc>
              <a:buSzPts val="1100"/>
            </a:pPr>
            <a:r>
              <a:rPr lang="en" sz="1200" dirty="0">
                <a:latin typeface="Calibri" panose="020F0502020204030204" pitchFamily="34" charset="0"/>
              </a:rPr>
              <a:t>And a few other tips that might be helpful.</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Clr>
                <a:schemeClr val="dk1"/>
              </a:buClr>
              <a:buSzPts val="900"/>
            </a:pPr>
            <a:r>
              <a:rPr lang="en"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r>
              <a:rPr lang="en" sz="1200" dirty="0">
                <a:latin typeface="Calibri" panose="020F0502020204030204" pitchFamily="34" charset="0"/>
              </a:rPr>
              <a:t>Practice. Planning and rehearsing what you’re going to say beforehand may help you feel more calm and prepared in the moment. </a:t>
            </a:r>
          </a:p>
          <a:p>
            <a:pPr algn="l" rtl="0">
              <a:lnSpc>
                <a:spcPct val="100000"/>
              </a:lnSpc>
              <a:buSzPts val="1100"/>
            </a:pPr>
            <a:endParaRPr lang="en" sz="1200" dirty="0">
              <a:latin typeface="Calibri" panose="020F0502020204030204" pitchFamily="34" charset="0"/>
            </a:endParaRPr>
          </a:p>
          <a:p>
            <a:pPr algn="l" defTabSz="957468" rtl="0">
              <a:lnSpc>
                <a:spcPct val="100000"/>
              </a:lnSpc>
              <a:buClr>
                <a:srgbClr val="000000"/>
              </a:buClr>
              <a:buSzPts val="1100"/>
              <a:defRPr/>
            </a:pPr>
            <a:r>
              <a:rPr lang="en-US" sz="1200" dirty="0">
                <a:latin typeface="Calibri" panose="020F0502020204030204" pitchFamily="34" charset="0"/>
              </a:rPr>
              <a:t>It may be helpful to let someone know you are planning this conversation and have them practice with you, or if appropriate, join you for the conversation.</a:t>
            </a:r>
          </a:p>
          <a:p>
            <a:pPr algn="l" rtl="0">
              <a:lnSpc>
                <a:spcPct val="100000"/>
              </a:lnSpc>
              <a:buSzPts val="1100"/>
            </a:pPr>
            <a:endParaRPr sz="1200" dirty="0">
              <a:latin typeface="Calibri" panose="020F0502020204030204" pitchFamily="34" charset="0"/>
            </a:endParaRPr>
          </a:p>
          <a:p>
            <a:pPr algn="l" rtl="0">
              <a:lnSpc>
                <a:spcPct val="100000"/>
              </a:lnSpc>
              <a:buClr>
                <a:srgbClr val="000000"/>
              </a:buClr>
              <a:buSzPts val="1100"/>
            </a:pPr>
            <a:r>
              <a:rPr lang="en"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buClr>
                <a:schemeClr val="dk1"/>
              </a:buClr>
              <a:buSzPts val="900"/>
            </a:pPr>
            <a:r>
              <a:rPr lang="en" sz="1200" dirty="0">
                <a:latin typeface="Calibri" panose="020F0502020204030204" pitchFamily="34" charset="0"/>
              </a:rPr>
              <a:t>Anticipate what the other person's responses might be and how you will respond.</a:t>
            </a:r>
            <a:endParaRPr sz="1200" dirty="0">
              <a:latin typeface="Calibri" panose="020F0502020204030204" pitchFamily="34" charset="0"/>
            </a:endParaRPr>
          </a:p>
          <a:p>
            <a:pPr algn="l" rtl="0">
              <a:lnSpc>
                <a:spcPct val="100000"/>
              </a:lnSpc>
              <a:buClr>
                <a:schemeClr val="dk1"/>
              </a:buClr>
              <a:buSzPts val="900"/>
            </a:pPr>
            <a:endParaRPr sz="1200" dirty="0">
              <a:latin typeface="Calibri" panose="020F0502020204030204" pitchFamily="34" charset="0"/>
            </a:endParaRPr>
          </a:p>
          <a:p>
            <a:pPr algn="l" rtl="0">
              <a:lnSpc>
                <a:spcPct val="100000"/>
              </a:lnSpc>
              <a:buClr>
                <a:schemeClr val="dk1"/>
              </a:buClr>
              <a:buSzPts val="900"/>
            </a:pPr>
            <a:r>
              <a:rPr lang="en" sz="1200" dirty="0">
                <a:latin typeface="Calibri" panose="020F0502020204030204" pitchFamily="34" charset="0"/>
              </a:rPr>
              <a:t>Be prepared for the person to be defensive, angry or upset – remember, stay calm. But also, be aware and if you think the person might become hostile, know your “exit” strategy. Remember, do not have this conversation unless you feel it’s safe to talk with this person. Your safety is a priority.</a:t>
            </a:r>
            <a:endParaRPr sz="1200" dirty="0">
              <a:latin typeface="Calibri" panose="020F0502020204030204" pitchFamily="34" charset="0"/>
            </a:endParaRPr>
          </a:p>
          <a:p>
            <a:pPr algn="l" rtl="0">
              <a:lnSpc>
                <a:spcPct val="100000"/>
              </a:lnSpc>
              <a:buClr>
                <a:schemeClr val="dk1"/>
              </a:buClr>
              <a:buSzPts val="900"/>
            </a:pPr>
            <a:endParaRPr sz="1200" b="1" dirty="0">
              <a:latin typeface="Calibri" panose="020F0502020204030204" pitchFamily="34" charset="0"/>
            </a:endParaRPr>
          </a:p>
          <a:p>
            <a:pPr algn="l" rtl="0">
              <a:lnSpc>
                <a:spcPct val="100000"/>
              </a:lnSpc>
              <a:buClr>
                <a:schemeClr val="dk1"/>
              </a:buClr>
              <a:buSzPts val="900"/>
            </a:pPr>
            <a:r>
              <a:rPr lang="en"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SzPts val="1100"/>
            </a:pPr>
            <a:r>
              <a:rPr lang="en" sz="1200" dirty="0">
                <a:latin typeface="Calibri" panose="020F0502020204030204" pitchFamily="34" charset="0"/>
              </a:rPr>
              <a:t>Have resources available. This is different for each situation. This may mean knowing what your own program policies are, and knowing whether this is a situation you may have to report if you’re in a youth serving program. </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SzPts val="1100"/>
            </a:pPr>
            <a:r>
              <a:rPr lang="en" sz="1200" dirty="0">
                <a:latin typeface="Calibri" panose="020F0502020204030204" pitchFamily="34" charset="0"/>
              </a:rPr>
              <a:t>You may want to have some available resources to provide the person if they ask for help or some crisis numbers they can contact for help, especially if you’re worried they may harm themselves or have a history of mental health concerns.</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Clr>
                <a:schemeClr val="dk1"/>
              </a:buClr>
              <a:buSzPts val="900"/>
            </a:pPr>
            <a:r>
              <a:rPr lang="en" sz="1200" dirty="0">
                <a:latin typeface="Calibri" panose="020F0502020204030204" pitchFamily="34" charset="0"/>
              </a:rPr>
              <a:t>Remember: you don’t need to have all the answers, AND you can always call in professionals who can help you with a conversation or next steps. </a:t>
            </a:r>
          </a:p>
          <a:p>
            <a:pPr algn="l" rtl="0">
              <a:lnSpc>
                <a:spcPct val="100000"/>
              </a:lnSpc>
              <a:buClr>
                <a:schemeClr val="dk1"/>
              </a:buClr>
              <a:buSzPts val="900"/>
            </a:pPr>
            <a:endParaRPr lang="en" sz="1200" b="1" dirty="0">
              <a:latin typeface="Calibri" panose="020F0502020204030204" pitchFamily="34" charset="0"/>
            </a:endParaRPr>
          </a:p>
          <a:p>
            <a:pPr algn="l" rtl="0">
              <a:lnSpc>
                <a:spcPct val="100000"/>
              </a:lnSpc>
              <a:buClr>
                <a:schemeClr val="dk1"/>
              </a:buClr>
              <a:buSzPts val="900"/>
            </a:pPr>
            <a:r>
              <a:rPr lang="en" sz="1200" dirty="0">
                <a:latin typeface="Calibri" panose="020F0502020204030204" pitchFamily="34" charset="0"/>
              </a:rPr>
              <a:t>And as a reminder, you can always reach out to the Stop It Now! Helpline for support. </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p:txBody>
      </p:sp>
      <p:sp>
        <p:nvSpPr>
          <p:cNvPr id="309" name="Google Shape;309;p9:notes"/>
          <p:cNvSpPr txBox="1">
            <a:spLocks noGrp="1"/>
          </p:cNvSpPr>
          <p:nvPr>
            <p:ph type="sldNum" idx="12"/>
          </p:nvPr>
        </p:nvSpPr>
        <p:spPr>
          <a:xfrm>
            <a:off x="4143587" y="9119475"/>
            <a:ext cx="3169920" cy="481635"/>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Clr>
                <a:srgbClr val="000000"/>
              </a:buClr>
              <a:buSzPts val="1400"/>
            </a:pPr>
            <a:fld id="{00000000-1234-1234-1234-123412341234}" type="slidenum">
              <a:rPr lang="en" sz="1500">
                <a:latin typeface="Arial"/>
                <a:ea typeface="Arial"/>
                <a:cs typeface="Arial"/>
                <a:sym typeface="Arial"/>
              </a:rPr>
              <a:pPr algn="r">
                <a:lnSpc>
                  <a:spcPct val="100000"/>
                </a:lnSpc>
                <a:spcBef>
                  <a:spcPts val="0"/>
                </a:spcBef>
                <a:buClr>
                  <a:srgbClr val="000000"/>
                </a:buClr>
                <a:buSzPts val="1400"/>
              </a:pPr>
              <a:t>77</a:t>
            </a:fld>
            <a:endParaRPr sz="1500">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0:notes"/>
          <p:cNvSpPr txBox="1">
            <a:spLocks noGrp="1"/>
          </p:cNvSpPr>
          <p:nvPr>
            <p:ph type="body" idx="1"/>
          </p:nvPr>
        </p:nvSpPr>
        <p:spPr>
          <a:xfrm>
            <a:off x="731520" y="4620576"/>
            <a:ext cx="5852160" cy="3780630"/>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defTabSz="957468" rtl="0">
              <a:lnSpc>
                <a:spcPct val="100000"/>
              </a:lnSpc>
              <a:buClr>
                <a:schemeClr val="dk1"/>
              </a:buClr>
              <a:buSzPts val="1200"/>
              <a:defRPr/>
            </a:pPr>
            <a:endParaRPr lang="en-US" sz="1200" dirty="0">
              <a:latin typeface="Calibri" panose="020F0502020204030204" pitchFamily="34" charset="0"/>
            </a:endParaRPr>
          </a:p>
          <a:p>
            <a:pPr algn="l" defTabSz="957468" rtl="0">
              <a:lnSpc>
                <a:spcPct val="100000"/>
              </a:lnSpc>
              <a:buClr>
                <a:schemeClr val="dk1"/>
              </a:buClr>
              <a:buSzPts val="1200"/>
              <a:defRPr/>
            </a:pPr>
            <a:r>
              <a:rPr lang="en-US" sz="1200" dirty="0">
                <a:latin typeface="Calibri" panose="020F0502020204030204" pitchFamily="34" charset="0"/>
              </a:rPr>
              <a:t>Let’s look now at having a conversation with an adult about their behaviors. This is a model for having a difficult conversation with adults. Because when we see warning signs – and this means even low level warning signs and even just opportunities to clarify and strengthen safety rules, we need to speak up. This model can set a framework for you that is less threatening and helps the focus remain on behaviors. The goal is not be accusatory. Remember – we actually don’t know intent. What we know are that there are acceptable and unacceptable behaviors, and there are safe and healthy ways of interacting with kids – not so safe ways of being with kids. We want to talk with folks about the behaviors that could create a vulnerable situation for children – not accuse them of being a risk. </a:t>
            </a:r>
          </a:p>
          <a:p>
            <a:pPr algn="l" rtl="0">
              <a:lnSpc>
                <a:spcPct val="100000"/>
              </a:lnSpc>
              <a:buClr>
                <a:schemeClr val="dk1"/>
              </a:buClr>
              <a:buSzPts val="1200"/>
            </a:pPr>
            <a:r>
              <a:rPr lang="en" sz="1200" dirty="0">
                <a:latin typeface="Calibri" panose="020F0502020204030204" pitchFamily="34" charset="0"/>
              </a:rPr>
              <a:t>Knowing how to frame the conversation around concerning behaviors can be helpful.</a:t>
            </a:r>
          </a:p>
          <a:p>
            <a:pPr algn="l" rtl="0">
              <a:lnSpc>
                <a:spcPct val="100000"/>
              </a:lnSpc>
              <a:buClr>
                <a:schemeClr val="dk1"/>
              </a:buClr>
              <a:buSzPts val="1200"/>
            </a:pPr>
            <a:endParaRPr lang="en" sz="1200" dirty="0">
              <a:latin typeface="Calibri" panose="020F0502020204030204" pitchFamily="34" charset="0"/>
            </a:endParaRPr>
          </a:p>
          <a:p>
            <a:pPr algn="l" rtl="0">
              <a:lnSpc>
                <a:spcPct val="100000"/>
              </a:lnSpc>
              <a:buClr>
                <a:schemeClr val="dk1"/>
              </a:buClr>
              <a:buSzPts val="1200"/>
            </a:pPr>
            <a:r>
              <a:rPr lang="en-US" sz="1200" dirty="0">
                <a:latin typeface="Calibri" panose="020F0502020204030204" pitchFamily="34" charset="0"/>
              </a:rPr>
              <a:t>So, let’s look at this model </a:t>
            </a:r>
            <a:r>
              <a:rPr lang="en-US" sz="1200" i="1" dirty="0">
                <a:latin typeface="Calibri" panose="020F0502020204030204" pitchFamily="34" charset="0"/>
              </a:rPr>
              <a:t>(review steps below):</a:t>
            </a:r>
            <a:endParaRPr sz="1200" i="1" dirty="0">
              <a:latin typeface="Calibri" panose="020F0502020204030204" pitchFamily="34" charset="0"/>
            </a:endParaRPr>
          </a:p>
          <a:p>
            <a:pPr algn="l" rtl="0">
              <a:lnSpc>
                <a:spcPct val="100000"/>
              </a:lnSpc>
              <a:buClr>
                <a:schemeClr val="dk1"/>
              </a:buClr>
              <a:buSzPts val="1200"/>
            </a:pPr>
            <a:endParaRPr sz="1200" dirty="0">
              <a:latin typeface="Calibri" panose="020F0502020204030204" pitchFamily="34" charset="0"/>
            </a:endParaRPr>
          </a:p>
          <a:p>
            <a:pPr marL="239367" indent="-239367" algn="l" rtl="0">
              <a:lnSpc>
                <a:spcPct val="100000"/>
              </a:lnSpc>
              <a:buClr>
                <a:schemeClr val="dk1"/>
              </a:buClr>
              <a:buSzPts val="1200"/>
              <a:buFont typeface="Arial"/>
              <a:buAutoNum type="arabicPeriod"/>
            </a:pPr>
            <a:r>
              <a:rPr lang="en" sz="1200" dirty="0">
                <a:latin typeface="Calibri" panose="020F0502020204030204" pitchFamily="34" charset="0"/>
              </a:rPr>
              <a:t>Set the tone and share the importance of everyone being responsible to keep kids safe; </a:t>
            </a:r>
            <a:r>
              <a:rPr lang="en" sz="1200" dirty="0">
                <a:latin typeface="Calibri" panose="020F0502020204030204" pitchFamily="34" charset="0"/>
                <a:ea typeface="Calibri"/>
                <a:cs typeface="Calibri"/>
                <a:sym typeface="Calibri"/>
              </a:rPr>
              <a:t>highlight a positive way the person shows care for children.</a:t>
            </a:r>
          </a:p>
          <a:p>
            <a:pPr marL="239367" indent="-239367" algn="l" rtl="0">
              <a:lnSpc>
                <a:spcPct val="100000"/>
              </a:lnSpc>
              <a:buClr>
                <a:schemeClr val="dk1"/>
              </a:buClr>
              <a:buSzPts val="1200"/>
              <a:buFont typeface="Arial"/>
              <a:buAutoNum type="arabicPeriod"/>
            </a:pPr>
            <a:endParaRPr sz="1200" dirty="0">
              <a:latin typeface="Calibri" panose="020F0502020204030204" pitchFamily="34" charset="0"/>
            </a:endParaRPr>
          </a:p>
          <a:p>
            <a:pPr marL="239367" indent="-239367" algn="l" rtl="0">
              <a:lnSpc>
                <a:spcPct val="100000"/>
              </a:lnSpc>
              <a:buClr>
                <a:schemeClr val="dk1"/>
              </a:buClr>
              <a:buSzPts val="1200"/>
              <a:buFont typeface="Arial"/>
              <a:buAutoNum type="arabicPeriod"/>
            </a:pPr>
            <a:r>
              <a:rPr lang="en" sz="1200" dirty="0">
                <a:latin typeface="Calibri" panose="020F0502020204030204" pitchFamily="34" charset="0"/>
              </a:rPr>
              <a:t>Be honest and genuine; let them know you care and understand this may be a hard conversation.</a:t>
            </a:r>
          </a:p>
          <a:p>
            <a:pPr marL="239367" indent="-239367" algn="l" rtl="0">
              <a:lnSpc>
                <a:spcPct val="100000"/>
              </a:lnSpc>
              <a:buClr>
                <a:schemeClr val="dk1"/>
              </a:buClr>
              <a:buSzPts val="1200"/>
              <a:buFont typeface="Arial"/>
              <a:buAutoNum type="arabicPeriod"/>
            </a:pPr>
            <a:endParaRPr sz="1200" dirty="0">
              <a:latin typeface="Calibri" panose="020F0502020204030204" pitchFamily="34" charset="0"/>
            </a:endParaRPr>
          </a:p>
          <a:p>
            <a:pPr marL="239367" indent="-239367" algn="l" rtl="0">
              <a:lnSpc>
                <a:spcPct val="100000"/>
              </a:lnSpc>
              <a:buClr>
                <a:schemeClr val="dk1"/>
              </a:buClr>
              <a:buSzPts val="1200"/>
              <a:buFont typeface="Arial"/>
              <a:buAutoNum type="arabicPeriod"/>
            </a:pPr>
            <a:r>
              <a:rPr lang="en" sz="1200" dirty="0">
                <a:latin typeface="Calibri" panose="020F0502020204030204" pitchFamily="34" charset="0"/>
              </a:rPr>
              <a:t>Describe the behavior that concerns you; </a:t>
            </a:r>
            <a:r>
              <a:rPr lang="en" sz="1200" dirty="0">
                <a:latin typeface="Calibri" panose="020F0502020204030204" pitchFamily="34" charset="0"/>
                <a:ea typeface="Calibri"/>
                <a:cs typeface="Calibri"/>
                <a:sym typeface="Calibri"/>
              </a:rPr>
              <a:t>focus on the visible behavior and not the intent behind it or the person.</a:t>
            </a:r>
          </a:p>
          <a:p>
            <a:pPr marL="239367" indent="-239367" algn="l" rtl="0">
              <a:lnSpc>
                <a:spcPct val="100000"/>
              </a:lnSpc>
              <a:buClr>
                <a:schemeClr val="dk1"/>
              </a:buClr>
              <a:buSzPts val="1200"/>
              <a:buFont typeface="Arial"/>
              <a:buAutoNum type="arabicPeriod"/>
            </a:pPr>
            <a:endParaRPr sz="1200" dirty="0">
              <a:latin typeface="Calibri" panose="020F0502020204030204" pitchFamily="34" charset="0"/>
            </a:endParaRPr>
          </a:p>
          <a:p>
            <a:pPr marL="239367" indent="-239367">
              <a:buClr>
                <a:schemeClr val="dk1"/>
              </a:buClr>
              <a:buSzPts val="1200"/>
              <a:buFont typeface="Arial"/>
              <a:buAutoNum type="arabicPeriod"/>
            </a:pPr>
            <a:r>
              <a:rPr lang="en" sz="1200" dirty="0">
                <a:latin typeface="Calibri" panose="020F0502020204030204" pitchFamily="34" charset="0"/>
              </a:rPr>
              <a:t>Describe how it made you feel and/or the impact on the child involved; </a:t>
            </a:r>
            <a:r>
              <a:rPr lang="en" sz="1200" dirty="0">
                <a:latin typeface="Calibri" panose="020F0502020204030204" pitchFamily="34" charset="0"/>
                <a:sym typeface="Calibri"/>
              </a:rPr>
              <a:t>meaning, </a:t>
            </a:r>
            <a:r>
              <a:rPr lang="en" sz="1200" dirty="0">
                <a:latin typeface="Calibri" panose="020F0502020204030204" pitchFamily="34" charset="0"/>
                <a:cs typeface="Calibri"/>
                <a:sym typeface="Calibri"/>
              </a:rPr>
              <a:t>share</a:t>
            </a:r>
            <a:r>
              <a:rPr lang="en" sz="1200" dirty="0">
                <a:latin typeface="Calibri" panose="020F0502020204030204" pitchFamily="34" charset="0"/>
                <a:ea typeface="Calibri"/>
                <a:cs typeface="Calibri"/>
                <a:sym typeface="Calibri"/>
              </a:rPr>
              <a:t> how the particular behavior made you feel, and how it may impact the child in a negative way</a:t>
            </a:r>
            <a:endParaRPr lang="en" sz="1200" b="1" dirty="0">
              <a:latin typeface="Calibri" panose="020F0502020204030204" pitchFamily="34" charset="0"/>
              <a:ea typeface="Calibri"/>
              <a:cs typeface="Calibri"/>
            </a:endParaRPr>
          </a:p>
          <a:p>
            <a:pPr marL="239367" indent="-239367" algn="l" rtl="0">
              <a:lnSpc>
                <a:spcPct val="100000"/>
              </a:lnSpc>
              <a:buClr>
                <a:schemeClr val="dk1"/>
              </a:buClr>
              <a:buSzPts val="1200"/>
              <a:buFont typeface="Arial"/>
              <a:buAutoNum type="arabicPeriod"/>
            </a:pPr>
            <a:endParaRPr sz="1200" dirty="0">
              <a:latin typeface="Calibri" panose="020F0502020204030204" pitchFamily="34" charset="0"/>
            </a:endParaRPr>
          </a:p>
          <a:p>
            <a:pPr algn="l" rtl="0">
              <a:lnSpc>
                <a:spcPct val="100000"/>
              </a:lnSpc>
              <a:buClr>
                <a:schemeClr val="dk1"/>
              </a:buClr>
              <a:buSzPts val="1200"/>
            </a:pPr>
            <a:r>
              <a:rPr lang="en" sz="1200" dirty="0">
                <a:latin typeface="Calibri" panose="020F0502020204030204" pitchFamily="34" charset="0"/>
              </a:rPr>
              <a:t>And….</a:t>
            </a:r>
            <a:endParaRPr sz="1200" dirty="0">
              <a:latin typeface="Calibri" panose="020F0502020204030204" pitchFamily="34" charset="0"/>
            </a:endParaRPr>
          </a:p>
          <a:p>
            <a:pPr algn="l" rtl="0">
              <a:lnSpc>
                <a:spcPct val="100000"/>
              </a:lnSpc>
              <a:buClr>
                <a:schemeClr val="dk1"/>
              </a:buClr>
              <a:buSzPts val="1200"/>
            </a:pPr>
            <a:r>
              <a:rPr lang="en" sz="1200" dirty="0">
                <a:latin typeface="Calibri" panose="020F0502020204030204" pitchFamily="34" charset="0"/>
              </a:rPr>
              <a:t>5. Set boundaries; this is where you want to </a:t>
            </a:r>
            <a:r>
              <a:rPr lang="en" sz="1200" dirty="0">
                <a:solidFill>
                  <a:srgbClr val="FF0000"/>
                </a:solidFill>
                <a:latin typeface="Calibri" panose="020F0502020204030204" pitchFamily="34" charset="0"/>
                <a:ea typeface="Calibri"/>
                <a:cs typeface="Calibri"/>
                <a:sym typeface="Calibri"/>
              </a:rPr>
              <a:t>describe the behaviors you want to see and the expectations you have for behaving around the child or children.</a:t>
            </a:r>
            <a:endParaRPr lang="en" sz="1200" dirty="0">
              <a:latin typeface="Calibri" panose="020F0502020204030204" pitchFamily="34" charset="0"/>
            </a:endParaRPr>
          </a:p>
          <a:p>
            <a:pPr>
              <a:buSzPts val="1200"/>
            </a:pPr>
            <a:endParaRPr lang="en" sz="1200" dirty="0">
              <a:latin typeface="Calibri" panose="020F0502020204030204" pitchFamily="34" charset="0"/>
            </a:endParaRPr>
          </a:p>
          <a:p>
            <a:pPr>
              <a:buSzPts val="1200"/>
            </a:pPr>
            <a:r>
              <a:rPr lang="en" sz="1200" dirty="0">
                <a:latin typeface="Calibri" panose="020F0502020204030204" pitchFamily="34" charset="0"/>
              </a:rPr>
              <a:t>This framework is not a box to lock you in but rather to help you feel more strategic and prepared for a type of conversation of this type. You may ultimately bounce around the different components, maybe even skip one – or any number of other communication difficulties might come up – but this model really can help you stay focused and mission purposed, be clear about the concern and the expectations, and potentially help avoid a more conflictual conversation. </a:t>
            </a:r>
          </a:p>
        </p:txBody>
      </p:sp>
      <p:sp>
        <p:nvSpPr>
          <p:cNvPr id="317" name="Google Shape;317;p10:notes"/>
          <p:cNvSpPr txBox="1">
            <a:spLocks noGrp="1"/>
          </p:cNvSpPr>
          <p:nvPr>
            <p:ph type="sldNum" idx="12"/>
          </p:nvPr>
        </p:nvSpPr>
        <p:spPr>
          <a:xfrm>
            <a:off x="4143587" y="9119475"/>
            <a:ext cx="3169920" cy="481635"/>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Clr>
                <a:schemeClr val="dk1"/>
              </a:buClr>
              <a:buSzPts val="1400"/>
            </a:pPr>
            <a:fld id="{00000000-1234-1234-1234-123412341234}" type="slidenum">
              <a:rPr lang="en" sz="1500">
                <a:latin typeface="Arial"/>
                <a:ea typeface="Arial"/>
                <a:cs typeface="Arial"/>
                <a:sym typeface="Arial"/>
              </a:rPr>
              <a:pPr algn="r">
                <a:lnSpc>
                  <a:spcPct val="100000"/>
                </a:lnSpc>
                <a:spcBef>
                  <a:spcPts val="0"/>
                </a:spcBef>
                <a:buClr>
                  <a:schemeClr val="dk1"/>
                </a:buClr>
                <a:buSzPts val="1400"/>
              </a:pPr>
              <a:t>78</a:t>
            </a:fld>
            <a:endParaRPr sz="1500">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noAutofit/>
          </a:bodyPr>
          <a:lstStyle/>
          <a:p>
            <a:pPr algn="l" defTabSz="478734" rtl="0">
              <a:defRPr/>
            </a:pPr>
            <a:r>
              <a:rPr lang="en-US" sz="1200" b="1" dirty="0">
                <a:latin typeface="Calibri" panose="020F0502020204030204" pitchFamily="34" charset="0"/>
              </a:rPr>
              <a:t>Suggested script:</a:t>
            </a:r>
          </a:p>
          <a:p>
            <a:pPr algn="l"/>
            <a:endParaRPr lang="en-US" sz="1200" b="0" dirty="0">
              <a:latin typeface="Calibri" panose="020F0502020204030204" pitchFamily="34" charset="0"/>
            </a:endParaRPr>
          </a:p>
          <a:p>
            <a:pPr marL="171429" lvl="1" indent="0" algn="l"/>
            <a:r>
              <a:rPr lang="en-US" sz="1200" b="1" dirty="0">
                <a:latin typeface="Calibri" panose="020F0502020204030204" pitchFamily="34" charset="0"/>
              </a:rPr>
              <a:t>Activity</a:t>
            </a:r>
            <a:r>
              <a:rPr lang="en-US" sz="1200" b="0" dirty="0">
                <a:latin typeface="Calibri" panose="020F0502020204030204" pitchFamily="34" charset="0"/>
              </a:rPr>
              <a:t>: Low Risk roleplays</a:t>
            </a:r>
          </a:p>
          <a:p>
            <a:pPr marL="171429" lvl="1" indent="0" algn="l"/>
            <a:r>
              <a:rPr lang="en-US" sz="1200" b="1" dirty="0">
                <a:latin typeface="Calibri" panose="020F0502020204030204" pitchFamily="34" charset="0"/>
              </a:rPr>
              <a:t>Instructions</a:t>
            </a:r>
            <a:r>
              <a:rPr lang="en-US" sz="1200" dirty="0">
                <a:latin typeface="Calibri" panose="020F0502020204030204" pitchFamily="34" charset="0"/>
              </a:rPr>
              <a:t>: Break participants into ideally groups of 3, so that everyone will play the role of person speaking up, person receiving the</a:t>
            </a:r>
            <a:r>
              <a:rPr lang="en-US" sz="1200" baseline="0" dirty="0">
                <a:latin typeface="Calibri" panose="020F0502020204030204" pitchFamily="34" charset="0"/>
              </a:rPr>
              <a:t> </a:t>
            </a:r>
            <a:r>
              <a:rPr lang="en-US" sz="1200" dirty="0">
                <a:latin typeface="Calibri" panose="020F0502020204030204" pitchFamily="34" charset="0"/>
              </a:rPr>
              <a:t>feedback, and an observer. Pairs can be done as well,</a:t>
            </a:r>
            <a:r>
              <a:rPr lang="en-US" sz="1200" baseline="0" dirty="0">
                <a:latin typeface="Calibri" panose="020F0502020204030204" pitchFamily="34" charset="0"/>
              </a:rPr>
              <a:t> if needed due to group size. </a:t>
            </a:r>
            <a:endParaRPr lang="en-US" sz="1200" b="1" baseline="0" dirty="0">
              <a:latin typeface="Calibri" panose="020F0502020204030204" pitchFamily="34" charset="0"/>
            </a:endParaRPr>
          </a:p>
          <a:p>
            <a:pPr marL="530480" lvl="1" indent="-359051" algn="l">
              <a:buFont typeface="Arial" panose="020B0604020202020204" pitchFamily="34" charset="0"/>
              <a:buChar char="•"/>
            </a:pPr>
            <a:r>
              <a:rPr lang="en-US" sz="1200" b="1" dirty="0">
                <a:latin typeface="Calibri" panose="020F0502020204030204" pitchFamily="34" charset="0"/>
              </a:rPr>
              <a:t>Handout:</a:t>
            </a:r>
            <a:r>
              <a:rPr lang="en-US" sz="1200" dirty="0">
                <a:latin typeface="Calibri" panose="020F0502020204030204" pitchFamily="34" charset="0"/>
              </a:rPr>
              <a:t> </a:t>
            </a:r>
            <a:r>
              <a:rPr lang="en-US" sz="1200" b="1" dirty="0">
                <a:latin typeface="Calibri" panose="020F0502020204030204" pitchFamily="34" charset="0"/>
              </a:rPr>
              <a:t>Role</a:t>
            </a:r>
            <a:r>
              <a:rPr lang="en-US" sz="1200" b="1" baseline="0" dirty="0">
                <a:latin typeface="Calibri" panose="020F0502020204030204" pitchFamily="34" charset="0"/>
              </a:rPr>
              <a:t> Plays: Low Risk Situations</a:t>
            </a:r>
          </a:p>
          <a:p>
            <a:pPr marL="171429" lvl="1" indent="0" algn="l"/>
            <a:endParaRPr lang="en-US" sz="1200" b="1" baseline="0" dirty="0">
              <a:latin typeface="Calibri" panose="020F0502020204030204" pitchFamily="34" charset="0"/>
            </a:endParaRPr>
          </a:p>
          <a:p>
            <a:pPr marL="171429" lvl="1" indent="0" algn="l"/>
            <a:r>
              <a:rPr lang="en-US" sz="1200" b="1" dirty="0">
                <a:latin typeface="Calibri" panose="020F0502020204030204" pitchFamily="34" charset="0"/>
              </a:rPr>
              <a:t>Suggested Language to explain activity:</a:t>
            </a:r>
          </a:p>
          <a:p>
            <a:pPr marL="171429" lvl="1" indent="0" algn="l"/>
            <a:r>
              <a:rPr lang="en-US" sz="1200" dirty="0">
                <a:latin typeface="Calibri" panose="020F0502020204030204" pitchFamily="34" charset="0"/>
              </a:rPr>
              <a:t>Inform participants that they are going to get an opportunity to practice speaking up in low-risk situations, in ordinary and everyday situations that do not involve child sexual abuse.</a:t>
            </a:r>
          </a:p>
          <a:p>
            <a:pPr marL="171429" lvl="1" indent="0" algn="l"/>
            <a:endParaRPr lang="en-US" sz="1200" dirty="0">
              <a:latin typeface="Calibri" panose="020F0502020204030204" pitchFamily="34" charset="0"/>
            </a:endParaRPr>
          </a:p>
          <a:p>
            <a:pPr marL="171429" lvl="1" indent="0" algn="l"/>
            <a:r>
              <a:rPr lang="en-US" sz="1200" dirty="0">
                <a:latin typeface="Calibri" panose="020F0502020204030204" pitchFamily="34" charset="0"/>
              </a:rPr>
              <a:t>Explain that they may not all think that some</a:t>
            </a:r>
            <a:r>
              <a:rPr lang="en-US" sz="1200" baseline="0" dirty="0">
                <a:latin typeface="Calibri" panose="020F0502020204030204" pitchFamily="34" charset="0"/>
              </a:rPr>
              <a:t> of these situations are</a:t>
            </a:r>
            <a:r>
              <a:rPr lang="en-US" sz="1200" dirty="0">
                <a:latin typeface="Calibri" panose="020F0502020204030204" pitchFamily="34" charset="0"/>
              </a:rPr>
              <a:t> low-risk, as different speaking situations raise different fears and anxieties.  However, these situations are not as related to safety as child sexual abuse prevention.  Rather, these may be “ordinary situations” that sometimes challenge us for personal reasons.  Trainer can share personal fear (i.e. fear of speaking up, fear of returning food in restaurant, fear of waking someone up, etc.).  You can include invitation for participants to use the examples provided but that they are welcome to practice any real life examples as well.</a:t>
            </a:r>
          </a:p>
          <a:p>
            <a:pPr marL="171429" lvl="1" indent="0" algn="l"/>
            <a:endParaRPr lang="en-US" sz="1200" dirty="0">
              <a:latin typeface="Calibri" panose="020F0502020204030204" pitchFamily="34" charset="0"/>
            </a:endParaRPr>
          </a:p>
          <a:p>
            <a:pPr marL="171429" lvl="1" indent="0" algn="l"/>
            <a:r>
              <a:rPr lang="en-US" sz="1200" dirty="0">
                <a:latin typeface="Calibri" panose="020F0502020204030204" pitchFamily="34" charset="0"/>
              </a:rPr>
              <a:t>Ask them to role play talking with someone about one of the low-risk situations, practicing the listening skills we reviewed and keeping in mind what we’ve learned about focusing on behavior and not intent, and the framework just introduced to them.</a:t>
            </a:r>
          </a:p>
          <a:p>
            <a:pPr marL="171429" lvl="1" indent="0" algn="l"/>
            <a:endParaRPr lang="en-US" sz="1200" dirty="0">
              <a:latin typeface="Calibri" panose="020F0502020204030204" pitchFamily="34" charset="0"/>
            </a:endParaRPr>
          </a:p>
          <a:p>
            <a:pPr marL="171429" lvl="1" indent="0" algn="l"/>
            <a:r>
              <a:rPr lang="en-US" sz="1200" dirty="0">
                <a:latin typeface="Calibri" panose="020F0502020204030204" pitchFamily="34" charset="0"/>
              </a:rPr>
              <a:t>State that the goal is for each person in a triad is able to practice each role, and review these additional role play preparation notes:</a:t>
            </a:r>
          </a:p>
          <a:p>
            <a:pPr marL="816194" lvl="4" indent="-359051" algn="l">
              <a:buFont typeface="Arial" panose="020B0604020202020204" pitchFamily="34" charset="0"/>
              <a:buChar char="•"/>
            </a:pPr>
            <a:r>
              <a:rPr lang="en-US" sz="1200" baseline="0" dirty="0">
                <a:latin typeface="Calibri" panose="020F0502020204030204" pitchFamily="34" charset="0"/>
              </a:rPr>
              <a:t>Decide for each scenario, who is the person concerned, who is the person with the concerning behavior and who is the observer/coach</a:t>
            </a:r>
            <a:endParaRPr lang="en-US" sz="1200" dirty="0">
              <a:latin typeface="Calibri" panose="020F0502020204030204" pitchFamily="34" charset="0"/>
            </a:endParaRPr>
          </a:p>
          <a:p>
            <a:pPr marL="816194" lvl="4" indent="-359051" algn="l">
              <a:buFont typeface="Arial" panose="020B0604020202020204" pitchFamily="34" charset="0"/>
              <a:buChar char="•"/>
            </a:pPr>
            <a:r>
              <a:rPr lang="en-US" sz="1200" dirty="0">
                <a:latin typeface="Calibri" panose="020F0502020204030204" pitchFamily="34" charset="0"/>
              </a:rPr>
              <a:t>Share that some people find it easier to talk out what the conversation will look like. Not everyone likes to role play – understandable, but it is a great learning tool and so encourage yourself to try it.</a:t>
            </a:r>
          </a:p>
          <a:p>
            <a:pPr marL="816194" lvl="4" indent="-359051" algn="l" defTabSz="478734">
              <a:buFont typeface="Arial" panose="020B0604020202020204" pitchFamily="34" charset="0"/>
              <a:buChar char="•"/>
              <a:defRPr/>
            </a:pPr>
            <a:r>
              <a:rPr lang="en-US" sz="1200" dirty="0">
                <a:latin typeface="Calibri" panose="020F0502020204030204" pitchFamily="34" charset="0"/>
              </a:rPr>
              <a:t>Everyone’s role is important. If there is a 3</a:t>
            </a:r>
            <a:r>
              <a:rPr lang="en-US" sz="1200" baseline="30000" dirty="0">
                <a:latin typeface="Calibri" panose="020F0502020204030204" pitchFamily="34" charset="0"/>
              </a:rPr>
              <a:t>rd</a:t>
            </a:r>
            <a:r>
              <a:rPr lang="en-US" sz="1200" dirty="0">
                <a:latin typeface="Calibri" panose="020F0502020204030204" pitchFamily="34" charset="0"/>
              </a:rPr>
              <a:t> person, this person acts as the “observer/coach” and has a critical role to help everyone assess how it is going, acknowledge the strengths and share what could be made stronger. The observer is supportive, offering helpful feedback and new perspectives – they are not a critic</a:t>
            </a:r>
            <a:r>
              <a:rPr lang="en-US" sz="1200" baseline="0" dirty="0">
                <a:latin typeface="Calibri" panose="020F0502020204030204" pitchFamily="34" charset="0"/>
              </a:rPr>
              <a:t>s. </a:t>
            </a:r>
            <a:endParaRPr lang="en-US" sz="1200" dirty="0">
              <a:latin typeface="Calibri" panose="020F0502020204030204" pitchFamily="34" charset="0"/>
            </a:endParaRPr>
          </a:p>
          <a:p>
            <a:pPr marL="816194" lvl="4" indent="-359051" algn="l">
              <a:buFont typeface="Arial" panose="020B0604020202020204" pitchFamily="34" charset="0"/>
              <a:buChar char="•"/>
            </a:pPr>
            <a:r>
              <a:rPr lang="en-US" sz="1200" dirty="0">
                <a:latin typeface="Calibri" panose="020F0502020204030204" pitchFamily="34" charset="0"/>
              </a:rPr>
              <a:t>The person whose behavior is concerning should be (at first) open to the conversation and can determine whether giving a little push back is appropriate…we don’t want to make it too easy – or too hard, but providing a little disagreement is a great way to practice in the save container you’re building to practice these conversations. </a:t>
            </a:r>
          </a:p>
          <a:p>
            <a:pPr marL="816194" lvl="4" indent="-359051" algn="l">
              <a:buFont typeface="Arial" panose="020B0604020202020204" pitchFamily="34" charset="0"/>
              <a:buChar char="•"/>
            </a:pPr>
            <a:endParaRPr lang="en-US" sz="1200" dirty="0">
              <a:latin typeface="Calibri" panose="020F0502020204030204" pitchFamily="34" charset="0"/>
            </a:endParaRPr>
          </a:p>
          <a:p>
            <a:pPr marL="457143" lvl="4" indent="0" algn="l"/>
            <a:r>
              <a:rPr lang="en-US" sz="1200" dirty="0">
                <a:latin typeface="Calibri" panose="020F0502020204030204" pitchFamily="34" charset="0"/>
              </a:rPr>
              <a:t>Based on the size of the groupings, allow about 5 minutes per scenario, encouraging each group member</a:t>
            </a:r>
            <a:r>
              <a:rPr lang="en-US" sz="1200" baseline="0" dirty="0">
                <a:latin typeface="Calibri" panose="020F0502020204030204" pitchFamily="34" charset="0"/>
              </a:rPr>
              <a:t> to practice each role, </a:t>
            </a:r>
            <a:r>
              <a:rPr lang="en-US" sz="1200" dirty="0">
                <a:latin typeface="Calibri" panose="020F0502020204030204" pitchFamily="34" charset="0"/>
              </a:rPr>
              <a:t> and then debrief when the whole group is pulled back together. </a:t>
            </a:r>
          </a:p>
          <a:p>
            <a:pPr marL="457143" lvl="3" indent="0" algn="l"/>
            <a:endParaRPr lang="en-US" sz="1200" dirty="0">
              <a:latin typeface="Calibri" panose="020F0502020204030204" pitchFamily="34" charset="0"/>
            </a:endParaRPr>
          </a:p>
          <a:p>
            <a:pPr marL="587622" indent="-359051" algn="l">
              <a:buFont typeface="Wingdings" panose="05000000000000000000" pitchFamily="2" charset="2"/>
              <a:buChar char="Ø"/>
            </a:pPr>
            <a:r>
              <a:rPr lang="en-US" sz="1200" b="1" dirty="0">
                <a:latin typeface="Calibri" panose="020F0502020204030204" pitchFamily="34" charset="0"/>
              </a:rPr>
              <a:t>Debrief</a:t>
            </a:r>
            <a:r>
              <a:rPr lang="en-US" sz="1200" b="0" dirty="0">
                <a:latin typeface="Calibri" panose="020F0502020204030204" pitchFamily="34" charset="0"/>
              </a:rPr>
              <a:t>: </a:t>
            </a:r>
            <a:r>
              <a:rPr lang="en-US" sz="1200" dirty="0">
                <a:latin typeface="Calibri" panose="020F0502020204030204" pitchFamily="34" charset="0"/>
              </a:rPr>
              <a:t>Ask for comments, experience thoughts and/or revelations?</a:t>
            </a:r>
          </a:p>
          <a:p>
            <a:pPr marL="228571" lvl="1" indent="0" algn="l"/>
            <a:r>
              <a:rPr lang="en-US" sz="1200" dirty="0">
                <a:latin typeface="Calibri" panose="020F0502020204030204" pitchFamily="34" charset="0"/>
              </a:rPr>
              <a:t>	</a:t>
            </a:r>
          </a:p>
          <a:p>
            <a:pPr marL="228571" lvl="1" indent="0" algn="l"/>
            <a:r>
              <a:rPr lang="en-US" sz="1200" dirty="0">
                <a:latin typeface="Calibri" panose="020F0502020204030204" pitchFamily="34" charset="0"/>
              </a:rPr>
              <a:t>Optional questions for debrief:</a:t>
            </a:r>
          </a:p>
          <a:p>
            <a:pPr marL="587622" lvl="7" indent="-359051" algn="l">
              <a:buFont typeface="Arial" panose="020B0604020202020204" pitchFamily="34" charset="0"/>
              <a:buChar char="•"/>
            </a:pPr>
            <a:r>
              <a:rPr lang="en-US" sz="1200" dirty="0">
                <a:latin typeface="Calibri" panose="020F0502020204030204" pitchFamily="34" charset="0"/>
              </a:rPr>
              <a:t>How did that feel?</a:t>
            </a:r>
          </a:p>
          <a:p>
            <a:pPr marL="587622" lvl="3" indent="-359051" algn="l">
              <a:buFont typeface="Arial" panose="020B0604020202020204" pitchFamily="34" charset="0"/>
              <a:buChar char="•"/>
            </a:pPr>
            <a:r>
              <a:rPr lang="en-US" sz="1200" dirty="0">
                <a:latin typeface="Calibri" panose="020F0502020204030204" pitchFamily="34" charset="0"/>
              </a:rPr>
              <a:t>What role felt easier? Harder?</a:t>
            </a:r>
          </a:p>
          <a:p>
            <a:pPr marL="587622" lvl="3" indent="-359051" algn="l">
              <a:buFont typeface="Arial" panose="020B0604020202020204" pitchFamily="34" charset="0"/>
              <a:buChar char="•"/>
            </a:pPr>
            <a:r>
              <a:rPr lang="en-US" sz="1200" dirty="0">
                <a:latin typeface="Calibri" panose="020F0502020204030204" pitchFamily="34" charset="0"/>
              </a:rPr>
              <a:t>How do you think you did in your role?</a:t>
            </a:r>
          </a:p>
          <a:p>
            <a:pPr marL="587622" lvl="3" indent="-359051" algn="l">
              <a:buFont typeface="Arial" panose="020B0604020202020204" pitchFamily="34" charset="0"/>
              <a:buChar char="•"/>
            </a:pPr>
            <a:r>
              <a:rPr lang="en-US" sz="1200" dirty="0">
                <a:latin typeface="Calibri" panose="020F0502020204030204" pitchFamily="34" charset="0"/>
              </a:rPr>
              <a:t>Were there any insights you had about how to communicate more effectively about boundaries, behaviors, </a:t>
            </a:r>
            <a:r>
              <a:rPr lang="en-US" sz="1200" dirty="0" err="1">
                <a:latin typeface="Calibri" panose="020F0502020204030204" pitchFamily="34" charset="0"/>
              </a:rPr>
              <a:t>etc</a:t>
            </a:r>
            <a:r>
              <a:rPr lang="en-US" sz="1200" dirty="0">
                <a:latin typeface="Calibri" panose="020F0502020204030204" pitchFamily="34" charset="0"/>
              </a:rPr>
              <a:t>?</a:t>
            </a:r>
          </a:p>
          <a:p>
            <a:pPr marL="228571" indent="-228571">
              <a:buFont typeface="Wingdings" panose="05000000000000000000" pitchFamily="2" charset="2"/>
              <a:buChar char="Ø"/>
            </a:pPr>
            <a:endParaRPr lang="en-US" sz="1200" dirty="0">
              <a:latin typeface="Calibri" panose="020F0502020204030204" pitchFamily="34" charset="0"/>
            </a:endParaRPr>
          </a:p>
          <a:p>
            <a:pPr marL="628572" lvl="1" indent="-171429">
              <a:buFont typeface="Arial" panose="020B0604020202020204" pitchFamily="34" charset="0"/>
              <a:buChar char="•"/>
            </a:pPr>
            <a:endParaRPr lang="en-US" sz="1200" dirty="0">
              <a:latin typeface="Calibri" panose="020F0502020204030204" pitchFamily="34" charset="0"/>
            </a:endParaRPr>
          </a:p>
        </p:txBody>
      </p:sp>
      <p:sp>
        <p:nvSpPr>
          <p:cNvPr id="4" name="Slide Number Placeholder 3"/>
          <p:cNvSpPr>
            <a:spLocks noGrp="1"/>
          </p:cNvSpPr>
          <p:nvPr>
            <p:ph type="sldNum" sz="quarter" idx="10"/>
          </p:nvPr>
        </p:nvSpPr>
        <p:spPr/>
        <p:txBody>
          <a:bodyPr lIns="95747" tIns="47873" rIns="95747" bIns="47873"/>
          <a:lstStyle/>
          <a:p>
            <a:pPr>
              <a:defRPr/>
            </a:pPr>
            <a:fld id="{C97A2340-D6FD-4D94-8E64-33CDB3722F0E}" type="slidenum">
              <a:rPr lang="en-US" smtClean="0"/>
              <a:pPr>
                <a:defRPr/>
              </a:pPr>
              <a:t>79</a:t>
            </a:fld>
            <a:endParaRPr lang="en-US"/>
          </a:p>
        </p:txBody>
      </p:sp>
    </p:spTree>
    <p:extLst>
      <p:ext uri="{BB962C8B-B14F-4D97-AF65-F5344CB8AC3E}">
        <p14:creationId xmlns:p14="http://schemas.microsoft.com/office/powerpoint/2010/main" val="2310700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6: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r>
              <a:rPr lang="en-US" sz="1200" b="1" dirty="0">
                <a:latin typeface="Calibri" panose="020F0502020204030204" pitchFamily="34" charset="0"/>
              </a:rPr>
              <a:t>Suggested script:</a:t>
            </a:r>
          </a:p>
          <a:p>
            <a:pPr algn="l" rtl="0"/>
            <a:endParaRPr lang="en-US" sz="1200" dirty="0">
              <a:latin typeface="Calibri" panose="020F0502020204030204" pitchFamily="34" charset="0"/>
            </a:endParaRPr>
          </a:p>
          <a:p>
            <a:pPr algn="l" defTabSz="478734" rtl="0">
              <a:defRPr/>
            </a:pPr>
            <a:r>
              <a:rPr lang="en-US" sz="1200" dirty="0">
                <a:latin typeface="Calibri" panose="020F0502020204030204" pitchFamily="34" charset="0"/>
              </a:rPr>
              <a:t>So first, we look at the motivation. Why is the behavior occurring? We may not always know what the answer is –  the child may not even know why they are doing what they are doing, but we can try to figure it out by asking children more about the particular behavior, like where they learned the behavior from and have they seen anyone else behaving this way. </a:t>
            </a:r>
          </a:p>
          <a:p>
            <a:pPr algn="l" defTabSz="478734" rtl="0">
              <a:defRPr/>
            </a:pPr>
            <a:endParaRPr lang="en-US" sz="1200" dirty="0">
              <a:latin typeface="Calibri" panose="020F0502020204030204" pitchFamily="34" charset="0"/>
            </a:endParaRPr>
          </a:p>
          <a:p>
            <a:pPr algn="l" defTabSz="478734" rtl="0">
              <a:defRPr/>
            </a:pPr>
            <a:r>
              <a:rPr lang="en-US" sz="1200" dirty="0">
                <a:latin typeface="Calibri" panose="020F0502020204030204" pitchFamily="34" charset="0"/>
              </a:rPr>
              <a:t>What we discover can help us figure out whether the kids were mimicking something they saw previously or if it was it to explore sexual feelings or relationships. When possible, understanding more about the behavior – where a youth is coming from, where they got the idea from, </a:t>
            </a:r>
            <a:r>
              <a:rPr lang="en-US" sz="1200" dirty="0" err="1">
                <a:latin typeface="Calibri" panose="020F0502020204030204" pitchFamily="34" charset="0"/>
              </a:rPr>
              <a:t>etc</a:t>
            </a:r>
            <a:r>
              <a:rPr lang="en-US" sz="1200" dirty="0">
                <a:latin typeface="Calibri" panose="020F0502020204030204" pitchFamily="34" charset="0"/>
              </a:rPr>
              <a:t> – is helpful in determining how problematic a sexual behavior is. And even if we don’t know the motivation, we still respond appropriately and protectively. </a:t>
            </a:r>
          </a:p>
          <a:p>
            <a:pPr algn="l" rtl="0"/>
            <a:endParaRPr lang="en-US" sz="1200" dirty="0">
              <a:latin typeface="Calibri" panose="020F0502020204030204" pitchFamily="34" charset="0"/>
            </a:endParaRPr>
          </a:p>
          <a:p>
            <a:pPr algn="l" rtl="0"/>
            <a:r>
              <a:rPr lang="en-US" sz="1200" b="1" dirty="0">
                <a:latin typeface="Calibri" panose="020F0502020204030204" pitchFamily="34" charset="0"/>
              </a:rPr>
              <a:t>&gt;ADVANCE SLIDE</a:t>
            </a:r>
          </a:p>
          <a:p>
            <a:pPr algn="l" rtl="0"/>
            <a:endParaRPr lang="en-US" sz="1200" b="1" dirty="0">
              <a:latin typeface="Calibri" panose="020F0502020204030204" pitchFamily="34" charset="0"/>
            </a:endParaRPr>
          </a:p>
          <a:p>
            <a:pPr algn="l" rtl="0"/>
            <a:r>
              <a:rPr lang="en-US" sz="1200" dirty="0">
                <a:latin typeface="Calibri" panose="020F0502020204030204" pitchFamily="34" charset="0"/>
              </a:rPr>
              <a:t>We also look at the dynamic. This means we look at the youth involved themselves, and we look at how consent was demonstrated – assessing if the behavior is mutual, meaning do both children willingly participate in the play or behavior? Are they both agreeable to this type of play? Or is there coercion, manipulation, bribery or threats. Is one youth somehow forcing another to participate in the behavior? While children cannot consent legally to any sexual activity, is there a sense that one youth wanted to engage in this behavior, while the other one did not? This would be concerning. </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And  as we observe behaviors between youth, we identify any power differences such as differences in age, size, learning abilities, or cognitive abilities of the children involved. If one child seems to have power in any way over another child, then this could be a factor that changes how we assess the situation.</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Additionally, it can to helpful to try to determine whether the behavior is more spontaneous or perhaps impulsive, and we note whether this behavior has occurred more than once or twice – so are we seeing a behavior that continues even after a youth has been redirected and given information about safe behaviors?</a:t>
            </a:r>
          </a:p>
          <a:p>
            <a:pPr indent="239367" algn="l" rtl="0"/>
            <a:endParaRPr lang="en-US" sz="1200" dirty="0">
              <a:latin typeface="Calibri" panose="020F0502020204030204" pitchFamily="34" charset="0"/>
            </a:endParaRPr>
          </a:p>
          <a:p>
            <a:pPr indent="239367" algn="l" rtl="0"/>
            <a:r>
              <a:rPr lang="en-US" sz="1200" b="1" dirty="0">
                <a:latin typeface="Calibri" panose="020F0502020204030204" pitchFamily="34" charset="0"/>
              </a:rPr>
              <a:t>&gt;ADVANCE SLIDE</a:t>
            </a:r>
            <a:endParaRPr lang="en-US" sz="1200" b="1" dirty="0">
              <a:latin typeface="Calibri" panose="020F0502020204030204" pitchFamily="34" charset="0"/>
              <a:ea typeface="Calibri"/>
              <a:cs typeface="Calibri"/>
              <a:sym typeface="Calibri"/>
            </a:endParaRPr>
          </a:p>
          <a:p>
            <a:pPr algn="l" rtl="0"/>
            <a:endParaRPr lang="en-US"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We also need to look at the type of activity.</a:t>
            </a:r>
            <a:endParaRPr lang="en-US" sz="1200" dirty="0">
              <a:latin typeface="Calibri" panose="020F0502020204030204" pitchFamily="34" charset="0"/>
              <a:ea typeface="Calibri"/>
              <a:cs typeface="Calibri"/>
              <a:sym typeface="Calibri"/>
            </a:endParaRPr>
          </a:p>
          <a:p>
            <a:pPr algn="l" rtl="0"/>
            <a:endParaRPr lang="en-US"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Is it playful and generally considered a normal type of activity for this age group—-maybe like playing house or school?  </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Sometimes an activity, like a game of “spin the bottle” with 12 year-olds, may be considered generally developmentally appropriate and expected (while still causing parents to pause!). Of course, we still intervene with information about safe behaviors and emphasizing safety rules like keeping clothes on when playing with others, but this type of activity doesn’t directly reflect a youth who is struggling with problematic sexual behaviors alone if the game was mutual between friends.</a:t>
            </a:r>
            <a:endParaRPr lang="en-US" sz="1200" dirty="0">
              <a:latin typeface="Calibri" panose="020F0502020204030204" pitchFamily="34" charset="0"/>
              <a:ea typeface="Calibri"/>
              <a:cs typeface="Calibri"/>
              <a:sym typeface="Calibri"/>
            </a:endParaRPr>
          </a:p>
          <a:p>
            <a:pPr algn="l" rtl="0"/>
            <a:endParaRPr lang="en-US"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Sexual behaviors and activity raises flags when it is more adult-like; when children are behaving – even in play – in a way that is sexually mature and demonstrates knowledge or interest in sexual behaviors that are more often a part of an adult’s sexual life.  </a:t>
            </a:r>
            <a:endParaRPr lang="en-US" sz="1200" dirty="0">
              <a:latin typeface="Calibri" panose="020F0502020204030204" pitchFamily="34" charset="0"/>
              <a:ea typeface="Calibri"/>
              <a:cs typeface="Calibri"/>
              <a:sym typeface="Calibri"/>
            </a:endParaRPr>
          </a:p>
          <a:p>
            <a:pPr algn="l" rtl="0"/>
            <a:endParaRPr lang="en-US"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When it comes to teenagers, their activity may look very adult-like. So this is not our best clue with this age group. However, we can pay attention when a teen seems to have advanced sexual knowledge and engages in more extreme sexual activity. Sexual behaviors that include aggressiveness would be very concerning. And if drugs and/or alcohol are involved, this would of course be unsafe. </a:t>
            </a:r>
            <a:endParaRPr lang="en-US" sz="1200" dirty="0">
              <a:latin typeface="Calibri" panose="020F0502020204030204" pitchFamily="34" charset="0"/>
              <a:ea typeface="Calibri"/>
              <a:cs typeface="Calibri"/>
              <a:sym typeface="Calibri"/>
            </a:endParaRPr>
          </a:p>
          <a:p>
            <a:pPr algn="l" rtl="0"/>
            <a:endParaRPr lang="en-US"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p>
          <a:p>
            <a:pPr algn="l" rtl="0"/>
            <a:endParaRPr lang="en-US" sz="1200" dirty="0">
              <a:latin typeface="Calibri" panose="020F0502020204030204" pitchFamily="34" charset="0"/>
            </a:endParaRPr>
          </a:p>
          <a:p>
            <a:pPr algn="l" rtl="0"/>
            <a:r>
              <a:rPr lang="en-US" sz="1200" dirty="0">
                <a:latin typeface="Calibri" panose="020F0502020204030204" pitchFamily="34" charset="0"/>
              </a:rPr>
              <a:t>Finally, we need to look at affect, or the children’s emotions/actions when the activity is discovered. </a:t>
            </a:r>
            <a:endParaRPr lang="en-US" sz="1200" dirty="0">
              <a:latin typeface="Calibri" panose="020F0502020204030204" pitchFamily="34" charset="0"/>
              <a:ea typeface="Calibri"/>
              <a:cs typeface="Calibri"/>
              <a:sym typeface="Calibri"/>
            </a:endParaRPr>
          </a:p>
          <a:p>
            <a:pPr algn="l" rtl="0"/>
            <a:endParaRPr lang="en-US"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Do the children involved seem slightly embarrassed, but overall happy and playful? This could be the marker for healthy play.</a:t>
            </a:r>
            <a:r>
              <a:rPr lang="en-US" sz="1200" dirty="0">
                <a:latin typeface="Calibri" panose="020F0502020204030204" pitchFamily="34" charset="0"/>
                <a:ea typeface="Calibri"/>
                <a:cs typeface="Calibri"/>
                <a:sym typeface="Calibri"/>
              </a:rPr>
              <a:t> </a:t>
            </a:r>
            <a:r>
              <a:rPr lang="en-US" sz="1200" dirty="0">
                <a:latin typeface="Calibri" panose="020F0502020204030204" pitchFamily="34" charset="0"/>
              </a:rPr>
              <a:t>Or do they seem worried or afraid that they were caught?</a:t>
            </a:r>
            <a:endParaRPr lang="en-US" sz="1200" dirty="0">
              <a:latin typeface="Calibri" panose="020F0502020204030204" pitchFamily="34" charset="0"/>
              <a:ea typeface="Calibri"/>
              <a:cs typeface="Calibri"/>
              <a:sym typeface="Calibri"/>
            </a:endParaRPr>
          </a:p>
          <a:p>
            <a:pPr algn="l" rtl="0"/>
            <a:endParaRPr lang="en-US"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Does it seem like they were behaving in a sneaky way, like they knew they were doing something that was against the rules? When they are caught, are they reacting defensively?</a:t>
            </a:r>
            <a:endParaRPr lang="en-US" sz="1200" dirty="0">
              <a:latin typeface="Calibri" panose="020F0502020204030204" pitchFamily="34" charset="0"/>
              <a:ea typeface="Calibri"/>
              <a:cs typeface="Calibri"/>
              <a:sym typeface="Calibri"/>
            </a:endParaRPr>
          </a:p>
          <a:p>
            <a:pPr algn="l" rtl="0"/>
            <a:endParaRPr lang="en-US"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If any youth seems like they are uncomfortable with what is going on, we should pay attention to that.</a:t>
            </a:r>
            <a:endParaRPr lang="en-US" sz="1200" dirty="0">
              <a:latin typeface="Calibri" panose="020F0502020204030204" pitchFamily="34" charset="0"/>
              <a:ea typeface="Calibri"/>
              <a:cs typeface="Calibri"/>
              <a:sym typeface="Calibri"/>
            </a:endParaRPr>
          </a:p>
          <a:p>
            <a:pPr algn="l" rtl="0"/>
            <a:endParaRPr lang="en-US"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Again, some of these markers may be less helpful when you’re noticing concerns with a teenager’s behaviors, as they might present as sneaky or defensive regardless of whether behaviors are typical or concerning. But, by being an </a:t>
            </a:r>
            <a:r>
              <a:rPr lang="en-US" sz="1200" dirty="0" err="1">
                <a:latin typeface="Calibri" panose="020F0502020204030204" pitchFamily="34" charset="0"/>
              </a:rPr>
              <a:t>askable</a:t>
            </a:r>
            <a:r>
              <a:rPr lang="en-US" sz="1200" dirty="0">
                <a:latin typeface="Calibri" panose="020F0502020204030204" pitchFamily="34" charset="0"/>
              </a:rPr>
              <a:t> and available adult it is possible that a teenager will talk about how they feel when they are exploring relationships and sexuality. </a:t>
            </a:r>
          </a:p>
        </p:txBody>
      </p:sp>
    </p:spTree>
    <p:extLst>
      <p:ext uri="{BB962C8B-B14F-4D97-AF65-F5344CB8AC3E}">
        <p14:creationId xmlns:p14="http://schemas.microsoft.com/office/powerpoint/2010/main" val="10889557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35561D38-4BBC-EFF0-C70E-436F1A7DB1B9}"/>
            </a:ext>
          </a:extLst>
        </p:cNvPr>
        <p:cNvGrpSpPr/>
        <p:nvPr/>
      </p:nvGrpSpPr>
      <p:grpSpPr>
        <a:xfrm>
          <a:off x="0" y="0"/>
          <a:ext cx="0" cy="0"/>
          <a:chOff x="0" y="0"/>
          <a:chExt cx="0" cy="0"/>
        </a:xfrm>
      </p:grpSpPr>
      <p:sp>
        <p:nvSpPr>
          <p:cNvPr id="322" name="Google Shape;322;p11:notes">
            <a:extLst>
              <a:ext uri="{FF2B5EF4-FFF2-40B4-BE49-F238E27FC236}">
                <a16:creationId xmlns:a16="http://schemas.microsoft.com/office/drawing/2014/main" id="{7E110E2B-C8A4-8548-AA53-3680F7FF395D}"/>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1:notes">
            <a:extLst>
              <a:ext uri="{FF2B5EF4-FFF2-40B4-BE49-F238E27FC236}">
                <a16:creationId xmlns:a16="http://schemas.microsoft.com/office/drawing/2014/main" id="{92EC789E-98F8-19CE-EC66-6934531A146E}"/>
              </a:ext>
            </a:extLst>
          </p:cNvPr>
          <p:cNvSpPr txBox="1">
            <a:spLocks noGrp="1"/>
          </p:cNvSpPr>
          <p:nvPr>
            <p:ph type="body" idx="1"/>
          </p:nvPr>
        </p:nvSpPr>
        <p:spPr>
          <a:xfrm>
            <a:off x="731520" y="4620576"/>
            <a:ext cx="5852160" cy="3780630"/>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lnSpc>
                <a:spcPct val="100000"/>
              </a:lnSpc>
              <a:buSzPts val="1100"/>
            </a:pPr>
            <a:endParaRPr lang="en" sz="1200" dirty="0">
              <a:latin typeface="Calibri" panose="020F0502020204030204" pitchFamily="34" charset="0"/>
              <a:ea typeface="Calibri"/>
              <a:cs typeface="Calibri"/>
              <a:sym typeface="Calibri"/>
            </a:endParaRPr>
          </a:p>
          <a:p>
            <a:pPr algn="l" defTabSz="478734" rtl="0">
              <a:lnSpc>
                <a:spcPct val="100000"/>
              </a:lnSpc>
              <a:buSzPts val="1100"/>
              <a:defRPr/>
            </a:pPr>
            <a:r>
              <a:rPr lang="en" sz="1200" dirty="0">
                <a:latin typeface="Calibri" panose="020F0502020204030204" pitchFamily="34" charset="0"/>
                <a:ea typeface="Calibri"/>
                <a:cs typeface="Calibri"/>
                <a:sym typeface="Calibri"/>
              </a:rPr>
              <a:t>Let’s look at an example that is more pertinent to children’s sexual safety.</a:t>
            </a:r>
            <a:endParaRPr sz="1200" dirty="0">
              <a:latin typeface="Calibri" panose="020F0502020204030204" pitchFamily="34" charset="0"/>
              <a:ea typeface="Calibri"/>
              <a:cs typeface="Calibri"/>
              <a:sym typeface="Calibri"/>
            </a:endParaRPr>
          </a:p>
          <a:p>
            <a:pPr algn="l" rtl="0">
              <a:lnSpc>
                <a:spcPct val="100000"/>
              </a:lnSpc>
              <a:buSzPts val="1100"/>
            </a:pPr>
            <a:endParaRPr sz="1200" dirty="0">
              <a:latin typeface="Calibri" panose="020F0502020204030204" pitchFamily="34" charset="0"/>
              <a:ea typeface="Calibri"/>
              <a:cs typeface="Calibri"/>
              <a:sym typeface="Calibri"/>
            </a:endParaRPr>
          </a:p>
          <a:p>
            <a:pPr algn="l" rtl="0">
              <a:lnSpc>
                <a:spcPct val="100000"/>
              </a:lnSpc>
              <a:buSzPts val="1100"/>
            </a:pPr>
            <a:r>
              <a:rPr lang="en" sz="1200" dirty="0">
                <a:latin typeface="Calibri" panose="020F0502020204030204" pitchFamily="34" charset="0"/>
                <a:ea typeface="Calibri"/>
                <a:cs typeface="Calibri"/>
                <a:sym typeface="Calibri"/>
              </a:rPr>
              <a:t>You’ve noticed an adult family friend is behaving in an unsafe or inappropriate way with your child, for example you’ve seen them whisper and ask your child to keep a secret.</a:t>
            </a:r>
            <a:endParaRPr sz="1200" dirty="0">
              <a:latin typeface="Calibri" panose="020F0502020204030204" pitchFamily="34" charset="0"/>
              <a:ea typeface="Calibri"/>
              <a:cs typeface="Calibri"/>
              <a:sym typeface="Calibri"/>
            </a:endParaRPr>
          </a:p>
          <a:p>
            <a:pPr algn="l" rtl="0">
              <a:lnSpc>
                <a:spcPct val="100000"/>
              </a:lnSpc>
              <a:buSzPts val="1100"/>
            </a:pPr>
            <a:endParaRPr sz="1200" dirty="0">
              <a:latin typeface="Calibri" panose="020F0502020204030204" pitchFamily="34" charset="0"/>
              <a:ea typeface="Calibri"/>
              <a:cs typeface="Calibri"/>
              <a:sym typeface="Calibri"/>
            </a:endParaRPr>
          </a:p>
          <a:p>
            <a:pPr algn="l" rtl="0">
              <a:lnSpc>
                <a:spcPct val="100000"/>
              </a:lnSpc>
              <a:buSzPts val="1100"/>
            </a:pPr>
            <a:r>
              <a:rPr lang="en" sz="1200" dirty="0">
                <a:latin typeface="Calibri" panose="020F0502020204030204" pitchFamily="34" charset="0"/>
                <a:ea typeface="Calibri"/>
                <a:cs typeface="Calibri"/>
                <a:sym typeface="Calibri"/>
              </a:rPr>
              <a:t>So first, setting the tone, you might say:</a:t>
            </a:r>
            <a:endParaRPr sz="1200" dirty="0">
              <a:latin typeface="Calibri" panose="020F0502020204030204" pitchFamily="34" charset="0"/>
              <a:ea typeface="Calibri"/>
              <a:cs typeface="Calibri"/>
              <a:sym typeface="Calibri"/>
            </a:endParaRPr>
          </a:p>
          <a:p>
            <a:pPr algn="l" rtl="0">
              <a:lnSpc>
                <a:spcPct val="100000"/>
              </a:lnSpc>
              <a:buClr>
                <a:schemeClr val="dk1"/>
              </a:buClr>
              <a:buSzPts val="1300"/>
            </a:pPr>
            <a:r>
              <a:rPr lang="en-US" sz="1200" dirty="0">
                <a:solidFill>
                  <a:schemeClr val="dk1"/>
                </a:solidFill>
                <a:latin typeface="Calibri" panose="020F0502020204030204" pitchFamily="34" charset="0"/>
                <a:ea typeface="Lato"/>
                <a:cs typeface="Lato"/>
                <a:sym typeface="Lato"/>
              </a:rPr>
              <a:t>“I know we both want the best for the kids. It’s important for both of us that children feel and stay safe.”</a:t>
            </a:r>
            <a:endParaRPr lang="en-US" sz="1200" dirty="0">
              <a:latin typeface="Calibri" panose="020F0502020204030204" pitchFamily="34" charset="0"/>
            </a:endParaRPr>
          </a:p>
          <a:p>
            <a:pPr algn="l">
              <a:lnSpc>
                <a:spcPct val="100000"/>
              </a:lnSpc>
            </a:pPr>
            <a:endParaRPr lang="en-US" sz="1200" b="0" i="0" dirty="0">
              <a:latin typeface="Calibri" panose="020F0502020204030204" pitchFamily="34" charset="0"/>
              <a:ea typeface="Lato"/>
            </a:endParaRPr>
          </a:p>
          <a:p>
            <a:r>
              <a:rPr lang="en" sz="1200" dirty="0">
                <a:latin typeface="Calibri" panose="020F0502020204030204" pitchFamily="34" charset="0"/>
              </a:rPr>
              <a:t>If you can, highlight a positive way they show care for children, for example, let them know you are grateful they care for your kids and spend time with them.</a:t>
            </a:r>
          </a:p>
          <a:p>
            <a:endParaRPr lang="en" sz="1200" dirty="0">
              <a:latin typeface="Calibri" panose="020F0502020204030204" pitchFamily="34" charset="0"/>
              <a:ea typeface="Calibri"/>
              <a:cs typeface="Calibri"/>
              <a:sym typeface="Calibri"/>
            </a:endParaRPr>
          </a:p>
          <a:p>
            <a:pPr algn="l" rtl="0">
              <a:lnSpc>
                <a:spcPct val="100000"/>
              </a:lnSpc>
              <a:buSzPts val="1100"/>
            </a:pPr>
            <a:r>
              <a:rPr lang="en" sz="1200" dirty="0">
                <a:solidFill>
                  <a:schemeClr val="tx1"/>
                </a:solidFill>
                <a:latin typeface="Calibri" panose="020F0502020204030204" pitchFamily="34" charset="0"/>
                <a:ea typeface="Calibri"/>
                <a:cs typeface="Calibri"/>
                <a:sym typeface="Calibri"/>
              </a:rPr>
              <a:t>Next you want to be honest and genuine so you might say:</a:t>
            </a:r>
            <a:endParaRPr sz="1200" dirty="0">
              <a:solidFill>
                <a:schemeClr val="tx1"/>
              </a:solidFill>
              <a:latin typeface="Calibri" panose="020F0502020204030204" pitchFamily="34" charset="0"/>
              <a:ea typeface="Calibri"/>
              <a:cs typeface="Calibri"/>
              <a:sym typeface="Calibri"/>
            </a:endParaRPr>
          </a:p>
          <a:p>
            <a:pPr algn="l" rtl="0">
              <a:lnSpc>
                <a:spcPct val="100000"/>
              </a:lnSpc>
              <a:buClr>
                <a:schemeClr val="dk1"/>
              </a:buClr>
              <a:buSzPts val="900"/>
            </a:pPr>
            <a:r>
              <a:rPr lang="en" sz="1200" dirty="0">
                <a:solidFill>
                  <a:schemeClr val="tx1"/>
                </a:solidFill>
                <a:latin typeface="Calibri" panose="020F0502020204030204" pitchFamily="34" charset="0"/>
                <a:ea typeface="Calibri"/>
                <a:cs typeface="Calibri"/>
                <a:sym typeface="Calibri"/>
              </a:rPr>
              <a:t>"I feel uncomfortable bringing this up but it’s important to me and I’m sure it’s important to you as well."</a:t>
            </a:r>
            <a:endParaRPr sz="1200" dirty="0">
              <a:solidFill>
                <a:schemeClr val="tx1"/>
              </a:solidFill>
              <a:latin typeface="Calibri" panose="020F0502020204030204" pitchFamily="34" charset="0"/>
              <a:ea typeface="Calibri"/>
              <a:cs typeface="Calibri"/>
              <a:sym typeface="Calibri"/>
            </a:endParaRPr>
          </a:p>
          <a:p>
            <a:pPr lvl="1" indent="0" algn="l" rtl="0">
              <a:lnSpc>
                <a:spcPct val="100000"/>
              </a:lnSpc>
              <a:buClr>
                <a:schemeClr val="dk1"/>
              </a:buClr>
            </a:pPr>
            <a:endParaRPr sz="1200" dirty="0">
              <a:solidFill>
                <a:schemeClr val="tx1"/>
              </a:solidFill>
              <a:latin typeface="Calibri" panose="020F0502020204030204" pitchFamily="34" charset="0"/>
              <a:ea typeface="Calibri"/>
              <a:cs typeface="Calibri"/>
            </a:endParaRPr>
          </a:p>
          <a:p>
            <a:pPr lvl="1" indent="0" algn="l" rtl="0">
              <a:lnSpc>
                <a:spcPct val="100000"/>
              </a:lnSpc>
              <a:buSzPts val="1100"/>
            </a:pPr>
            <a:r>
              <a:rPr lang="en" sz="1200" dirty="0">
                <a:solidFill>
                  <a:schemeClr val="tx1"/>
                </a:solidFill>
                <a:latin typeface="Calibri" panose="020F0502020204030204" pitchFamily="34" charset="0"/>
                <a:ea typeface="Calibri"/>
                <a:cs typeface="Calibri"/>
                <a:sym typeface="Calibri"/>
              </a:rPr>
              <a:t>And then you want to describe the behavior, such as:</a:t>
            </a:r>
            <a:endParaRPr sz="1200" dirty="0">
              <a:solidFill>
                <a:schemeClr val="tx1"/>
              </a:solidFill>
              <a:latin typeface="Calibri" panose="020F0502020204030204" pitchFamily="34" charset="0"/>
              <a:ea typeface="Calibri"/>
              <a:cs typeface="Calibri"/>
              <a:sym typeface="Calibri"/>
            </a:endParaRPr>
          </a:p>
          <a:p>
            <a:pPr lvl="1" indent="0" algn="l" rtl="0">
              <a:lnSpc>
                <a:spcPct val="100000"/>
              </a:lnSpc>
              <a:buClr>
                <a:schemeClr val="dk1"/>
              </a:buClr>
              <a:buSzPts val="900"/>
            </a:pPr>
            <a:r>
              <a:rPr lang="en" sz="1200" dirty="0">
                <a:solidFill>
                  <a:schemeClr val="tx1"/>
                </a:solidFill>
                <a:latin typeface="Calibri" panose="020F0502020204030204" pitchFamily="34" charset="0"/>
                <a:ea typeface="Calibri"/>
                <a:cs typeface="Calibri"/>
                <a:sym typeface="Calibri"/>
              </a:rPr>
              <a:t>"I notice you often whisper to Lee, and I’ve heard you mention to them to remember to keep the secret.”</a:t>
            </a:r>
            <a:endParaRPr sz="1200" dirty="0">
              <a:solidFill>
                <a:schemeClr val="tx1"/>
              </a:solidFill>
              <a:latin typeface="Calibri" panose="020F0502020204030204" pitchFamily="34" charset="0"/>
              <a:ea typeface="Calibri"/>
              <a:cs typeface="Calibri"/>
              <a:sym typeface="Calibri"/>
            </a:endParaRPr>
          </a:p>
          <a:p>
            <a:pPr marL="473415" lvl="1" indent="0" algn="l" rtl="0">
              <a:lnSpc>
                <a:spcPct val="100000"/>
              </a:lnSpc>
              <a:buSzPts val="1100"/>
            </a:pPr>
            <a:endParaRPr sz="1200" dirty="0">
              <a:solidFill>
                <a:schemeClr val="tx1"/>
              </a:solidFill>
              <a:latin typeface="Calibri" panose="020F0502020204030204" pitchFamily="34" charset="0"/>
              <a:ea typeface="Calibri"/>
              <a:cs typeface="Calibri"/>
              <a:sym typeface="Calibri"/>
            </a:endParaRPr>
          </a:p>
          <a:p>
            <a:pPr algn="l" rtl="0">
              <a:lnSpc>
                <a:spcPct val="100000"/>
              </a:lnSpc>
              <a:buSzPts val="1100"/>
            </a:pPr>
            <a:r>
              <a:rPr lang="en" sz="1200" dirty="0">
                <a:solidFill>
                  <a:schemeClr val="tx1"/>
                </a:solidFill>
                <a:latin typeface="Calibri" panose="020F0502020204030204" pitchFamily="34" charset="0"/>
                <a:ea typeface="Calibri"/>
                <a:cs typeface="Calibri"/>
                <a:sym typeface="Calibri"/>
              </a:rPr>
              <a:t>Next, share how that particular behavior made you feel, and the impact on the child involved so something like: </a:t>
            </a:r>
          </a:p>
          <a:p>
            <a:pPr algn="l" rtl="0">
              <a:lnSpc>
                <a:spcPct val="100000"/>
              </a:lnSpc>
              <a:buSzPts val="1100"/>
            </a:pPr>
            <a:endParaRPr lang="en" sz="1200" dirty="0">
              <a:solidFill>
                <a:schemeClr val="tx1"/>
              </a:solidFill>
              <a:latin typeface="Calibri" panose="020F0502020204030204" pitchFamily="34" charset="0"/>
              <a:ea typeface="Calibri"/>
              <a:cs typeface="Calibri"/>
              <a:sym typeface="Calibri"/>
            </a:endParaRPr>
          </a:p>
          <a:p>
            <a:pPr algn="l" rtl="0">
              <a:lnSpc>
                <a:spcPct val="100000"/>
              </a:lnSpc>
              <a:buClr>
                <a:srgbClr val="000000"/>
              </a:buClr>
              <a:buSzPts val="1300"/>
            </a:pPr>
            <a:r>
              <a:rPr lang="en-US" sz="1200" dirty="0">
                <a:solidFill>
                  <a:schemeClr val="tx1"/>
                </a:solidFill>
                <a:latin typeface="Calibri" panose="020F0502020204030204" pitchFamily="34" charset="0"/>
                <a:ea typeface="Lato"/>
                <a:cs typeface="Lato"/>
                <a:sym typeface="Lato"/>
              </a:rPr>
              <a:t>“That makes me feel uncomfortable, and it sets an unsafe precedent for Lee around how adults should treat and interact with them. If they think it’s okay to keep secrets, they may not understand that potentially puts them at risk.”</a:t>
            </a:r>
            <a:endParaRPr lang="en-US" sz="1200" dirty="0">
              <a:solidFill>
                <a:schemeClr val="tx1"/>
              </a:solidFill>
              <a:latin typeface="Calibri" panose="020F0502020204030204" pitchFamily="34" charset="0"/>
            </a:endParaRPr>
          </a:p>
          <a:p>
            <a:pPr marL="359051" lvl="1" indent="0" algn="l" rtl="0">
              <a:lnSpc>
                <a:spcPct val="100000"/>
              </a:lnSpc>
              <a:buSzPts val="1100"/>
            </a:pPr>
            <a:endParaRPr sz="1200" dirty="0">
              <a:solidFill>
                <a:schemeClr val="tx1"/>
              </a:solidFill>
              <a:latin typeface="Calibri" panose="020F0502020204030204" pitchFamily="34" charset="0"/>
              <a:ea typeface="Calibri"/>
              <a:cs typeface="Calibri"/>
              <a:sym typeface="Calibri"/>
            </a:endParaRPr>
          </a:p>
          <a:p>
            <a:pPr algn="l" rtl="0">
              <a:lnSpc>
                <a:spcPct val="100000"/>
              </a:lnSpc>
              <a:buSzPts val="1100"/>
            </a:pPr>
            <a:r>
              <a:rPr lang="en" sz="1200" dirty="0">
                <a:solidFill>
                  <a:schemeClr val="tx1"/>
                </a:solidFill>
                <a:latin typeface="Calibri" panose="020F0502020204030204" pitchFamily="34" charset="0"/>
                <a:ea typeface="Calibri"/>
                <a:cs typeface="Calibri"/>
                <a:sym typeface="Calibri"/>
              </a:rPr>
              <a:t>And finally, you want to set boundaries and describe the behaviors you want to see.</a:t>
            </a:r>
            <a:endParaRPr lang="en" sz="1200" dirty="0">
              <a:solidFill>
                <a:schemeClr val="tx1"/>
              </a:solidFill>
              <a:latin typeface="Calibri" panose="020F0502020204030204" pitchFamily="34" charset="0"/>
              <a:ea typeface="Calibri"/>
              <a:cs typeface="Calibri"/>
            </a:endParaRPr>
          </a:p>
          <a:p>
            <a:pPr algn="l" rtl="0">
              <a:lnSpc>
                <a:spcPct val="100000"/>
              </a:lnSpc>
              <a:buSzPts val="1100"/>
            </a:pPr>
            <a:endParaRPr lang="en" sz="1200" dirty="0">
              <a:solidFill>
                <a:schemeClr val="tx1"/>
              </a:solidFill>
              <a:latin typeface="Calibri" panose="020F0502020204030204" pitchFamily="34" charset="0"/>
              <a:ea typeface="Calibri"/>
              <a:cs typeface="Calibri"/>
            </a:endParaRPr>
          </a:p>
          <a:p>
            <a:pPr marL="179525" indent="-179525" algn="l" defTabSz="957468" rtl="0">
              <a:lnSpc>
                <a:spcPct val="100000"/>
              </a:lnSpc>
              <a:buClr>
                <a:srgbClr val="000000"/>
              </a:buClr>
              <a:buSzPts val="1100"/>
              <a:buFont typeface="Wingdings" panose="05000000000000000000" pitchFamily="2" charset="2"/>
              <a:buChar char="Ø"/>
              <a:defRPr/>
            </a:pPr>
            <a:r>
              <a:rPr lang="en" sz="1200" b="1" dirty="0">
                <a:solidFill>
                  <a:schemeClr val="tx1"/>
                </a:solidFill>
                <a:latin typeface="Calibri" panose="020F0502020204030204" pitchFamily="34" charset="0"/>
                <a:ea typeface="Calibri"/>
                <a:cs typeface="Calibri"/>
                <a:sym typeface="Calibri"/>
              </a:rPr>
              <a:t>Ask: </a:t>
            </a:r>
            <a:r>
              <a:rPr lang="en" sz="1200" dirty="0">
                <a:solidFill>
                  <a:schemeClr val="tx1"/>
                </a:solidFill>
                <a:latin typeface="Calibri" panose="020F0502020204030204" pitchFamily="34" charset="0"/>
                <a:ea typeface="Calibri"/>
                <a:cs typeface="Calibri"/>
                <a:sym typeface="Calibri"/>
              </a:rPr>
              <a:t>Let’s practice that one…Take a moment and write out how you would approach this particular part of the conversation.</a:t>
            </a:r>
            <a:endParaRPr lang="en" sz="1200" dirty="0">
              <a:solidFill>
                <a:schemeClr val="tx1"/>
              </a:solidFill>
              <a:latin typeface="Calibri" panose="020F0502020204030204" pitchFamily="34" charset="0"/>
              <a:ea typeface="Calibri"/>
              <a:cs typeface="Calibri"/>
            </a:endParaRPr>
          </a:p>
          <a:p>
            <a:pPr marL="179525" indent="-179525" algn="l" defTabSz="957468" rtl="0">
              <a:lnSpc>
                <a:spcPct val="100000"/>
              </a:lnSpc>
              <a:buClr>
                <a:srgbClr val="000000"/>
              </a:buClr>
              <a:buSzPts val="1100"/>
              <a:buFont typeface="Wingdings" panose="05000000000000000000" pitchFamily="2" charset="2"/>
              <a:buChar char="Ø"/>
              <a:defRPr/>
            </a:pPr>
            <a:endParaRPr lang="en" sz="1200" dirty="0">
              <a:solidFill>
                <a:schemeClr val="tx1"/>
              </a:solidFill>
              <a:latin typeface="Calibri" panose="020F0502020204030204" pitchFamily="34" charset="0"/>
              <a:ea typeface="Calibri"/>
              <a:cs typeface="Calibri"/>
            </a:endParaRPr>
          </a:p>
          <a:p>
            <a:pPr algn="l" defTabSz="957468" rtl="0">
              <a:lnSpc>
                <a:spcPct val="100000"/>
              </a:lnSpc>
              <a:buClr>
                <a:srgbClr val="000000"/>
              </a:buClr>
              <a:buSzPts val="1100"/>
              <a:defRPr/>
            </a:pPr>
            <a:r>
              <a:rPr lang="en" sz="1200" dirty="0">
                <a:solidFill>
                  <a:schemeClr val="tx1"/>
                </a:solidFill>
                <a:latin typeface="Calibri" panose="020F0502020204030204" pitchFamily="34" charset="0"/>
                <a:ea typeface="Calibri"/>
                <a:cs typeface="Calibri"/>
                <a:sym typeface="Calibri"/>
              </a:rPr>
              <a:t>Would anyone like to share? </a:t>
            </a:r>
            <a:r>
              <a:rPr lang="en-US" sz="1200" dirty="0">
                <a:solidFill>
                  <a:schemeClr val="tx1"/>
                </a:solidFill>
                <a:latin typeface="Calibri" panose="020F0502020204030204" pitchFamily="34" charset="0"/>
                <a:ea typeface="Calibri"/>
                <a:cs typeface="Calibri"/>
                <a:sym typeface="Calibri"/>
              </a:rPr>
              <a:t>O</a:t>
            </a:r>
            <a:r>
              <a:rPr lang="en" sz="1200" dirty="0">
                <a:solidFill>
                  <a:schemeClr val="tx1"/>
                </a:solidFill>
                <a:latin typeface="Calibri" panose="020F0502020204030204" pitchFamily="34" charset="0"/>
                <a:ea typeface="Calibri"/>
                <a:cs typeface="Calibri"/>
                <a:sym typeface="Calibri"/>
              </a:rPr>
              <a:t>r pop it into chat?</a:t>
            </a:r>
            <a:endParaRPr lang="en" sz="1200" dirty="0">
              <a:solidFill>
                <a:schemeClr val="tx1"/>
              </a:solidFill>
              <a:latin typeface="Calibri" panose="020F0502020204030204" pitchFamily="34" charset="0"/>
              <a:ea typeface="Calibri"/>
              <a:cs typeface="Calibri"/>
            </a:endParaRPr>
          </a:p>
          <a:p>
            <a:pPr algn="l" rtl="0">
              <a:lnSpc>
                <a:spcPct val="100000"/>
              </a:lnSpc>
              <a:buSzPts val="1100"/>
            </a:pPr>
            <a:endParaRPr lang="en" sz="1200" dirty="0">
              <a:solidFill>
                <a:srgbClr val="FF0000"/>
              </a:solidFill>
              <a:latin typeface="Calibri" panose="020F0502020204030204" pitchFamily="34" charset="0"/>
              <a:ea typeface="Calibri"/>
              <a:cs typeface="Calibri"/>
              <a:sym typeface="Calibri"/>
            </a:endParaRPr>
          </a:p>
          <a:p>
            <a:pPr algn="l" rtl="0">
              <a:lnSpc>
                <a:spcPct val="100000"/>
              </a:lnSpc>
              <a:buClr>
                <a:schemeClr val="dk1"/>
              </a:buClr>
              <a:buSzPts val="900"/>
            </a:pPr>
            <a:endParaRPr sz="1200" dirty="0">
              <a:latin typeface="Calibri" panose="020F0502020204030204" pitchFamily="34" charset="0"/>
              <a:ea typeface="Calibri"/>
              <a:cs typeface="Calibri"/>
              <a:sym typeface="Calibri"/>
            </a:endParaRPr>
          </a:p>
          <a:p>
            <a:pPr algn="l" rtl="0">
              <a:lnSpc>
                <a:spcPct val="100000"/>
              </a:lnSpc>
              <a:buClr>
                <a:schemeClr val="dk1"/>
              </a:buClr>
              <a:buSzPts val="900"/>
            </a:pPr>
            <a:endParaRPr sz="1200" b="1" dirty="0">
              <a:latin typeface="Calibri" panose="020F0502020204030204" pitchFamily="34" charset="0"/>
              <a:ea typeface="Calibri"/>
              <a:cs typeface="Calibri"/>
              <a:sym typeface="Calibri"/>
            </a:endParaRPr>
          </a:p>
          <a:p>
            <a:pPr algn="l" rtl="0">
              <a:lnSpc>
                <a:spcPct val="100000"/>
              </a:lnSpc>
              <a:buClr>
                <a:schemeClr val="dk1"/>
              </a:buClr>
              <a:buSzPts val="900"/>
            </a:pPr>
            <a:endParaRPr sz="1200" b="1" dirty="0">
              <a:latin typeface="Calibri" panose="020F0502020204030204" pitchFamily="34" charset="0"/>
              <a:ea typeface="Calibri"/>
              <a:cs typeface="Calibri"/>
              <a:sym typeface="Calibri"/>
            </a:endParaRPr>
          </a:p>
          <a:p>
            <a:pPr algn="l" rtl="0">
              <a:lnSpc>
                <a:spcPct val="100000"/>
              </a:lnSpc>
              <a:buSzPts val="1100"/>
            </a:pPr>
            <a:endParaRPr b="0" i="0" dirty="0"/>
          </a:p>
          <a:p>
            <a:pPr algn="l" rtl="0">
              <a:lnSpc>
                <a:spcPct val="100000"/>
              </a:lnSpc>
              <a:buClr>
                <a:schemeClr val="dk1"/>
              </a:buClr>
              <a:buSzPts val="1200"/>
            </a:pPr>
            <a:endParaRPr sz="1300" dirty="0"/>
          </a:p>
        </p:txBody>
      </p:sp>
      <p:sp>
        <p:nvSpPr>
          <p:cNvPr id="324" name="Google Shape;324;p11:notes">
            <a:extLst>
              <a:ext uri="{FF2B5EF4-FFF2-40B4-BE49-F238E27FC236}">
                <a16:creationId xmlns:a16="http://schemas.microsoft.com/office/drawing/2014/main" id="{99654DAA-D87E-CD05-2BFE-4777A9C11D3E}"/>
              </a:ext>
            </a:extLst>
          </p:cNvPr>
          <p:cNvSpPr txBox="1">
            <a:spLocks noGrp="1"/>
          </p:cNvSpPr>
          <p:nvPr>
            <p:ph type="sldNum" idx="12"/>
          </p:nvPr>
        </p:nvSpPr>
        <p:spPr>
          <a:xfrm>
            <a:off x="4143587" y="9119475"/>
            <a:ext cx="3169920" cy="481635"/>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Clr>
                <a:schemeClr val="dk1"/>
              </a:buClr>
              <a:buSzPts val="1400"/>
            </a:pPr>
            <a:fld id="{00000000-1234-1234-1234-123412341234}" type="slidenum">
              <a:rPr lang="en" sz="1500">
                <a:latin typeface="Arial"/>
                <a:ea typeface="Arial"/>
                <a:cs typeface="Arial"/>
                <a:sym typeface="Arial"/>
              </a:rPr>
              <a:pPr algn="r">
                <a:lnSpc>
                  <a:spcPct val="100000"/>
                </a:lnSpc>
                <a:spcBef>
                  <a:spcPts val="0"/>
                </a:spcBef>
                <a:buClr>
                  <a:schemeClr val="dk1"/>
                </a:buClr>
                <a:buSzPts val="1400"/>
              </a:pPr>
              <a:t>80</a:t>
            </a:fld>
            <a:endParaRPr sz="1500">
              <a:latin typeface="Arial"/>
              <a:ea typeface="Arial"/>
              <a:cs typeface="Arial"/>
              <a:sym typeface="Arial"/>
            </a:endParaRPr>
          </a:p>
        </p:txBody>
      </p:sp>
    </p:spTree>
    <p:extLst>
      <p:ext uri="{BB962C8B-B14F-4D97-AF65-F5344CB8AC3E}">
        <p14:creationId xmlns:p14="http://schemas.microsoft.com/office/powerpoint/2010/main" val="6977744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35561D38-4BBC-EFF0-C70E-436F1A7DB1B9}"/>
            </a:ext>
          </a:extLst>
        </p:cNvPr>
        <p:cNvGrpSpPr/>
        <p:nvPr/>
      </p:nvGrpSpPr>
      <p:grpSpPr>
        <a:xfrm>
          <a:off x="0" y="0"/>
          <a:ext cx="0" cy="0"/>
          <a:chOff x="0" y="0"/>
          <a:chExt cx="0" cy="0"/>
        </a:xfrm>
      </p:grpSpPr>
      <p:sp>
        <p:nvSpPr>
          <p:cNvPr id="322" name="Google Shape;322;p11:notes">
            <a:extLst>
              <a:ext uri="{FF2B5EF4-FFF2-40B4-BE49-F238E27FC236}">
                <a16:creationId xmlns:a16="http://schemas.microsoft.com/office/drawing/2014/main" id="{7E110E2B-C8A4-8548-AA53-3680F7FF395D}"/>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1:notes">
            <a:extLst>
              <a:ext uri="{FF2B5EF4-FFF2-40B4-BE49-F238E27FC236}">
                <a16:creationId xmlns:a16="http://schemas.microsoft.com/office/drawing/2014/main" id="{92EC789E-98F8-19CE-EC66-6934531A146E}"/>
              </a:ext>
            </a:extLst>
          </p:cNvPr>
          <p:cNvSpPr txBox="1">
            <a:spLocks noGrp="1"/>
          </p:cNvSpPr>
          <p:nvPr>
            <p:ph type="body" idx="1"/>
          </p:nvPr>
        </p:nvSpPr>
        <p:spPr>
          <a:xfrm>
            <a:off x="731520" y="4620576"/>
            <a:ext cx="5852160" cy="3780630"/>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lnSpc>
                <a:spcPct val="100000"/>
              </a:lnSpc>
              <a:buSzPts val="1100"/>
            </a:pPr>
            <a:endParaRPr lang="en-US" sz="1200" dirty="0">
              <a:latin typeface="Calibri" panose="020F0502020204030204" pitchFamily="34" charset="0"/>
            </a:endParaRPr>
          </a:p>
          <a:p>
            <a:pPr algn="l" rtl="0">
              <a:lnSpc>
                <a:spcPct val="100000"/>
              </a:lnSpc>
              <a:buSzPts val="1100"/>
            </a:pPr>
            <a:r>
              <a:rPr lang="en-US" sz="1200" dirty="0">
                <a:latin typeface="Calibri" panose="020F0502020204030204" pitchFamily="34" charset="0"/>
              </a:rPr>
              <a:t>Great suggestions and here’s one more example of how you might approach this:</a:t>
            </a:r>
          </a:p>
          <a:p>
            <a:pPr algn="l" rtl="0">
              <a:lnSpc>
                <a:spcPct val="100000"/>
              </a:lnSpc>
              <a:buSzPts val="1100"/>
            </a:pPr>
            <a:endParaRPr lang="en-US" sz="1200" dirty="0">
              <a:latin typeface="Calibri" panose="020F0502020204030204" pitchFamily="34" charset="0"/>
            </a:endParaRPr>
          </a:p>
          <a:p>
            <a:pPr algn="l" rtl="0">
              <a:lnSpc>
                <a:spcPct val="100000"/>
              </a:lnSpc>
              <a:buClr>
                <a:schemeClr val="dk1"/>
              </a:buClr>
              <a:buSzPts val="1300"/>
            </a:pPr>
            <a:r>
              <a:rPr lang="en-US" sz="1200" dirty="0">
                <a:solidFill>
                  <a:schemeClr val="dk1"/>
                </a:solidFill>
                <a:latin typeface="Calibri" panose="020F0502020204030204" pitchFamily="34" charset="0"/>
                <a:ea typeface="Lato"/>
                <a:cs typeface="Lato"/>
                <a:sym typeface="Lato"/>
              </a:rPr>
              <a:t>“I want you to follow our family’s rules and guidelines and stop whispering or keeping secrets with the kids. Please follow our safety rules going forward.”</a:t>
            </a:r>
            <a:endParaRPr lang="en-US" sz="1200" dirty="0">
              <a:latin typeface="Calibri" panose="020F0502020204030204" pitchFamily="34" charset="0"/>
            </a:endParaRPr>
          </a:p>
          <a:p>
            <a:pPr algn="l" rtl="0">
              <a:lnSpc>
                <a:spcPct val="100000"/>
              </a:lnSpc>
              <a:buSzPts val="1100"/>
            </a:pPr>
            <a:endParaRPr lang="en-US" sz="1200" dirty="0">
              <a:latin typeface="Calibri" panose="020F0502020204030204" pitchFamily="34" charset="0"/>
              <a:ea typeface="Calibri"/>
              <a:cs typeface="Calibri"/>
              <a:sym typeface="Calibri"/>
            </a:endParaRPr>
          </a:p>
          <a:p>
            <a:r>
              <a:rPr lang="en-US" sz="1200" dirty="0">
                <a:latin typeface="Calibri" panose="020F0502020204030204" pitchFamily="34" charset="0"/>
                <a:ea typeface="Calibri"/>
                <a:cs typeface="Calibri"/>
                <a:sym typeface="Calibri"/>
              </a:rPr>
              <a:t>There is no exact right way to set boundaries and expectations, so your words may have been different – and that's okay! </a:t>
            </a:r>
            <a:endParaRPr lang="en-US" sz="1200" dirty="0">
              <a:latin typeface="Calibri" panose="020F0502020204030204" pitchFamily="34" charset="0"/>
              <a:ea typeface="Calibri"/>
              <a:cs typeface="Calibri"/>
            </a:endParaRPr>
          </a:p>
          <a:p>
            <a:pPr algn="l" rtl="0">
              <a:lnSpc>
                <a:spcPct val="100000"/>
              </a:lnSpc>
              <a:buSzPts val="1100"/>
            </a:pPr>
            <a:endParaRPr lang="en-US" sz="1200" dirty="0">
              <a:latin typeface="Calibri" panose="020F0502020204030204" pitchFamily="34" charset="0"/>
              <a:ea typeface="Calibri"/>
              <a:cs typeface="Calibri"/>
              <a:sym typeface="Calibri"/>
            </a:endParaRPr>
          </a:p>
          <a:p>
            <a:pPr algn="l" rtl="0">
              <a:lnSpc>
                <a:spcPct val="100000"/>
              </a:lnSpc>
              <a:buSzPts val="1100"/>
            </a:pPr>
            <a:r>
              <a:rPr lang="en-US" sz="1200" dirty="0">
                <a:latin typeface="Calibri" panose="020F0502020204030204" pitchFamily="34" charset="0"/>
                <a:ea typeface="Calibri"/>
                <a:cs typeface="Calibri"/>
                <a:sym typeface="Calibri"/>
              </a:rPr>
              <a:t>But do notice that we’re not accusing them of acting in a harmful way or of grooming Lee, we’re instead identifying a behavior that may be on your family safety plan, is out of the ordinary, or is potentially unsafe.  </a:t>
            </a:r>
            <a:endParaRPr lang="en-US" sz="1200" dirty="0">
              <a:latin typeface="Calibri" panose="020F0502020204030204" pitchFamily="34" charset="0"/>
              <a:ea typeface="Calibri"/>
              <a:cs typeface="Calibri"/>
            </a:endParaRPr>
          </a:p>
        </p:txBody>
      </p:sp>
      <p:sp>
        <p:nvSpPr>
          <p:cNvPr id="324" name="Google Shape;324;p11:notes">
            <a:extLst>
              <a:ext uri="{FF2B5EF4-FFF2-40B4-BE49-F238E27FC236}">
                <a16:creationId xmlns:a16="http://schemas.microsoft.com/office/drawing/2014/main" id="{99654DAA-D87E-CD05-2BFE-4777A9C11D3E}"/>
              </a:ext>
            </a:extLst>
          </p:cNvPr>
          <p:cNvSpPr txBox="1">
            <a:spLocks noGrp="1"/>
          </p:cNvSpPr>
          <p:nvPr>
            <p:ph type="sldNum" idx="12"/>
          </p:nvPr>
        </p:nvSpPr>
        <p:spPr>
          <a:xfrm>
            <a:off x="4143587" y="9119475"/>
            <a:ext cx="3169920" cy="481635"/>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Clr>
                <a:schemeClr val="dk1"/>
              </a:buClr>
              <a:buSzPts val="1400"/>
            </a:pPr>
            <a:fld id="{00000000-1234-1234-1234-123412341234}" type="slidenum">
              <a:rPr lang="en" sz="1500">
                <a:latin typeface="Arial"/>
                <a:ea typeface="Arial"/>
                <a:cs typeface="Arial"/>
                <a:sym typeface="Arial"/>
              </a:rPr>
              <a:pPr algn="r">
                <a:lnSpc>
                  <a:spcPct val="100000"/>
                </a:lnSpc>
                <a:spcBef>
                  <a:spcPts val="0"/>
                </a:spcBef>
                <a:buClr>
                  <a:schemeClr val="dk1"/>
                </a:buClr>
                <a:buSzPts val="1400"/>
              </a:pPr>
              <a:t>81</a:t>
            </a:fld>
            <a:endParaRPr sz="1500">
              <a:latin typeface="Arial"/>
              <a:ea typeface="Arial"/>
              <a:cs typeface="Arial"/>
              <a:sym typeface="Arial"/>
            </a:endParaRPr>
          </a:p>
        </p:txBody>
      </p:sp>
    </p:spTree>
    <p:extLst>
      <p:ext uri="{BB962C8B-B14F-4D97-AF65-F5344CB8AC3E}">
        <p14:creationId xmlns:p14="http://schemas.microsoft.com/office/powerpoint/2010/main" val="1637701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4FE9EBD5-961E-BF65-C85E-8A57A75D5245}"/>
            </a:ext>
          </a:extLst>
        </p:cNvPr>
        <p:cNvGrpSpPr/>
        <p:nvPr/>
      </p:nvGrpSpPr>
      <p:grpSpPr>
        <a:xfrm>
          <a:off x="0" y="0"/>
          <a:ext cx="0" cy="0"/>
          <a:chOff x="0" y="0"/>
          <a:chExt cx="0" cy="0"/>
        </a:xfrm>
      </p:grpSpPr>
      <p:sp>
        <p:nvSpPr>
          <p:cNvPr id="322" name="Google Shape;322;p11:notes">
            <a:extLst>
              <a:ext uri="{FF2B5EF4-FFF2-40B4-BE49-F238E27FC236}">
                <a16:creationId xmlns:a16="http://schemas.microsoft.com/office/drawing/2014/main" id="{CED0A4F9-8471-3A69-7F80-2CD132BDF82A}"/>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1:notes">
            <a:extLst>
              <a:ext uri="{FF2B5EF4-FFF2-40B4-BE49-F238E27FC236}">
                <a16:creationId xmlns:a16="http://schemas.microsoft.com/office/drawing/2014/main" id="{40BBD862-689D-4C56-8246-94DA925A9D90}"/>
              </a:ext>
            </a:extLst>
          </p:cNvPr>
          <p:cNvSpPr txBox="1">
            <a:spLocks noGrp="1"/>
          </p:cNvSpPr>
          <p:nvPr>
            <p:ph type="body" idx="1"/>
          </p:nvPr>
        </p:nvSpPr>
        <p:spPr>
          <a:xfrm>
            <a:off x="731520" y="4620576"/>
            <a:ext cx="5852160" cy="3780630"/>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p>
          <a:p>
            <a:pPr algn="l" rtl="0">
              <a:lnSpc>
                <a:spcPct val="100000"/>
              </a:lnSpc>
              <a:buClr>
                <a:schemeClr val="dk1"/>
              </a:buClr>
              <a:buSzPts val="900"/>
            </a:pPr>
            <a:endParaRPr lang="en" sz="1200" dirty="0">
              <a:latin typeface="Calibri" panose="020F0502020204030204" pitchFamily="34" charset="0"/>
              <a:ea typeface="Calibri"/>
              <a:cs typeface="Calibri"/>
              <a:sym typeface="Calibri"/>
            </a:endParaRPr>
          </a:p>
          <a:p>
            <a:pPr algn="l" rtl="0">
              <a:lnSpc>
                <a:spcPct val="100000"/>
              </a:lnSpc>
              <a:buClr>
                <a:schemeClr val="dk1"/>
              </a:buClr>
              <a:buSzPts val="900"/>
            </a:pPr>
            <a:r>
              <a:rPr lang="en" sz="1200" dirty="0">
                <a:latin typeface="Calibri" panose="020F0502020204030204" pitchFamily="34" charset="0"/>
                <a:ea typeface="Calibri"/>
                <a:cs typeface="Calibri"/>
                <a:sym typeface="Calibri"/>
              </a:rPr>
              <a:t>Finally, you may want to check-in with the person you spoke with after you’ve given them a little time to digest what you were saying to them, and asking of them as well. </a:t>
            </a:r>
          </a:p>
          <a:p>
            <a:pPr algn="l" rtl="0">
              <a:lnSpc>
                <a:spcPct val="100000"/>
              </a:lnSpc>
              <a:buClr>
                <a:schemeClr val="dk1"/>
              </a:buClr>
              <a:buSzPts val="900"/>
            </a:pPr>
            <a:endParaRPr lang="en" sz="1200" dirty="0">
              <a:latin typeface="Calibri" panose="020F0502020204030204" pitchFamily="34" charset="0"/>
              <a:ea typeface="Calibri"/>
              <a:cs typeface="Calibri"/>
              <a:sym typeface="Calibri"/>
            </a:endParaRPr>
          </a:p>
          <a:p>
            <a:pPr algn="l" rtl="0">
              <a:lnSpc>
                <a:spcPct val="100000"/>
              </a:lnSpc>
              <a:buClr>
                <a:schemeClr val="dk1"/>
              </a:buClr>
              <a:buSzPts val="900"/>
            </a:pPr>
            <a:r>
              <a:rPr lang="en" sz="1200" dirty="0">
                <a:latin typeface="Calibri" panose="020F0502020204030204" pitchFamily="34" charset="0"/>
                <a:ea typeface="Calibri"/>
                <a:cs typeface="Calibri"/>
                <a:sym typeface="Calibri"/>
              </a:rPr>
              <a:t>And remember that this isn’t all-or-nothing. You may end up having two, three or four conversations – it’s a process. And it may feel awkward using this framework at first.</a:t>
            </a:r>
          </a:p>
          <a:p>
            <a:pPr algn="l" rtl="0">
              <a:lnSpc>
                <a:spcPct val="100000"/>
              </a:lnSpc>
              <a:buClr>
                <a:schemeClr val="dk1"/>
              </a:buClr>
              <a:buSzPts val="900"/>
            </a:pPr>
            <a:endParaRPr lang="en" sz="1200" dirty="0">
              <a:latin typeface="Calibri" panose="020F0502020204030204" pitchFamily="34" charset="0"/>
              <a:ea typeface="Calibri"/>
              <a:cs typeface="Calibri"/>
              <a:sym typeface="Calibri"/>
            </a:endParaRPr>
          </a:p>
          <a:p>
            <a:pPr>
              <a:buClr>
                <a:schemeClr val="dk1"/>
              </a:buClr>
              <a:buSzPts val="900"/>
            </a:pPr>
            <a:r>
              <a:rPr lang="en" sz="1200" dirty="0">
                <a:latin typeface="Calibri" panose="020F0502020204030204" pitchFamily="34" charset="0"/>
                <a:ea typeface="Calibri"/>
                <a:cs typeface="Calibri"/>
                <a:sym typeface="Calibri"/>
              </a:rPr>
              <a:t>Don’t worry if you don’t get it perfect. These are just guidelines to help you prepare you. Remember: each step you take is meaningful.</a:t>
            </a:r>
          </a:p>
          <a:p>
            <a:pPr>
              <a:buClr>
                <a:schemeClr val="dk1"/>
              </a:buClr>
              <a:buSzPts val="900"/>
            </a:pPr>
            <a:endParaRPr lang="en" sz="1300" dirty="0">
              <a:latin typeface="Calibri"/>
              <a:ea typeface="Calibri"/>
              <a:cs typeface="Calibri"/>
              <a:sym typeface="Calibri"/>
            </a:endParaRPr>
          </a:p>
          <a:p>
            <a:pPr>
              <a:buClr>
                <a:schemeClr val="dk1"/>
              </a:buClr>
              <a:buSzPts val="900"/>
            </a:pPr>
            <a:endParaRPr lang="en" sz="1300" dirty="0">
              <a:latin typeface="Calibri"/>
              <a:ea typeface="Calibri"/>
              <a:cs typeface="Calibri"/>
            </a:endParaRPr>
          </a:p>
          <a:p>
            <a:pPr algn="l" rtl="0">
              <a:lnSpc>
                <a:spcPct val="100000"/>
              </a:lnSpc>
              <a:buClr>
                <a:schemeClr val="dk1"/>
              </a:buClr>
              <a:buSzPts val="900"/>
            </a:pPr>
            <a:endParaRPr sz="1300" dirty="0">
              <a:latin typeface="Calibri"/>
              <a:ea typeface="Calibri"/>
              <a:cs typeface="Calibri"/>
              <a:sym typeface="Calibri"/>
            </a:endParaRPr>
          </a:p>
          <a:p>
            <a:pPr algn="l" rtl="0">
              <a:lnSpc>
                <a:spcPct val="100000"/>
              </a:lnSpc>
              <a:buClr>
                <a:schemeClr val="dk1"/>
              </a:buClr>
              <a:buSzPts val="900"/>
            </a:pPr>
            <a:endParaRPr sz="1300" b="1" dirty="0">
              <a:latin typeface="Calibri"/>
              <a:ea typeface="Calibri"/>
              <a:cs typeface="Calibri"/>
              <a:sym typeface="Calibri"/>
            </a:endParaRPr>
          </a:p>
          <a:p>
            <a:pPr algn="l" rtl="0">
              <a:lnSpc>
                <a:spcPct val="100000"/>
              </a:lnSpc>
              <a:buClr>
                <a:schemeClr val="dk1"/>
              </a:buClr>
              <a:buSzPts val="900"/>
            </a:pPr>
            <a:endParaRPr sz="1300" b="1" dirty="0">
              <a:latin typeface="Calibri"/>
              <a:ea typeface="Calibri"/>
              <a:cs typeface="Calibri"/>
              <a:sym typeface="Calibri"/>
            </a:endParaRPr>
          </a:p>
          <a:p>
            <a:pPr algn="l" rtl="0">
              <a:lnSpc>
                <a:spcPct val="100000"/>
              </a:lnSpc>
              <a:buSzPts val="1100"/>
            </a:pPr>
            <a:endParaRPr b="0" i="0" dirty="0"/>
          </a:p>
          <a:p>
            <a:pPr algn="l" rtl="0">
              <a:lnSpc>
                <a:spcPct val="100000"/>
              </a:lnSpc>
              <a:buClr>
                <a:schemeClr val="dk1"/>
              </a:buClr>
              <a:buSzPts val="1200"/>
            </a:pPr>
            <a:endParaRPr sz="1300" dirty="0"/>
          </a:p>
        </p:txBody>
      </p:sp>
      <p:sp>
        <p:nvSpPr>
          <p:cNvPr id="324" name="Google Shape;324;p11:notes">
            <a:extLst>
              <a:ext uri="{FF2B5EF4-FFF2-40B4-BE49-F238E27FC236}">
                <a16:creationId xmlns:a16="http://schemas.microsoft.com/office/drawing/2014/main" id="{1B3105C6-B278-1709-9AFE-69BD7BFDD2A7}"/>
              </a:ext>
            </a:extLst>
          </p:cNvPr>
          <p:cNvSpPr txBox="1">
            <a:spLocks noGrp="1"/>
          </p:cNvSpPr>
          <p:nvPr>
            <p:ph type="sldNum" idx="12"/>
          </p:nvPr>
        </p:nvSpPr>
        <p:spPr>
          <a:xfrm>
            <a:off x="4143587" y="9119475"/>
            <a:ext cx="3169920" cy="481635"/>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Clr>
                <a:schemeClr val="dk1"/>
              </a:buClr>
              <a:buSzPts val="1400"/>
            </a:pPr>
            <a:fld id="{00000000-1234-1234-1234-123412341234}" type="slidenum">
              <a:rPr lang="en" sz="1500">
                <a:latin typeface="Arial"/>
                <a:ea typeface="Arial"/>
                <a:cs typeface="Arial"/>
                <a:sym typeface="Arial"/>
              </a:rPr>
              <a:pPr algn="r">
                <a:lnSpc>
                  <a:spcPct val="100000"/>
                </a:lnSpc>
                <a:spcBef>
                  <a:spcPts val="0"/>
                </a:spcBef>
                <a:buClr>
                  <a:schemeClr val="dk1"/>
                </a:buClr>
                <a:buSzPts val="1400"/>
              </a:pPr>
              <a:t>82</a:t>
            </a:fld>
            <a:endParaRPr sz="1500">
              <a:latin typeface="Arial"/>
              <a:ea typeface="Arial"/>
              <a:cs typeface="Arial"/>
              <a:sym typeface="Arial"/>
            </a:endParaRPr>
          </a:p>
        </p:txBody>
      </p:sp>
    </p:spTree>
    <p:extLst>
      <p:ext uri="{BB962C8B-B14F-4D97-AF65-F5344CB8AC3E}">
        <p14:creationId xmlns:p14="http://schemas.microsoft.com/office/powerpoint/2010/main" val="16116687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3:notes"/>
          <p:cNvSpPr txBox="1">
            <a:spLocks noGrp="1"/>
          </p:cNvSpPr>
          <p:nvPr>
            <p:ph type="body" idx="1"/>
          </p:nvPr>
        </p:nvSpPr>
        <p:spPr>
          <a:xfrm>
            <a:off x="731520" y="4620578"/>
            <a:ext cx="5852160" cy="3780474"/>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Optional</a:t>
            </a:r>
          </a:p>
          <a:p>
            <a:pPr algn="l" rtl="0">
              <a:buClr>
                <a:schemeClr val="dk1"/>
              </a:buClr>
              <a:buSzPts val="2000"/>
            </a:pPr>
            <a:endParaRPr lang="en-US" sz="1200" b="1" dirty="0">
              <a:latin typeface="Calibri" panose="020F0502020204030204" pitchFamily="34" charset="0"/>
            </a:endParaRPr>
          </a:p>
          <a:p>
            <a:pPr algn="l" rtl="0">
              <a:buClr>
                <a:schemeClr val="dk1"/>
              </a:buClr>
              <a:buSzPts val="2000"/>
            </a:pPr>
            <a:r>
              <a:rPr lang="en-US" sz="1200" b="1" dirty="0">
                <a:latin typeface="Calibri" panose="020F0502020204030204" pitchFamily="34" charset="0"/>
              </a:rPr>
              <a:t>Suggested script:</a:t>
            </a:r>
          </a:p>
          <a:p>
            <a:pPr algn="l" defTabSz="478734" rtl="0">
              <a:lnSpc>
                <a:spcPct val="100000"/>
              </a:lnSpc>
              <a:buClr>
                <a:srgbClr val="000000"/>
              </a:buClr>
              <a:buSzPts val="1100"/>
              <a:defRPr/>
            </a:pPr>
            <a:endParaRPr lang="en-US" sz="1200" b="1" dirty="0">
              <a:latin typeface="Calibri" panose="020F0502020204030204" pitchFamily="34" charset="0"/>
            </a:endParaRPr>
          </a:p>
          <a:p>
            <a:pPr algn="l" rtl="0">
              <a:lnSpc>
                <a:spcPct val="100000"/>
              </a:lnSpc>
              <a:buClr>
                <a:srgbClr val="000000"/>
              </a:buClr>
              <a:buSzPts val="1100"/>
            </a:pPr>
            <a:r>
              <a:rPr lang="en" sz="1200" dirty="0">
                <a:latin typeface="Calibri" panose="020F0502020204030204" pitchFamily="34" charset="0"/>
              </a:rPr>
              <a:t>Hopefully, that activity was helpful in preparing you to think through how you might frame a difficult conversation when you see concerning behaviors or warning signs.</a:t>
            </a:r>
            <a:endParaRPr sz="1200" dirty="0">
              <a:latin typeface="Calibri" panose="020F0502020204030204" pitchFamily="34" charset="0"/>
            </a:endParaRPr>
          </a:p>
          <a:p>
            <a:pPr algn="l" rtl="0">
              <a:lnSpc>
                <a:spcPct val="100000"/>
              </a:lnSpc>
              <a:buClr>
                <a:srgbClr val="000000"/>
              </a:buClr>
              <a:buSzPts val="1100"/>
            </a:pPr>
            <a:endParaRPr sz="1200" dirty="0">
              <a:latin typeface="Calibri" panose="020F0502020204030204" pitchFamily="34" charset="0"/>
            </a:endParaRPr>
          </a:p>
          <a:p>
            <a:pPr algn="l" rtl="0">
              <a:lnSpc>
                <a:spcPct val="100000"/>
              </a:lnSpc>
              <a:buClr>
                <a:srgbClr val="000000"/>
              </a:buClr>
              <a:buSzPts val="1100"/>
            </a:pPr>
            <a:r>
              <a:rPr lang="en" sz="1200" dirty="0">
                <a:latin typeface="Calibri" panose="020F0502020204030204" pitchFamily="34" charset="0"/>
              </a:rPr>
              <a:t>Let’s review some final tips and reminders that may be helpful.</a:t>
            </a:r>
            <a:endParaRPr sz="1200" dirty="0">
              <a:latin typeface="Calibri" panose="020F0502020204030204" pitchFamily="34" charset="0"/>
            </a:endParaRPr>
          </a:p>
          <a:p>
            <a:pPr algn="l" rtl="0">
              <a:lnSpc>
                <a:spcPct val="100000"/>
              </a:lnSpc>
              <a:buClr>
                <a:srgbClr val="000000"/>
              </a:buClr>
              <a:buSzPts val="1100"/>
            </a:pPr>
            <a:endParaRPr sz="1200" dirty="0">
              <a:latin typeface="Calibri" panose="020F0502020204030204" pitchFamily="34" charset="0"/>
            </a:endParaRPr>
          </a:p>
          <a:p>
            <a:pPr algn="l" rtl="0">
              <a:lnSpc>
                <a:spcPct val="100000"/>
              </a:lnSpc>
              <a:buClr>
                <a:srgbClr val="000000"/>
              </a:buClr>
              <a:buSzPts val="1100"/>
            </a:pPr>
            <a:r>
              <a:rPr lang="en"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Clr>
                <a:srgbClr val="000000"/>
              </a:buClr>
              <a:buSzPts val="1100"/>
            </a:pPr>
            <a:r>
              <a:rPr lang="en" sz="1200" dirty="0">
                <a:solidFill>
                  <a:srgbClr val="000000"/>
                </a:solidFill>
                <a:latin typeface="Calibri" panose="020F0502020204030204" pitchFamily="34" charset="0"/>
                <a:ea typeface="Calibri"/>
                <a:cs typeface="Calibri"/>
                <a:sym typeface="Calibri"/>
              </a:rPr>
              <a:t>When we focus on observed behavior instead of intent, we can then talk exclusively about the behavior that was observed without blame, accusations or allegations. This can make a potentially difficult conversation less charged. </a:t>
            </a:r>
            <a:endParaRPr sz="1200" dirty="0">
              <a:latin typeface="Calibri" panose="020F0502020204030204" pitchFamily="34" charset="0"/>
            </a:endParaRPr>
          </a:p>
          <a:p>
            <a:pPr algn="l" rtl="0">
              <a:lnSpc>
                <a:spcPct val="100000"/>
              </a:lnSpc>
              <a:buSzPts val="1100"/>
            </a:pPr>
            <a:endParaRPr sz="1200" dirty="0">
              <a:solidFill>
                <a:srgbClr val="000000"/>
              </a:solidFill>
              <a:latin typeface="Calibri" panose="020F0502020204030204" pitchFamily="34" charset="0"/>
              <a:ea typeface="Calibri"/>
              <a:cs typeface="Calibri"/>
              <a:sym typeface="Calibri"/>
            </a:endParaRPr>
          </a:p>
          <a:p>
            <a:pPr algn="l" rtl="0">
              <a:lnSpc>
                <a:spcPct val="100000"/>
              </a:lnSpc>
              <a:buClr>
                <a:srgbClr val="000000"/>
              </a:buClr>
              <a:buSzPts val="1100"/>
            </a:pPr>
            <a:r>
              <a:rPr lang="en"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100"/>
            </a:pPr>
            <a:endParaRPr sz="1200" dirty="0">
              <a:solidFill>
                <a:srgbClr val="000000"/>
              </a:solidFill>
              <a:latin typeface="Calibri" panose="020F0502020204030204" pitchFamily="34" charset="0"/>
              <a:ea typeface="Calibri"/>
              <a:cs typeface="Calibri"/>
              <a:sym typeface="Calibri"/>
            </a:endParaRPr>
          </a:p>
          <a:p>
            <a:pPr algn="l" rtl="0">
              <a:lnSpc>
                <a:spcPct val="100000"/>
              </a:lnSpc>
              <a:buSzPts val="1100"/>
            </a:pPr>
            <a:r>
              <a:rPr lang="en" sz="1200" dirty="0">
                <a:solidFill>
                  <a:srgbClr val="000000"/>
                </a:solidFill>
                <a:latin typeface="Calibri" panose="020F0502020204030204" pitchFamily="34" charset="0"/>
                <a:ea typeface="Calibri"/>
                <a:cs typeface="Calibri"/>
                <a:sym typeface="Calibri"/>
              </a:rPr>
              <a:t>By speaking up and setting boundaries, we are proactively keeping </a:t>
            </a:r>
            <a:r>
              <a:rPr lang="en" sz="1200" dirty="0">
                <a:latin typeface="Calibri" panose="020F0502020204030204" pitchFamily="34" charset="0"/>
                <a:ea typeface="Calibri"/>
                <a:cs typeface="Calibri"/>
                <a:sym typeface="Calibri"/>
              </a:rPr>
              <a:t>youth safe</a:t>
            </a:r>
            <a:r>
              <a:rPr lang="en" sz="1200" dirty="0">
                <a:solidFill>
                  <a:srgbClr val="000000"/>
                </a:solidFill>
                <a:latin typeface="Calibri" panose="020F0502020204030204" pitchFamily="34" charset="0"/>
                <a:ea typeface="Calibri"/>
                <a:cs typeface="Calibri"/>
                <a:sym typeface="Calibri"/>
              </a:rPr>
              <a:t> safe. We are telling other adults what behaviors are ok and not ok around children.</a:t>
            </a:r>
            <a:endParaRPr sz="1200" dirty="0">
              <a:latin typeface="Calibri" panose="020F0502020204030204" pitchFamily="34" charset="0"/>
            </a:endParaRPr>
          </a:p>
          <a:p>
            <a:pPr algn="l" rtl="0">
              <a:lnSpc>
                <a:spcPct val="100000"/>
              </a:lnSpc>
              <a:buSzPts val="1100"/>
            </a:pPr>
            <a:endParaRPr sz="1200" dirty="0">
              <a:solidFill>
                <a:srgbClr val="000000"/>
              </a:solidFill>
              <a:latin typeface="Calibri" panose="020F0502020204030204" pitchFamily="34" charset="0"/>
              <a:ea typeface="Calibri"/>
              <a:cs typeface="Calibri"/>
              <a:sym typeface="Calibri"/>
            </a:endParaRPr>
          </a:p>
          <a:p>
            <a:pPr algn="l" rtl="0">
              <a:lnSpc>
                <a:spcPct val="100000"/>
              </a:lnSpc>
              <a:buClr>
                <a:srgbClr val="000000"/>
              </a:buClr>
              <a:buSzPts val="1100"/>
            </a:pPr>
            <a:r>
              <a:rPr lang="en" sz="1200" b="1" dirty="0">
                <a:latin typeface="Calibri" panose="020F0502020204030204" pitchFamily="34" charset="0"/>
                <a:ea typeface="Calibri"/>
                <a:cs typeface="Calibri"/>
                <a:sym typeface="Calibri"/>
              </a:rPr>
              <a:t>&gt;ADVANCE SLIDE</a:t>
            </a:r>
            <a:endParaRPr sz="1200" dirty="0">
              <a:solidFill>
                <a:srgbClr val="000000"/>
              </a:solidFill>
              <a:latin typeface="Calibri" panose="020F0502020204030204" pitchFamily="34" charset="0"/>
              <a:ea typeface="Calibri"/>
              <a:cs typeface="Calibri"/>
              <a:sym typeface="Calibri"/>
            </a:endParaRPr>
          </a:p>
          <a:p>
            <a:pPr algn="l" rtl="0">
              <a:lnSpc>
                <a:spcPct val="100000"/>
              </a:lnSpc>
              <a:buSzPts val="1100"/>
            </a:pPr>
            <a:endParaRPr sz="1200" dirty="0">
              <a:solidFill>
                <a:srgbClr val="000000"/>
              </a:solidFill>
              <a:latin typeface="Calibri" panose="020F0502020204030204" pitchFamily="34" charset="0"/>
              <a:ea typeface="Calibri"/>
              <a:cs typeface="Calibri"/>
              <a:sym typeface="Calibri"/>
            </a:endParaRPr>
          </a:p>
          <a:p>
            <a:pPr algn="l" rtl="0">
              <a:lnSpc>
                <a:spcPct val="100000"/>
              </a:lnSpc>
              <a:buSzPts val="1100"/>
            </a:pPr>
            <a:r>
              <a:rPr lang="en" sz="1200" dirty="0">
                <a:solidFill>
                  <a:srgbClr val="000000"/>
                </a:solidFill>
                <a:latin typeface="Calibri" panose="020F0502020204030204" pitchFamily="34" charset="0"/>
                <a:ea typeface="Calibri"/>
                <a:cs typeface="Calibri"/>
                <a:sym typeface="Calibri"/>
              </a:rPr>
              <a:t>We are also telling other adults that this child has caring adults in their life is being supervised. We’re letting others know that this child is protected which makes it more likely that an adult does have harmful intentions will leave this child alone.</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Clr>
                <a:srgbClr val="000000"/>
              </a:buClr>
              <a:buSzPts val="1100"/>
            </a:pPr>
            <a:r>
              <a:rPr lang="en"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SzPts val="1100"/>
            </a:pPr>
            <a:r>
              <a:rPr lang="en" sz="1200" dirty="0">
                <a:latin typeface="Calibri" panose="020F0502020204030204" pitchFamily="34" charset="0"/>
              </a:rPr>
              <a:t>It’s ok to be nervous – the conversation doesn’t have to perfect.</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Clr>
                <a:srgbClr val="000000"/>
              </a:buClr>
              <a:buSzPts val="1100"/>
            </a:pPr>
            <a:r>
              <a:rPr lang="en"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SzPts val="1100"/>
            </a:pPr>
            <a:r>
              <a:rPr lang="en" sz="1200" dirty="0">
                <a:latin typeface="Calibri" panose="020F0502020204030204" pitchFamily="34" charset="0"/>
              </a:rPr>
              <a:t>Some people find it helpful to write down what they want to say.</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Clr>
                <a:srgbClr val="000000"/>
              </a:buClr>
              <a:buSzPts val="1100"/>
            </a:pPr>
            <a:r>
              <a:rPr lang="en"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Clr>
                <a:srgbClr val="000000"/>
              </a:buClr>
              <a:buSzPts val="1100"/>
            </a:pPr>
            <a:r>
              <a:rPr lang="en" sz="1200" dirty="0">
                <a:latin typeface="Calibri" panose="020F0502020204030204" pitchFamily="34" charset="0"/>
              </a:rPr>
              <a:t>Honor your own feelings and take care of yourself. If the conversation gets emotional, it’s ok to say, “hey, I see that this conversation is getting heated, let’s take a break?”</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SzPts val="1100"/>
            </a:pPr>
            <a:r>
              <a:rPr lang="en" sz="1200" dirty="0">
                <a:latin typeface="Calibri" panose="020F0502020204030204" pitchFamily="34" charset="0"/>
              </a:rPr>
              <a:t>Make sure you have support, and again - never feel like you have to have this type of conversation if the situation doesn’t feel safe.</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Clr>
                <a:srgbClr val="000000"/>
              </a:buClr>
              <a:buSzPts val="1100"/>
            </a:pPr>
            <a:r>
              <a:rPr lang="en" sz="1200" b="1" dirty="0">
                <a:latin typeface="Calibri" panose="020F0502020204030204" pitchFamily="34" charset="0"/>
                <a:ea typeface="Calibri"/>
                <a:cs typeface="Calibri"/>
                <a:sym typeface="Calibri"/>
              </a:rPr>
              <a:t>&gt;ADVANCE SLIDE</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pPr algn="l" rtl="0">
              <a:lnSpc>
                <a:spcPct val="100000"/>
              </a:lnSpc>
              <a:buSzPts val="1100"/>
            </a:pPr>
            <a:r>
              <a:rPr lang="en" sz="1200" dirty="0">
                <a:latin typeface="Calibri" panose="020F0502020204030204" pitchFamily="34" charset="0"/>
              </a:rPr>
              <a:t>Finally, follow up check in after the conversation, and provide any resources you promised. And follow up with your own safety planning – ensuring your safety rules and environment are protecting children.</a:t>
            </a:r>
            <a:endParaRPr sz="1200" dirty="0">
              <a:latin typeface="Calibri" panose="020F0502020204030204" pitchFamily="34" charset="0"/>
            </a:endParaRPr>
          </a:p>
          <a:p>
            <a:pPr algn="l" rtl="0">
              <a:lnSpc>
                <a:spcPct val="100000"/>
              </a:lnSpc>
              <a:buSzPts val="1100"/>
            </a:pPr>
            <a:endParaRPr sz="1200" dirty="0">
              <a:latin typeface="Calibri" panose="020F0502020204030204" pitchFamily="34" charset="0"/>
            </a:endParaRPr>
          </a:p>
          <a:p>
            <a:r>
              <a:rPr lang="en" sz="1200" dirty="0">
                <a:latin typeface="Calibri" panose="020F0502020204030204" pitchFamily="34" charset="0"/>
              </a:rPr>
              <a:t>And, if you feel that the concerning behavior continues to happen – involve others to reinforce the rules and boundaries or plan next steps that might be needed to protect the child or children. </a:t>
            </a:r>
            <a:r>
              <a:rPr lang="en" sz="1200" b="0" dirty="0">
                <a:latin typeface="Calibri" panose="020F0502020204030204" pitchFamily="34" charset="0"/>
              </a:rPr>
              <a:t>This may involve limiting contact of this adult with children, and thinking about overall environmental safety as well. </a:t>
            </a:r>
          </a:p>
          <a:p>
            <a:endParaRPr lang="en" sz="1200" b="1" dirty="0">
              <a:latin typeface="Calibri" panose="020F0502020204030204" pitchFamily="34" charset="0"/>
            </a:endParaRPr>
          </a:p>
          <a:p>
            <a:pPr algn="l">
              <a:lnSpc>
                <a:spcPct val="100000"/>
              </a:lnSpc>
              <a:buSzPts val="1100"/>
            </a:pPr>
            <a:endParaRPr lang="en" sz="1200" b="1" dirty="0">
              <a:latin typeface="Calibri" panose="020F0502020204030204" pitchFamily="34" charset="0"/>
            </a:endParaRPr>
          </a:p>
          <a:p>
            <a:pPr algn="l" rtl="0">
              <a:lnSpc>
                <a:spcPct val="100000"/>
              </a:lnSpc>
              <a:buClr>
                <a:schemeClr val="dk1"/>
              </a:buClr>
            </a:pPr>
            <a:endParaRPr sz="1200" b="0" i="0" dirty="0">
              <a:latin typeface="Calibri" panose="020F0502020204030204" pitchFamily="34" charset="0"/>
              <a:ea typeface="Quattrocento Sans"/>
            </a:endParaRPr>
          </a:p>
          <a:p>
            <a:pPr>
              <a:buClr>
                <a:schemeClr val="dk1"/>
              </a:buClr>
            </a:pPr>
            <a:endParaRPr lang="en-US" sz="1200" dirty="0">
              <a:latin typeface="Calibri" panose="020F0502020204030204" pitchFamily="34" charset="0"/>
              <a:ea typeface="Quattrocento Sans"/>
            </a:endParaRPr>
          </a:p>
          <a:p>
            <a:pPr>
              <a:buClr>
                <a:schemeClr val="dk1"/>
              </a:buClr>
              <a:buSzPts val="900"/>
            </a:pPr>
            <a:endParaRPr lang="en-US" sz="1200" dirty="0">
              <a:latin typeface="Calibri" panose="020F0502020204030204" pitchFamily="34" charset="0"/>
              <a:ea typeface="Quattrocento Sans"/>
              <a:cs typeface="Quattrocento Sans"/>
            </a:endParaRPr>
          </a:p>
        </p:txBody>
      </p:sp>
      <p:sp>
        <p:nvSpPr>
          <p:cNvPr id="339" name="Google Shape;339;p13:notes"/>
          <p:cNvSpPr txBox="1">
            <a:spLocks noGrp="1"/>
          </p:cNvSpPr>
          <p:nvPr>
            <p:ph type="sldNum" idx="12"/>
          </p:nvPr>
        </p:nvSpPr>
        <p:spPr>
          <a:xfrm>
            <a:off x="4143587" y="9119475"/>
            <a:ext cx="3169920" cy="481726"/>
          </a:xfrm>
          <a:prstGeom prst="rect">
            <a:avLst/>
          </a:prstGeom>
          <a:noFill/>
          <a:ln>
            <a:noFill/>
          </a:ln>
        </p:spPr>
        <p:txBody>
          <a:bodyPr spcFirstLastPara="1" wrap="square" lIns="95731" tIns="47852" rIns="95731" bIns="47852" anchor="b" anchorCtr="0">
            <a:noAutofit/>
          </a:bodyPr>
          <a:lstStyle/>
          <a:p>
            <a:pPr algn="r">
              <a:lnSpc>
                <a:spcPct val="100000"/>
              </a:lnSpc>
              <a:spcBef>
                <a:spcPts val="0"/>
              </a:spcBef>
              <a:buClr>
                <a:srgbClr val="000000"/>
              </a:buClr>
              <a:buSzPts val="1400"/>
            </a:pPr>
            <a:fld id="{00000000-1234-1234-1234-123412341234}" type="slidenum">
              <a:rPr lang="en" sz="1500">
                <a:latin typeface="Arial"/>
                <a:ea typeface="Arial"/>
                <a:cs typeface="Arial"/>
                <a:sym typeface="Arial"/>
              </a:rPr>
              <a:pPr algn="r">
                <a:lnSpc>
                  <a:spcPct val="100000"/>
                </a:lnSpc>
                <a:spcBef>
                  <a:spcPts val="0"/>
                </a:spcBef>
                <a:buClr>
                  <a:srgbClr val="000000"/>
                </a:buClr>
                <a:buSzPts val="1400"/>
              </a:pPr>
              <a:t>83</a:t>
            </a:fld>
            <a:endParaRPr sz="1500">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normAutofit fontScale="55000" lnSpcReduction="20000"/>
          </a:bodyPr>
          <a:lstStyle/>
          <a:p>
            <a:pPr algn="l" rtl="0">
              <a:buClr>
                <a:schemeClr val="dk1"/>
              </a:buClr>
              <a:buSzPts val="2000"/>
            </a:pPr>
            <a:r>
              <a:rPr lang="en-US" b="1" dirty="0">
                <a:latin typeface="Calibri" panose="020F0502020204030204" pitchFamily="34" charset="0"/>
              </a:rPr>
              <a:t>Suggested script:</a:t>
            </a:r>
          </a:p>
          <a:p>
            <a:pPr algn="l" defTabSz="957468" rtl="0">
              <a:lnSpc>
                <a:spcPct val="100000"/>
              </a:lnSpc>
              <a:defRPr/>
            </a:pPr>
            <a:endParaRPr lang="en-US" b="1" dirty="0">
              <a:latin typeface="Calibri" panose="020F0502020204030204" pitchFamily="34" charset="0"/>
            </a:endParaRPr>
          </a:p>
          <a:p>
            <a:pPr>
              <a:lnSpc>
                <a:spcPct val="100000"/>
              </a:lnSpc>
            </a:pPr>
            <a:r>
              <a:rPr lang="en-US" dirty="0">
                <a:latin typeface="Calibri" panose="020F0502020204030204" pitchFamily="34" charset="0"/>
              </a:rPr>
              <a:t>Now let’s do some more role plays…with more relevant content, looking at scenarios where there are warning signs. First, let’s watch a role play between Now! staff to help demonstrate a conversation between two people, when one person is concerned about another person’s behaviors. We are going to watch two versions – the first one has a slightly more agreeable tone, while the second one provides us with an example of a conversation that can be more difficult due to the response of the person whose behaviors are concerning. </a:t>
            </a:r>
            <a:endParaRPr lang="en-US" i="1" dirty="0">
              <a:latin typeface="Calibri" panose="020F0502020204030204" pitchFamily="34" charset="0"/>
            </a:endParaRPr>
          </a:p>
          <a:p>
            <a:pPr>
              <a:lnSpc>
                <a:spcPct val="100000"/>
              </a:lnSpc>
            </a:pPr>
            <a:endParaRPr lang="en-US" dirty="0">
              <a:latin typeface="Calibri" panose="020F0502020204030204" pitchFamily="34" charset="0"/>
            </a:endParaRPr>
          </a:p>
          <a:p>
            <a:pPr rtl="0"/>
            <a:r>
              <a:rPr lang="en-US" b="1" dirty="0">
                <a:latin typeface="Calibri" panose="020F0502020204030204" pitchFamily="34" charset="0"/>
              </a:rPr>
              <a:t>Role play video to play for participants</a:t>
            </a:r>
            <a:r>
              <a:rPr lang="en-US" b="1" i="1" dirty="0">
                <a:latin typeface="Calibri" panose="020F0502020204030204" pitchFamily="34" charset="0"/>
              </a:rPr>
              <a:t>: </a:t>
            </a:r>
            <a:r>
              <a:rPr lang="en-US" u="sng" dirty="0">
                <a:latin typeface="Calibri" panose="020F0502020204030204" pitchFamily="34" charset="0"/>
                <a:hlinkClick r:id="rId3"/>
              </a:rPr>
              <a:t>https://youtu.be/YJGD4VTWTls</a:t>
            </a:r>
            <a:endParaRPr lang="en-US" u="sng" dirty="0">
              <a:latin typeface="Calibri" panose="020F0502020204030204" pitchFamily="34" charset="0"/>
            </a:endParaRPr>
          </a:p>
          <a:p>
            <a:pPr rtl="0"/>
            <a:endParaRPr lang="en-US" b="1" dirty="0">
              <a:latin typeface="Calibri" panose="020F0502020204030204" pitchFamily="34" charset="0"/>
            </a:endParaRPr>
          </a:p>
          <a:p>
            <a:pPr rtl="0"/>
            <a:r>
              <a:rPr lang="en-US" b="1" dirty="0">
                <a:latin typeface="Calibri" panose="020F0502020204030204" pitchFamily="34" charset="0"/>
              </a:rPr>
              <a:t>Trainer’s note</a:t>
            </a:r>
            <a:r>
              <a:rPr lang="en-US" i="1" dirty="0">
                <a:latin typeface="Calibri" panose="020F0502020204030204" pitchFamily="34" charset="0"/>
              </a:rPr>
              <a:t>: trainer may also choose to assign watching the video as homework</a:t>
            </a:r>
            <a:endParaRPr lang="en-US" b="1" i="1" dirty="0">
              <a:latin typeface="Calibri" panose="020F0502020204030204" pitchFamily="34" charset="0"/>
            </a:endParaRPr>
          </a:p>
          <a:p>
            <a:pPr>
              <a:lnSpc>
                <a:spcPct val="100000"/>
              </a:lnSpc>
            </a:pPr>
            <a:endParaRPr lang="en-US" dirty="0">
              <a:latin typeface="Calibri" panose="020F0502020204030204" pitchFamily="34" charset="0"/>
            </a:endParaRPr>
          </a:p>
          <a:p>
            <a:pPr marL="239367" indent="-239367">
              <a:lnSpc>
                <a:spcPct val="100000"/>
              </a:lnSpc>
              <a:buFont typeface="Wingdings" panose="05000000000000000000" pitchFamily="2" charset="2"/>
              <a:buChar char="Ø"/>
            </a:pPr>
            <a:r>
              <a:rPr lang="en-US" b="1" dirty="0">
                <a:latin typeface="Calibri" panose="020F0502020204030204" pitchFamily="34" charset="0"/>
              </a:rPr>
              <a:t>Ask: </a:t>
            </a:r>
            <a:r>
              <a:rPr lang="en-US" dirty="0">
                <a:latin typeface="Calibri" panose="020F0502020204030204" pitchFamily="34" charset="0"/>
              </a:rPr>
              <a:t>Any thoughts, questions, etc. before we move on to practicing this on our own?</a:t>
            </a:r>
          </a:p>
          <a:p>
            <a:pPr marL="239367" indent="-239367">
              <a:lnSpc>
                <a:spcPct val="100000"/>
              </a:lnSpc>
              <a:buFont typeface="Wingdings" panose="05000000000000000000" pitchFamily="2" charset="2"/>
              <a:buChar char="Ø"/>
            </a:pPr>
            <a:endParaRPr lang="en-US" dirty="0">
              <a:latin typeface="Calibri" panose="020F0502020204030204" pitchFamily="34" charset="0"/>
            </a:endParaRPr>
          </a:p>
          <a:p>
            <a:pPr>
              <a:lnSpc>
                <a:spcPct val="100000"/>
              </a:lnSpc>
            </a:pPr>
            <a:r>
              <a:rPr lang="en-US" dirty="0">
                <a:latin typeface="Calibri" panose="020F0502020204030204" pitchFamily="34" charset="0"/>
              </a:rPr>
              <a:t>Call out examples in the role play that:</a:t>
            </a:r>
          </a:p>
          <a:p>
            <a:pPr marL="359051" indent="-359051">
              <a:lnSpc>
                <a:spcPct val="100000"/>
              </a:lnSpc>
              <a:buFont typeface="Wingdings" panose="05000000000000000000" pitchFamily="2" charset="2"/>
              <a:buChar char="§"/>
            </a:pPr>
            <a:r>
              <a:rPr lang="en-US" dirty="0">
                <a:latin typeface="Calibri" panose="020F0502020204030204" pitchFamily="34" charset="0"/>
              </a:rPr>
              <a:t>Set the tone (noting honest/genuine language)</a:t>
            </a:r>
          </a:p>
          <a:p>
            <a:pPr marL="359051" indent="-359051">
              <a:lnSpc>
                <a:spcPct val="100000"/>
              </a:lnSpc>
              <a:buFont typeface="Wingdings" panose="05000000000000000000" pitchFamily="2" charset="2"/>
              <a:buChar char="§"/>
            </a:pPr>
            <a:r>
              <a:rPr lang="en-US" dirty="0">
                <a:latin typeface="Calibri" panose="020F0502020204030204" pitchFamily="34" charset="0"/>
              </a:rPr>
              <a:t>Described the behavior and the impact on others</a:t>
            </a:r>
          </a:p>
          <a:p>
            <a:pPr marL="359051" indent="-359051">
              <a:lnSpc>
                <a:spcPct val="100000"/>
              </a:lnSpc>
              <a:buFont typeface="Wingdings" panose="05000000000000000000" pitchFamily="2" charset="2"/>
              <a:buChar char="§"/>
            </a:pPr>
            <a:r>
              <a:rPr lang="en-US" dirty="0">
                <a:latin typeface="Calibri" panose="020F0502020204030204" pitchFamily="34" charset="0"/>
              </a:rPr>
              <a:t>Stated the boundaries</a:t>
            </a:r>
          </a:p>
          <a:p>
            <a:pPr marL="239367" indent="-239367">
              <a:lnSpc>
                <a:spcPct val="100000"/>
              </a:lnSpc>
              <a:buFont typeface="Wingdings" panose="05000000000000000000" pitchFamily="2" charset="2"/>
              <a:buChar char="Ø"/>
            </a:pPr>
            <a:endParaRPr lang="en-US" dirty="0">
              <a:latin typeface="Calibri" panose="020F0502020204030204" pitchFamily="34" charset="0"/>
            </a:endParaRPr>
          </a:p>
          <a:p>
            <a:pPr>
              <a:lnSpc>
                <a:spcPct val="100000"/>
              </a:lnSpc>
            </a:pPr>
            <a:endParaRPr lang="en-US" sz="2300" dirty="0"/>
          </a:p>
          <a:p>
            <a:pPr marL="239367" indent="-239367">
              <a:lnSpc>
                <a:spcPct val="100000"/>
              </a:lnSpc>
              <a:buFont typeface="Wingdings" panose="05000000000000000000" pitchFamily="2" charset="2"/>
              <a:buChar char="Ø"/>
            </a:pPr>
            <a:endParaRPr lang="en-US" sz="2300" dirty="0"/>
          </a:p>
          <a:p>
            <a:pPr marL="239367" indent="-239367">
              <a:lnSpc>
                <a:spcPct val="100000"/>
              </a:lnSpc>
              <a:buFont typeface="Wingdings" panose="05000000000000000000" pitchFamily="2" charset="2"/>
              <a:buChar char="Ø"/>
            </a:pPr>
            <a:endParaRPr lang="en-US" sz="2300" dirty="0"/>
          </a:p>
          <a:p>
            <a:pPr marL="239367" indent="-239367">
              <a:lnSpc>
                <a:spcPct val="100000"/>
              </a:lnSpc>
              <a:buFont typeface="Wingdings" panose="05000000000000000000" pitchFamily="2" charset="2"/>
              <a:buChar char="Ø"/>
            </a:pPr>
            <a:endParaRPr lang="en-US" sz="2300" dirty="0"/>
          </a:p>
          <a:p>
            <a:pPr marL="239367" indent="-239367">
              <a:lnSpc>
                <a:spcPct val="100000"/>
              </a:lnSpc>
              <a:buFont typeface="Wingdings" panose="05000000000000000000" pitchFamily="2" charset="2"/>
              <a:buChar char="Ø"/>
            </a:pPr>
            <a:endParaRPr lang="en-US" sz="2300" dirty="0"/>
          </a:p>
          <a:p>
            <a:pPr marL="239367" indent="-239367">
              <a:lnSpc>
                <a:spcPct val="100000"/>
              </a:lnSpc>
              <a:buFont typeface="Wingdings" panose="05000000000000000000" pitchFamily="2" charset="2"/>
              <a:buChar char="Ø"/>
            </a:pPr>
            <a:endParaRPr lang="en-US" sz="2300" dirty="0"/>
          </a:p>
          <a:p>
            <a:pPr marL="239367" indent="-239367">
              <a:lnSpc>
                <a:spcPct val="100000"/>
              </a:lnSpc>
              <a:buFont typeface="Wingdings" panose="05000000000000000000" pitchFamily="2" charset="2"/>
              <a:buChar char="Ø"/>
            </a:pPr>
            <a:endParaRPr lang="en-US" sz="2300" dirty="0"/>
          </a:p>
        </p:txBody>
      </p:sp>
      <p:sp>
        <p:nvSpPr>
          <p:cNvPr id="4" name="Slide Number Placeholder 3"/>
          <p:cNvSpPr>
            <a:spLocks noGrp="1"/>
          </p:cNvSpPr>
          <p:nvPr>
            <p:ph type="sldNum" sz="quarter" idx="10"/>
          </p:nvPr>
        </p:nvSpPr>
        <p:spPr/>
        <p:txBody>
          <a:bodyPr lIns="95747" tIns="47873" rIns="95747" bIns="47873"/>
          <a:lstStyle/>
          <a:p>
            <a:pPr>
              <a:defRPr/>
            </a:pPr>
            <a:fld id="{C97A2340-D6FD-4D94-8E64-33CDB3722F0E}" type="slidenum">
              <a:rPr lang="en-US" smtClean="0"/>
              <a:pPr>
                <a:defRPr/>
              </a:pPr>
              <a:t>84</a:t>
            </a:fld>
            <a:endParaRPr lang="en-US"/>
          </a:p>
        </p:txBody>
      </p:sp>
    </p:spTree>
    <p:extLst>
      <p:ext uri="{BB962C8B-B14F-4D97-AF65-F5344CB8AC3E}">
        <p14:creationId xmlns:p14="http://schemas.microsoft.com/office/powerpoint/2010/main" val="33196901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noAutofit/>
          </a:bodyPr>
          <a:lstStyle/>
          <a:p>
            <a:pPr algn="l" defTabSz="946926" rtl="0">
              <a:defRPr/>
            </a:pPr>
            <a:r>
              <a:rPr lang="en-US" sz="1200" b="1" dirty="0">
                <a:latin typeface="Calibri" panose="020F0502020204030204" pitchFamily="34" charset="0"/>
              </a:rPr>
              <a:t>Suggested script:</a:t>
            </a:r>
          </a:p>
          <a:p>
            <a:pPr algn="l" defTabSz="946926" rtl="0">
              <a:defRPr/>
            </a:pPr>
            <a:endParaRPr lang="en-US" sz="1200" b="1" dirty="0">
              <a:latin typeface="Calibri" panose="020F0502020204030204" pitchFamily="34" charset="0"/>
            </a:endParaRPr>
          </a:p>
          <a:p>
            <a:pPr algn="l" defTabSz="946926" rtl="0">
              <a:defRPr/>
            </a:pPr>
            <a:r>
              <a:rPr lang="en-US" sz="1200" dirty="0">
                <a:latin typeface="Calibri" panose="020F0502020204030204" pitchFamily="34" charset="0"/>
              </a:rPr>
              <a:t>Ok, your turn….</a:t>
            </a:r>
          </a:p>
          <a:p>
            <a:pPr algn="l" defTabSz="946926" rtl="0">
              <a:defRPr/>
            </a:pPr>
            <a:endParaRPr lang="en-US" sz="1200" b="1" dirty="0">
              <a:latin typeface="Calibri" panose="020F0502020204030204" pitchFamily="34" charset="0"/>
            </a:endParaRPr>
          </a:p>
          <a:p>
            <a:pPr algn="l" defTabSz="946926" rtl="0">
              <a:defRPr/>
            </a:pPr>
            <a:r>
              <a:rPr lang="en-US" sz="1200" b="1" dirty="0">
                <a:latin typeface="Calibri" panose="020F0502020204030204" pitchFamily="34" charset="0"/>
              </a:rPr>
              <a:t>Activity:</a:t>
            </a:r>
          </a:p>
          <a:p>
            <a:r>
              <a:rPr lang="en-US" sz="1200" b="1" dirty="0">
                <a:latin typeface="Calibri" panose="020F0502020204030204" pitchFamily="34" charset="0"/>
              </a:rPr>
              <a:t>Instructions</a:t>
            </a:r>
            <a:r>
              <a:rPr lang="en-US" sz="1200" dirty="0">
                <a:latin typeface="Calibri" panose="020F0502020204030204" pitchFamily="34" charset="0"/>
              </a:rPr>
              <a:t>: Split participants into groups of 3 if possible. Ask them to take out their two handouts – </a:t>
            </a:r>
            <a:r>
              <a:rPr lang="en-US" sz="1200" i="1" dirty="0">
                <a:latin typeface="Calibri" panose="020F0502020204030204" pitchFamily="34" charset="0"/>
              </a:rPr>
              <a:t>Role Plays: Adults Crossing Boundaries </a:t>
            </a:r>
            <a:r>
              <a:rPr lang="en-US" sz="1200" dirty="0">
                <a:latin typeface="Calibri" panose="020F0502020204030204" pitchFamily="34" charset="0"/>
              </a:rPr>
              <a:t>and</a:t>
            </a:r>
            <a:r>
              <a:rPr lang="en-US" sz="1200" i="1" dirty="0">
                <a:latin typeface="Calibri" panose="020F0502020204030204" pitchFamily="34" charset="0"/>
              </a:rPr>
              <a:t> Sample Scripts for Role Plays</a:t>
            </a:r>
            <a:r>
              <a:rPr lang="en-US" sz="1200" dirty="0">
                <a:latin typeface="Calibri" panose="020F0502020204030204" pitchFamily="34" charset="0"/>
              </a:rPr>
              <a:t>. They can use the first handout to pick which role play they’d like to start with, and the second one if they’re having trouble thinking of ways to have this conversation (as it models some sample talking tips). Have each person choose their role (or assign them if needed) as the observer, adult crossing boundaries, and person bringing up the concerns. Then, have each participant switch when done. Have everyone be in each role, and have each group take the time to reflect/give suggestions/constructive criticism. </a:t>
            </a:r>
          </a:p>
          <a:p>
            <a:endParaRPr lang="en-US" sz="1200" dirty="0">
              <a:latin typeface="Calibri" panose="020F0502020204030204" pitchFamily="34" charset="0"/>
            </a:endParaRPr>
          </a:p>
          <a:p>
            <a:r>
              <a:rPr lang="en-US" sz="1200" b="1" dirty="0">
                <a:latin typeface="Calibri" panose="020F0502020204030204" pitchFamily="34" charset="0"/>
              </a:rPr>
              <a:t>Sample language for introducing activity</a:t>
            </a:r>
            <a:r>
              <a:rPr lang="en-US" sz="1200" dirty="0">
                <a:latin typeface="Calibri" panose="020F0502020204030204" pitchFamily="34" charset="0"/>
              </a:rPr>
              <a:t>: We’re going to practice having these difficult conversations now. These scenarios are chances to practice talking with another adult about their behaviors – not their intent, but their behaviors. There are 3 different type of relationships scenarios to choose from – with a family member, with a professional and with a member in your community (such as in your neighborhood, in a faith based setting and in an office). You can also make up your own! But in the role plays you’re going to practice, each of you should have a chance to be in all the 3 roles: observer, adult who has crossed a boundary/with warning signs, and the adult raising the concern and identifying the behavior. We’re not practicing having a confrontation or making an accusation, but instead are looking to let another adult know that their behaviors are increasing the risk for children. Although – don’t make it easy for each other – you’re welcome to give a little push back. Your handouts will help you: the first gives you the role play choices, the second helps you with sample scripted language you can use or modify if you’re having trouble thinking of how to have this talk. </a:t>
            </a:r>
          </a:p>
          <a:p>
            <a:endParaRPr lang="en-US" sz="1200" dirty="0">
              <a:latin typeface="Calibri" panose="020F0502020204030204" pitchFamily="34" charset="0"/>
            </a:endParaRPr>
          </a:p>
          <a:p>
            <a:r>
              <a:rPr lang="en-US" sz="1200" b="1" dirty="0">
                <a:latin typeface="Calibri" panose="020F0502020204030204" pitchFamily="34" charset="0"/>
              </a:rPr>
              <a:t>Suggested time</a:t>
            </a:r>
            <a:r>
              <a:rPr lang="en-US" sz="1200" dirty="0">
                <a:latin typeface="Calibri" panose="020F0502020204030204" pitchFamily="34" charset="0"/>
              </a:rPr>
              <a:t>:</a:t>
            </a:r>
            <a:r>
              <a:rPr lang="en-US" sz="1200" b="1" dirty="0">
                <a:latin typeface="Calibri" panose="020F0502020204030204" pitchFamily="34" charset="0"/>
              </a:rPr>
              <a:t> </a:t>
            </a:r>
            <a:r>
              <a:rPr lang="en-US" sz="1200" dirty="0">
                <a:latin typeface="Calibri" panose="020F0502020204030204" pitchFamily="34" charset="0"/>
              </a:rPr>
              <a:t>minimum of 15 minutes, giving 5 minute reminders to encourage participants to change roles/scenarios</a:t>
            </a:r>
          </a:p>
          <a:p>
            <a:endParaRPr lang="en-US" sz="1200" b="1"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a:t>
            </a:r>
          </a:p>
          <a:p>
            <a:pPr marL="718101" lvl="1" indent="-359051">
              <a:buFont typeface="Arial" panose="020B0604020202020204" pitchFamily="34" charset="0"/>
              <a:buChar char="•"/>
            </a:pPr>
            <a:r>
              <a:rPr lang="en-US" sz="1200" b="1" dirty="0">
                <a:latin typeface="Calibri" panose="020F0502020204030204" pitchFamily="34" charset="0"/>
              </a:rPr>
              <a:t>Role Plays: Adults Crossing Boundaries</a:t>
            </a:r>
          </a:p>
          <a:p>
            <a:pPr marL="718101" lvl="1" indent="-359051" defTabSz="946926">
              <a:buFont typeface="Arial" panose="020B0604020202020204" pitchFamily="34" charset="0"/>
              <a:buChar char="•"/>
              <a:defRPr/>
            </a:pPr>
            <a:r>
              <a:rPr lang="en-US" sz="1200" b="1" dirty="0">
                <a:latin typeface="Calibri" panose="020F0502020204030204" pitchFamily="34" charset="0"/>
              </a:rPr>
              <a:t>Sample Scripts for Role Plays</a:t>
            </a:r>
            <a:endParaRPr lang="en-US" sz="1200" b="1" i="1" dirty="0">
              <a:latin typeface="Calibri" panose="020F0502020204030204" pitchFamily="34" charset="0"/>
            </a:endParaRPr>
          </a:p>
          <a:p>
            <a:pPr marL="538576" lvl="1" indent="-179525" defTabSz="946926">
              <a:buFont typeface="Arial" panose="020B0604020202020204" pitchFamily="34" charset="0"/>
              <a:buChar char="•"/>
              <a:defRPr/>
            </a:pPr>
            <a:endParaRPr lang="en-US" sz="1200" i="1" dirty="0">
              <a:latin typeface="Calibri" panose="020F0502020204030204" pitchFamily="34" charset="0"/>
            </a:endParaRPr>
          </a:p>
          <a:p>
            <a:pPr marL="39013"/>
            <a:r>
              <a:rPr lang="en-US" sz="1200" i="1" dirty="0">
                <a:latin typeface="Calibri" panose="020F0502020204030204" pitchFamily="34" charset="0"/>
              </a:rPr>
              <a:t>(</a:t>
            </a:r>
            <a:r>
              <a:rPr lang="en-US" sz="1200" i="1" u="sng" dirty="0">
                <a:latin typeface="Calibri" panose="020F0502020204030204" pitchFamily="34" charset="0"/>
              </a:rPr>
              <a:t>debrief</a:t>
            </a:r>
            <a:r>
              <a:rPr lang="en-US" sz="1200" i="1" dirty="0">
                <a:latin typeface="Calibri" panose="020F0502020204030204" pitchFamily="34" charset="0"/>
              </a:rPr>
              <a:t> is on next slide)</a:t>
            </a:r>
          </a:p>
        </p:txBody>
      </p:sp>
      <p:sp>
        <p:nvSpPr>
          <p:cNvPr id="4" name="Slide Number Placeholder 3"/>
          <p:cNvSpPr>
            <a:spLocks noGrp="1"/>
          </p:cNvSpPr>
          <p:nvPr>
            <p:ph type="sldNum" sz="quarter" idx="10"/>
          </p:nvPr>
        </p:nvSpPr>
        <p:spPr/>
        <p:txBody>
          <a:bodyPr lIns="95747" tIns="47873" rIns="95747" bIns="47873"/>
          <a:lstStyle/>
          <a:p>
            <a:pPr>
              <a:defRPr/>
            </a:pPr>
            <a:fld id="{C97A2340-D6FD-4D94-8E64-33CDB3722F0E}" type="slidenum">
              <a:rPr lang="en-US" smtClean="0"/>
              <a:pPr>
                <a:defRPr/>
              </a:pPr>
              <a:t>85</a:t>
            </a:fld>
            <a:endParaRPr lang="en-US"/>
          </a:p>
        </p:txBody>
      </p:sp>
    </p:spTree>
    <p:extLst>
      <p:ext uri="{BB962C8B-B14F-4D97-AF65-F5344CB8AC3E}">
        <p14:creationId xmlns:p14="http://schemas.microsoft.com/office/powerpoint/2010/main" val="29522238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p:txBody>
          <a:bodyPr/>
          <a:lstStyle/>
          <a:p>
            <a:pPr algn="l" rtl="0">
              <a:buClr>
                <a:schemeClr val="dk1"/>
              </a:buClr>
              <a:buSzPts val="2000"/>
            </a:pPr>
            <a:r>
              <a:rPr lang="en-US" sz="1200" b="1" dirty="0">
                <a:latin typeface="Calibri" panose="020F0502020204030204" pitchFamily="34" charset="0"/>
              </a:rPr>
              <a:t>Suggested script:</a:t>
            </a:r>
          </a:p>
          <a:p>
            <a:pPr algn="l" rtl="0">
              <a:buClr>
                <a:schemeClr val="dk1"/>
              </a:buClr>
              <a:buSzPts val="2000"/>
            </a:pPr>
            <a:endParaRPr lang="en-US" sz="1200" b="1" dirty="0">
              <a:latin typeface="Calibri" panose="020F0502020204030204" pitchFamily="34" charset="0"/>
            </a:endParaRPr>
          </a:p>
          <a:p>
            <a:pPr marL="359051" indent="-359051" algn="l" rtl="0">
              <a:buClr>
                <a:schemeClr val="dk1"/>
              </a:buClr>
              <a:buSzPts val="2000"/>
              <a:buFont typeface="Wingdings" panose="05000000000000000000" pitchFamily="2" charset="2"/>
              <a:buChar char="Ø"/>
            </a:pPr>
            <a:r>
              <a:rPr lang="en-US" sz="1200" b="1" dirty="0">
                <a:latin typeface="Calibri" panose="020F0502020204030204" pitchFamily="34" charset="0"/>
              </a:rPr>
              <a:t>Debrief: </a:t>
            </a:r>
            <a:r>
              <a:rPr lang="en-US" sz="1200" i="1" dirty="0">
                <a:latin typeface="Calibri" panose="020F0502020204030204" pitchFamily="34" charset="0"/>
              </a:rPr>
              <a:t>Once group is back together, ask for volunteers to discuss the experience using the questions above to facilitate conversation</a:t>
            </a:r>
          </a:p>
          <a:p>
            <a:pPr algn="l" defTabSz="957468" rtl="0">
              <a:lnSpc>
                <a:spcPct val="100000"/>
              </a:lnSpc>
              <a:buClr>
                <a:schemeClr val="dk1"/>
              </a:buClr>
              <a:buSzPts val="1200"/>
              <a:defRPr/>
            </a:pPr>
            <a:endParaRPr lang="en-US" sz="2500" i="1" dirty="0"/>
          </a:p>
          <a:p>
            <a:pPr algn="l" defTabSz="957468" rtl="0">
              <a:lnSpc>
                <a:spcPct val="100000"/>
              </a:lnSpc>
              <a:buClr>
                <a:schemeClr val="dk1"/>
              </a:buClr>
              <a:buSzPts val="1200"/>
              <a:defRPr/>
            </a:pPr>
            <a:endParaRPr lang="en-US" sz="2500" b="1" dirty="0"/>
          </a:p>
        </p:txBody>
      </p:sp>
      <p:sp>
        <p:nvSpPr>
          <p:cNvPr id="4" name="Slide Number Placeholder 3"/>
          <p:cNvSpPr>
            <a:spLocks noGrp="1"/>
          </p:cNvSpPr>
          <p:nvPr>
            <p:ph type="sldNum" sz="quarter" idx="10"/>
          </p:nvPr>
        </p:nvSpPr>
        <p:spPr/>
        <p:txBody>
          <a:bodyPr lIns="95747" tIns="47873" rIns="95747" bIns="47873"/>
          <a:lstStyle/>
          <a:p>
            <a:pPr>
              <a:defRPr/>
            </a:pPr>
            <a:fld id="{C97A2340-D6FD-4D94-8E64-33CDB3722F0E}" type="slidenum">
              <a:rPr lang="en-US" smtClean="0"/>
              <a:pPr>
                <a:defRPr/>
              </a:pPr>
              <a:t>86</a:t>
            </a:fld>
            <a:endParaRPr lang="en-US"/>
          </a:p>
        </p:txBody>
      </p:sp>
    </p:spTree>
    <p:extLst>
      <p:ext uri="{BB962C8B-B14F-4D97-AF65-F5344CB8AC3E}">
        <p14:creationId xmlns:p14="http://schemas.microsoft.com/office/powerpoint/2010/main" val="17106991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a:prstGeom prst="rect">
            <a:avLst/>
          </a:prstGeom>
        </p:spPr>
      </p:sp>
      <p:sp>
        <p:nvSpPr>
          <p:cNvPr id="3" name="Notes Placeholder 2"/>
          <p:cNvSpPr>
            <a:spLocks noGrp="1"/>
          </p:cNvSpPr>
          <p:nvPr>
            <p:ph type="body" idx="1"/>
          </p:nvPr>
        </p:nvSpPr>
        <p:spPr/>
        <p:txBody>
          <a:bodyPr/>
          <a:lstStyle/>
          <a:p>
            <a:pPr defTabSz="946802">
              <a:defRPr/>
            </a:pPr>
            <a:r>
              <a:rPr lang="en-US" sz="1200" b="1" dirty="0">
                <a:latin typeface="Calibri" panose="020F0502020204030204" pitchFamily="34" charset="0"/>
              </a:rPr>
              <a:t>Suggested script:</a:t>
            </a:r>
          </a:p>
          <a:p>
            <a:pPr defTabSz="946802">
              <a:defRPr/>
            </a:pPr>
            <a:endParaRPr lang="en-US" sz="1200" b="1" dirty="0">
              <a:latin typeface="Calibri" panose="020F0502020204030204" pitchFamily="34" charset="0"/>
            </a:endParaRPr>
          </a:p>
          <a:p>
            <a:pPr defTabSz="946802">
              <a:defRPr/>
            </a:pPr>
            <a:r>
              <a:rPr lang="en-US" sz="1200" dirty="0">
                <a:latin typeface="Calibri" panose="020F0502020204030204" pitchFamily="34" charset="0"/>
              </a:rPr>
              <a:t>We have come to the end and want to thank you all so much for your engagement and the work you do to keep children and families safe. </a:t>
            </a:r>
          </a:p>
          <a:p>
            <a:pPr defTabSz="946802">
              <a:defRPr/>
            </a:pPr>
            <a:endParaRPr lang="en-US" sz="1200" dirty="0">
              <a:latin typeface="Calibri" panose="020F0502020204030204" pitchFamily="34" charset="0"/>
            </a:endParaRPr>
          </a:p>
          <a:p>
            <a:pPr defTabSz="946802">
              <a:defRPr/>
            </a:pPr>
            <a:r>
              <a:rPr lang="en-US" sz="1200" b="1" dirty="0">
                <a:latin typeface="Calibri" panose="020F0502020204030204" pitchFamily="34" charset="0"/>
              </a:rPr>
              <a:t>Trainer’s note:</a:t>
            </a:r>
          </a:p>
          <a:p>
            <a:pPr defTabSz="946802">
              <a:defRPr/>
            </a:pPr>
            <a:r>
              <a:rPr lang="en-US" sz="1200" i="1" dirty="0">
                <a:latin typeface="Calibri" panose="020F0502020204030204" pitchFamily="34" charset="0"/>
              </a:rPr>
              <a:t>Suggested final check out questions if time allows</a:t>
            </a:r>
          </a:p>
          <a:p>
            <a:pPr marL="359051" indent="-359051" defTabSz="946802">
              <a:buFont typeface="Arial" panose="020B0604020202020204" pitchFamily="34" charset="0"/>
              <a:buChar char="•"/>
              <a:defRPr/>
            </a:pPr>
            <a:r>
              <a:rPr lang="en-US" sz="1200" i="1" dirty="0">
                <a:latin typeface="Calibri" panose="020F0502020204030204" pitchFamily="34" charset="0"/>
              </a:rPr>
              <a:t>What do you need now?</a:t>
            </a:r>
          </a:p>
          <a:p>
            <a:pPr marL="359051" indent="-359051" defTabSz="946802">
              <a:buFont typeface="Arial" panose="020B0604020202020204" pitchFamily="34" charset="0"/>
              <a:buChar char="•"/>
              <a:defRPr/>
            </a:pPr>
            <a:r>
              <a:rPr lang="en-US" sz="1200" i="1" dirty="0">
                <a:latin typeface="Calibri" panose="020F0502020204030204" pitchFamily="34" charset="0"/>
              </a:rPr>
              <a:t>What do you plan on doing now?</a:t>
            </a:r>
          </a:p>
          <a:p>
            <a:pPr marL="359051" indent="-359051" defTabSz="946802">
              <a:buFont typeface="Arial" panose="020B0604020202020204" pitchFamily="34" charset="0"/>
              <a:buChar char="•"/>
              <a:defRPr/>
            </a:pPr>
            <a:r>
              <a:rPr lang="en-US" sz="1200" i="1" dirty="0">
                <a:latin typeface="Calibri" panose="020F0502020204030204" pitchFamily="34" charset="0"/>
              </a:rPr>
              <a:t>How can we support you?</a:t>
            </a:r>
          </a:p>
          <a:p>
            <a:pPr defTabSz="946802">
              <a:defRPr/>
            </a:pPr>
            <a:endParaRPr lang="en-US" sz="1200" dirty="0">
              <a:latin typeface="Calibri" panose="020F0502020204030204" pitchFamily="34" charset="0"/>
            </a:endParaRPr>
          </a:p>
          <a:p>
            <a:pPr defTabSz="946802">
              <a:defRPr/>
            </a:pPr>
            <a:r>
              <a:rPr lang="en-US" sz="1200" dirty="0">
                <a:latin typeface="Calibri" panose="020F0502020204030204" pitchFamily="34" charset="0"/>
              </a:rPr>
              <a:t>We acknowledge that the conversations and information shared may have been difficult at times. That is understandable, and as always, we encourage you to seek out support in however that makes sense for you – but please do practice self-care; pay attention to how this course has impacted you. You do not need to know everything! In fact, we are stronger when we ask for support, support each other and work together…we know we all want the same thing – to keep children safe from harm.</a:t>
            </a:r>
          </a:p>
          <a:p>
            <a:pPr defTabSz="946802">
              <a:defRPr/>
            </a:pPr>
            <a:endParaRPr lang="en-US" sz="1200" dirty="0">
              <a:latin typeface="Calibri" panose="020F0502020204030204" pitchFamily="34" charset="0"/>
            </a:endParaRPr>
          </a:p>
          <a:p>
            <a:pPr defTabSz="946802">
              <a:defRPr/>
            </a:pPr>
            <a:r>
              <a:rPr lang="en-US" sz="1200" dirty="0">
                <a:latin typeface="Calibri" panose="020F0502020204030204" pitchFamily="34" charset="0"/>
              </a:rPr>
              <a:t>And as always, reach out…we’re here for you.</a:t>
            </a:r>
          </a:p>
          <a:p>
            <a:pPr defTabSz="946802">
              <a:defRPr/>
            </a:pPr>
            <a:endParaRPr lang="en-US" altLang="en-US" sz="1200" b="1" dirty="0">
              <a:latin typeface="Calibri" panose="020F0502020204030204" pitchFamily="34" charset="0"/>
            </a:endParaRPr>
          </a:p>
          <a:p>
            <a:pPr defTabSz="946802">
              <a:defRPr/>
            </a:pPr>
            <a:r>
              <a:rPr lang="en-US" altLang="en-US" sz="1200" b="1" dirty="0">
                <a:latin typeface="Calibri" panose="020F0502020204030204" pitchFamily="34" charset="0"/>
              </a:rPr>
              <a:t>Handout: Resources for Support, Information and Guidance </a:t>
            </a:r>
            <a:r>
              <a:rPr lang="en-US" altLang="en-US" sz="1200" dirty="0">
                <a:latin typeface="Calibri" panose="020F0502020204030204" pitchFamily="34" charset="0"/>
              </a:rPr>
              <a:t>– for Parents and Youth – these are crisis helplines, hotlines and numbers for a variety of situations for youth and adults</a:t>
            </a:r>
          </a:p>
          <a:p>
            <a:endParaRPr lang="en-US" sz="1200" dirty="0">
              <a:latin typeface="Calibri" panose="020F0502020204030204" pitchFamily="34" charset="0"/>
            </a:endParaRPr>
          </a:p>
        </p:txBody>
      </p:sp>
    </p:spTree>
    <p:extLst>
      <p:ext uri="{BB962C8B-B14F-4D97-AF65-F5344CB8AC3E}">
        <p14:creationId xmlns:p14="http://schemas.microsoft.com/office/powerpoint/2010/main" val="12304031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a:prstGeom prst="rect">
            <a:avLst/>
          </a:prstGeom>
        </p:spPr>
      </p:sp>
      <p:sp>
        <p:nvSpPr>
          <p:cNvPr id="3" name="Notes Placeholder 2"/>
          <p:cNvSpPr>
            <a:spLocks noGrp="1"/>
          </p:cNvSpPr>
          <p:nvPr>
            <p:ph type="body" idx="1"/>
          </p:nvPr>
        </p:nvSpPr>
        <p:spPr/>
        <p:txBody>
          <a:bodyPr/>
          <a:lstStyle/>
          <a:p>
            <a:r>
              <a:rPr lang="en-US" sz="1200" b="1" dirty="0"/>
              <a:t>Suggested script:</a:t>
            </a:r>
          </a:p>
          <a:p>
            <a:endParaRPr lang="en-US" sz="1200" b="1" dirty="0"/>
          </a:p>
          <a:p>
            <a:pPr marL="359051" indent="-359051">
              <a:buFont typeface="Wingdings" panose="05000000000000000000" pitchFamily="2" charset="2"/>
              <a:buChar char="Ø"/>
            </a:pPr>
            <a:r>
              <a:rPr lang="en-US" sz="1200" b="1" dirty="0"/>
              <a:t>Handout post-survey</a:t>
            </a:r>
          </a:p>
          <a:p>
            <a:endParaRPr lang="en-US" b="1" baseline="0" dirty="0"/>
          </a:p>
          <a:p>
            <a:endParaRPr lang="en-US" dirty="0"/>
          </a:p>
        </p:txBody>
      </p:sp>
      <p:sp>
        <p:nvSpPr>
          <p:cNvPr id="4" name="Slide Number Placeholder 3"/>
          <p:cNvSpPr>
            <a:spLocks noGrp="1"/>
          </p:cNvSpPr>
          <p:nvPr>
            <p:ph type="sldNum" sz="quarter" idx="10"/>
          </p:nvPr>
        </p:nvSpPr>
        <p:spPr/>
        <p:txBody>
          <a:bodyPr lIns="95747" tIns="47873" rIns="95747" bIns="47873"/>
          <a:lstStyle/>
          <a:p>
            <a:fld id="{40750F93-73D2-9145-B5D5-291E2EEAD0FE}" type="slidenum">
              <a:rPr lang="en-US" smtClean="0"/>
              <a:t>88</a:t>
            </a:fld>
            <a:endParaRPr lang="en-US"/>
          </a:p>
        </p:txBody>
      </p:sp>
    </p:spTree>
    <p:extLst>
      <p:ext uri="{BB962C8B-B14F-4D97-AF65-F5344CB8AC3E}">
        <p14:creationId xmlns:p14="http://schemas.microsoft.com/office/powerpoint/2010/main" val="2411887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7:notes"/>
          <p:cNvSpPr txBox="1">
            <a:spLocks noGrp="1"/>
          </p:cNvSpPr>
          <p:nvPr>
            <p:ph type="body" idx="1"/>
          </p:nvPr>
        </p:nvSpPr>
        <p:spPr>
          <a:xfrm>
            <a:off x="731520" y="4620577"/>
            <a:ext cx="5852160" cy="3780473"/>
          </a:xfrm>
          <a:prstGeom prst="rect">
            <a:avLst/>
          </a:prstGeom>
          <a:noFill/>
          <a:ln>
            <a:noFill/>
          </a:ln>
        </p:spPr>
        <p:txBody>
          <a:bodyPr spcFirstLastPara="1" wrap="square" lIns="95731" tIns="47852" rIns="95731" bIns="47852" anchor="t" anchorCtr="0">
            <a:noAutofit/>
          </a:bodyPr>
          <a:lstStyle/>
          <a:p>
            <a:pPr algn="l" rtl="0">
              <a:buClr>
                <a:schemeClr val="dk1"/>
              </a:buClr>
              <a:buSzPts val="2000"/>
            </a:pPr>
            <a:r>
              <a:rPr lang="en-US" sz="1200" b="1" dirty="0">
                <a:latin typeface="Calibri" panose="020F0502020204030204" pitchFamily="34" charset="0"/>
              </a:rPr>
              <a:t>Suggested script:</a:t>
            </a:r>
            <a:endParaRPr lang="en-US"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Let’s look at an example situation.</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dirty="0">
                <a:latin typeface="Calibri" panose="020F0502020204030204" pitchFamily="34" charset="0"/>
              </a:rPr>
              <a:t>A group of 5-year-olds were playing together. The mom of one of the children found them together and two of the kids were partially undressed.</a:t>
            </a:r>
            <a:endParaRPr sz="1200"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Is this a situation where you should be concerned? Is this in the green, yellow, or red prevention level?</a:t>
            </a:r>
            <a:endParaRPr sz="1200" dirty="0">
              <a:latin typeface="Calibri" panose="020F0502020204030204" pitchFamily="34" charset="0"/>
              <a:ea typeface="Calibri"/>
              <a:cs typeface="Calibri"/>
              <a:sym typeface="Calibri"/>
            </a:endParaRPr>
          </a:p>
          <a:p>
            <a:pPr algn="l" rtl="0"/>
            <a:endParaRPr sz="1200" dirty="0">
              <a:latin typeface="Calibri" panose="020F0502020204030204" pitchFamily="34" charset="0"/>
              <a:ea typeface="Calibri"/>
              <a:cs typeface="Calibri"/>
              <a:sym typeface="Calibri"/>
            </a:endParaRPr>
          </a:p>
          <a:p>
            <a:pPr algn="l" rtl="0"/>
            <a:r>
              <a:rPr lang="en-US" sz="1200" b="1" dirty="0">
                <a:latin typeface="Calibri" panose="020F0502020204030204" pitchFamily="34" charset="0"/>
              </a:rPr>
              <a:t>&gt;ADVANCE SLIDE</a:t>
            </a:r>
            <a:endParaRPr sz="1200" b="1" dirty="0">
              <a:latin typeface="Calibri" panose="020F0502020204030204" pitchFamily="34" charset="0"/>
            </a:endParaRPr>
          </a:p>
          <a:p>
            <a:pPr algn="l" rtl="0"/>
            <a:endParaRPr sz="1200" dirty="0">
              <a:latin typeface="Calibri" panose="020F0502020204030204" pitchFamily="34" charset="0"/>
            </a:endParaRPr>
          </a:p>
          <a:p>
            <a:pPr algn="l" rtl="0"/>
            <a:r>
              <a:rPr lang="en-US" sz="1200" dirty="0">
                <a:latin typeface="Calibri" panose="020F0502020204030204" pitchFamily="34" charset="0"/>
              </a:rPr>
              <a:t>The mom was worried, but when she asked the kids what they were doing, one of them said they were making a movie and some of kids were changing their costumes.</a:t>
            </a:r>
            <a:endParaRPr sz="12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4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4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1676400" y="730250"/>
            <a:ext cx="21031200" cy="2651126"/>
          </a:xfrm>
          <a:prstGeom prst="rect">
            <a:avLst/>
          </a:prstGeom>
        </p:spPr>
        <p:txBody>
          <a:bodyPr lIns="91439" tIns="91439" rIns="91439" bIns="91439" anchor="ctr"/>
          <a:lstStyle>
            <a:lvl1pPr defTabSz="1828800">
              <a:lnSpc>
                <a:spcPct val="90000"/>
              </a:lnSpc>
              <a:defRPr sz="8800" b="0" spc="0">
                <a:latin typeface="Aptos Display"/>
                <a:ea typeface="Aptos Display"/>
                <a:cs typeface="Aptos Display"/>
                <a:sym typeface="Aptos Display"/>
              </a:defRPr>
            </a:lvl1pPr>
          </a:lstStyle>
          <a:p>
            <a:r>
              <a:t>Title Text</a:t>
            </a:r>
          </a:p>
        </p:txBody>
      </p:sp>
      <p:sp>
        <p:nvSpPr>
          <p:cNvPr id="205" name="Body Level One…"/>
          <p:cNvSpPr txBox="1">
            <a:spLocks noGrp="1"/>
          </p:cNvSpPr>
          <p:nvPr>
            <p:ph type="body" idx="1"/>
          </p:nvPr>
        </p:nvSpPr>
        <p:spPr>
          <a:xfrm>
            <a:off x="1676400" y="3651250"/>
            <a:ext cx="21031200" cy="8702676"/>
          </a:xfrm>
          <a:prstGeom prst="rect">
            <a:avLst/>
          </a:prstGeom>
        </p:spPr>
        <p:txBody>
          <a:bodyPr lIns="91439" tIns="91439" rIns="91439" bIns="91439"/>
          <a:lstStyle>
            <a:lvl1pPr marL="457200" indent="-457200" defTabSz="1828800">
              <a:spcBef>
                <a:spcPts val="2000"/>
              </a:spcBef>
              <a:buSzPct val="100000"/>
              <a:buFont typeface="Arial"/>
              <a:defRPr sz="5600">
                <a:latin typeface="Aptos"/>
                <a:ea typeface="Aptos"/>
                <a:cs typeface="Aptos"/>
                <a:sym typeface="Aptos"/>
              </a:defRPr>
            </a:lvl1pPr>
            <a:lvl2pPr marL="990600" indent="-533400" defTabSz="1828800">
              <a:spcBef>
                <a:spcPts val="2000"/>
              </a:spcBef>
              <a:buSzPct val="100000"/>
              <a:buFont typeface="Arial"/>
              <a:defRPr sz="5600">
                <a:latin typeface="Aptos"/>
                <a:ea typeface="Aptos"/>
                <a:cs typeface="Aptos"/>
                <a:sym typeface="Aptos"/>
              </a:defRPr>
            </a:lvl2pPr>
            <a:lvl3pPr marL="1554479" indent="-640079" defTabSz="1828800">
              <a:spcBef>
                <a:spcPts val="2000"/>
              </a:spcBef>
              <a:buSzPct val="100000"/>
              <a:buFont typeface="Arial"/>
              <a:defRPr sz="5600">
                <a:latin typeface="Aptos"/>
                <a:ea typeface="Aptos"/>
                <a:cs typeface="Aptos"/>
                <a:sym typeface="Aptos"/>
              </a:defRPr>
            </a:lvl3pPr>
            <a:lvl4pPr marL="2082800" indent="-711200" defTabSz="1828800">
              <a:spcBef>
                <a:spcPts val="2000"/>
              </a:spcBef>
              <a:buSzPct val="100000"/>
              <a:buFont typeface="Arial"/>
              <a:defRPr sz="5600">
                <a:latin typeface="Aptos"/>
                <a:ea typeface="Aptos"/>
                <a:cs typeface="Aptos"/>
                <a:sym typeface="Aptos"/>
              </a:defRPr>
            </a:lvl4pPr>
            <a:lvl5pPr marL="2540000" indent="-711200" defTabSz="1828800">
              <a:spcBef>
                <a:spcPts val="2000"/>
              </a:spcBef>
              <a:buSzPct val="100000"/>
              <a:buFont typeface="Arial"/>
              <a:defRPr sz="5600">
                <a:latin typeface="Aptos"/>
                <a:ea typeface="Aptos"/>
                <a:cs typeface="Aptos"/>
                <a:sym typeface="Aptos"/>
              </a:defRPr>
            </a:lvl5pPr>
          </a:lstStyle>
          <a:p>
            <a:r>
              <a:t>Body Level One</a:t>
            </a:r>
          </a:p>
          <a:p>
            <a:pPr lvl="1"/>
            <a:r>
              <a:t>Body Level Two</a:t>
            </a:r>
          </a:p>
          <a:p>
            <a:pPr lvl="2"/>
            <a:r>
              <a:t>Body Level Three</a:t>
            </a:r>
          </a:p>
          <a:p>
            <a:pPr lvl="3"/>
            <a:r>
              <a:t>Body Level Four</a:t>
            </a:r>
          </a:p>
          <a:p>
            <a:pPr lvl="4"/>
            <a:r>
              <a:t>Body Level Five</a:t>
            </a:r>
          </a:p>
        </p:txBody>
      </p:sp>
      <p:sp>
        <p:nvSpPr>
          <p:cNvPr id="206" name="Slide Number"/>
          <p:cNvSpPr txBox="1">
            <a:spLocks noGrp="1"/>
          </p:cNvSpPr>
          <p:nvPr>
            <p:ph type="sldNum" sz="quarter" idx="2"/>
          </p:nvPr>
        </p:nvSpPr>
        <p:spPr>
          <a:xfrm>
            <a:off x="22172989" y="12802235"/>
            <a:ext cx="534611" cy="551181"/>
          </a:xfrm>
          <a:prstGeom prst="rect">
            <a:avLst/>
          </a:prstGeom>
        </p:spPr>
        <p:txBody>
          <a:bodyPr lIns="91439" tIns="91439" rIns="91439" bIns="91439" anchor="ctr"/>
          <a:lstStyle>
            <a:lvl1pPr algn="r" defTabSz="1828800">
              <a:defRPr sz="2400">
                <a:solidFill>
                  <a:srgbClr val="757575"/>
                </a:solidFill>
                <a:latin typeface="Aptos"/>
                <a:ea typeface="Aptos"/>
                <a:cs typeface="Aptos"/>
                <a:sym typeface="Aptos"/>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69A49-B02E-A36F-87AC-10C15ADCFF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B08A75-B798-48EC-4743-1F1C0B91C372}"/>
              </a:ext>
            </a:extLst>
          </p:cNvPr>
          <p:cNvSpPr>
            <a:spLocks noGrp="1"/>
          </p:cNvSpPr>
          <p:nvPr>
            <p:ph type="dt" sz="half" idx="10"/>
          </p:nvPr>
        </p:nvSpPr>
        <p:spPr/>
        <p:txBody>
          <a:bodyPr/>
          <a:lstStyle/>
          <a:p>
            <a:fld id="{5314D609-A13F-4A55-A411-F8AD9C504392}" type="datetimeFigureOut">
              <a:rPr lang="en-US" smtClean="0"/>
              <a:t>3/26/2026</a:t>
            </a:fld>
            <a:endParaRPr lang="en-US"/>
          </a:p>
        </p:txBody>
      </p:sp>
      <p:sp>
        <p:nvSpPr>
          <p:cNvPr id="4" name="Footer Placeholder 3">
            <a:extLst>
              <a:ext uri="{FF2B5EF4-FFF2-40B4-BE49-F238E27FC236}">
                <a16:creationId xmlns:a16="http://schemas.microsoft.com/office/drawing/2014/main" id="{7B14FA12-92F8-70DE-C3AD-3802C274D1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1613BF-9E59-EF6A-8D7C-DA2304414180}"/>
              </a:ext>
            </a:extLst>
          </p:cNvPr>
          <p:cNvSpPr>
            <a:spLocks noGrp="1"/>
          </p:cNvSpPr>
          <p:nvPr>
            <p:ph type="sldNum" sz="quarter" idx="12"/>
          </p:nvPr>
        </p:nvSpPr>
        <p:spPr>
          <a:xfrm>
            <a:off x="11993391" y="13076008"/>
            <a:ext cx="384721" cy="379591"/>
          </a:xfrm>
        </p:spPr>
        <p:txBody>
          <a:bodyPr/>
          <a:lstStyle/>
          <a:p>
            <a:fld id="{2756C544-8C77-4BFD-94B5-3CC759896BC2}" type="slidenum">
              <a:rPr lang="en-US" smtClean="0"/>
              <a:t>‹#›</a:t>
            </a:fld>
            <a:endParaRPr lang="en-US"/>
          </a:p>
        </p:txBody>
      </p:sp>
    </p:spTree>
    <p:extLst>
      <p:ext uri="{BB962C8B-B14F-4D97-AF65-F5344CB8AC3E}">
        <p14:creationId xmlns:p14="http://schemas.microsoft.com/office/powerpoint/2010/main" val="2542818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99187-29F4-D465-DC41-05D7D99559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2F46D4-AB1C-DF2F-B7A6-B6C7B4248D0E}"/>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3CE646-800A-F133-5958-FDBD4073F711}"/>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B6F2B9-A578-06E6-8D27-419241A3E959}"/>
              </a:ext>
            </a:extLst>
          </p:cNvPr>
          <p:cNvSpPr>
            <a:spLocks noGrp="1"/>
          </p:cNvSpPr>
          <p:nvPr>
            <p:ph type="dt" sz="half" idx="10"/>
          </p:nvPr>
        </p:nvSpPr>
        <p:spPr/>
        <p:txBody>
          <a:bodyPr/>
          <a:lstStyle/>
          <a:p>
            <a:fld id="{5314D609-A13F-4A55-A411-F8AD9C504392}" type="datetimeFigureOut">
              <a:rPr lang="en-US" smtClean="0"/>
              <a:t>3/26/2026</a:t>
            </a:fld>
            <a:endParaRPr lang="en-US"/>
          </a:p>
        </p:txBody>
      </p:sp>
      <p:sp>
        <p:nvSpPr>
          <p:cNvPr id="6" name="Footer Placeholder 5">
            <a:extLst>
              <a:ext uri="{FF2B5EF4-FFF2-40B4-BE49-F238E27FC236}">
                <a16:creationId xmlns:a16="http://schemas.microsoft.com/office/drawing/2014/main" id="{8BFAC9D3-666B-DD1C-B115-C7C3AB6CA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AA5C1A-6156-84FF-4F6D-3BAD386DF5C3}"/>
              </a:ext>
            </a:extLst>
          </p:cNvPr>
          <p:cNvSpPr>
            <a:spLocks noGrp="1"/>
          </p:cNvSpPr>
          <p:nvPr>
            <p:ph type="sldNum" sz="quarter" idx="12"/>
          </p:nvPr>
        </p:nvSpPr>
        <p:spPr>
          <a:xfrm>
            <a:off x="11993391" y="13076008"/>
            <a:ext cx="384721" cy="379591"/>
          </a:xfrm>
        </p:spPr>
        <p:txBody>
          <a:bodyPr/>
          <a:lstStyle/>
          <a:p>
            <a:fld id="{2756C544-8C77-4BFD-94B5-3CC759896BC2}" type="slidenum">
              <a:rPr lang="en-US" smtClean="0"/>
              <a:t>‹#›</a:t>
            </a:fld>
            <a:endParaRPr lang="en-US"/>
          </a:p>
        </p:txBody>
      </p:sp>
    </p:spTree>
    <p:extLst>
      <p:ext uri="{BB962C8B-B14F-4D97-AF65-F5344CB8AC3E}">
        <p14:creationId xmlns:p14="http://schemas.microsoft.com/office/powerpoint/2010/main" val="2621604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sp>
        <p:nvSpPr>
          <p:cNvPr id="16" name="Google Shape;16;p56"/>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6"/>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6"/>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65022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BJECT">
  <p:cSld name="OBJECT">
    <p:spTree>
      <p:nvGrpSpPr>
        <p:cNvPr id="1" name="Shape 31"/>
        <p:cNvGrpSpPr/>
        <p:nvPr/>
      </p:nvGrpSpPr>
      <p:grpSpPr>
        <a:xfrm>
          <a:off x="0" y="0"/>
          <a:ext cx="0" cy="0"/>
          <a:chOff x="0" y="0"/>
          <a:chExt cx="0" cy="0"/>
        </a:xfrm>
      </p:grpSpPr>
      <p:sp>
        <p:nvSpPr>
          <p:cNvPr id="32" name="Google Shape;32;p59"/>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9"/>
          <p:cNvSpPr txBox="1">
            <a:spLocks noGrp="1"/>
          </p:cNvSpPr>
          <p:nvPr>
            <p:ph type="body" idx="1"/>
          </p:nvPr>
        </p:nvSpPr>
        <p:spPr>
          <a:xfrm>
            <a:off x="1676400" y="3651250"/>
            <a:ext cx="21031200" cy="8702676"/>
          </a:xfrm>
          <a:prstGeom prst="rect">
            <a:avLst/>
          </a:prstGeom>
          <a:noFill/>
          <a:ln>
            <a:noFill/>
          </a:ln>
        </p:spPr>
        <p:txBody>
          <a:bodyPr spcFirstLastPara="1" wrap="square" lIns="91425" tIns="45700" rIns="91425" bIns="45700" anchor="t" anchorCtr="0">
            <a:normAutofit/>
          </a:bodyPr>
          <a:lstStyle>
            <a:lvl1pPr marL="914400" lvl="0" indent="-685800" algn="l">
              <a:lnSpc>
                <a:spcPct val="90000"/>
              </a:lnSpc>
              <a:spcBef>
                <a:spcPts val="2000"/>
              </a:spcBef>
              <a:spcAft>
                <a:spcPts val="0"/>
              </a:spcAft>
              <a:buClr>
                <a:schemeClr val="dk1"/>
              </a:buClr>
              <a:buSzPts val="1800"/>
              <a:buChar char="•"/>
              <a:defRPr/>
            </a:lvl1pPr>
            <a:lvl2pPr marL="1828800" lvl="1" indent="-685800" algn="l">
              <a:lnSpc>
                <a:spcPct val="90000"/>
              </a:lnSpc>
              <a:spcBef>
                <a:spcPts val="1000"/>
              </a:spcBef>
              <a:spcAft>
                <a:spcPts val="0"/>
              </a:spcAft>
              <a:buClr>
                <a:schemeClr val="dk1"/>
              </a:buClr>
              <a:buSzPts val="1800"/>
              <a:buChar char="•"/>
              <a:defRPr/>
            </a:lvl2pPr>
            <a:lvl3pPr marL="2743200" lvl="2" indent="-685800" algn="l">
              <a:lnSpc>
                <a:spcPct val="90000"/>
              </a:lnSpc>
              <a:spcBef>
                <a:spcPts val="1000"/>
              </a:spcBef>
              <a:spcAft>
                <a:spcPts val="0"/>
              </a:spcAft>
              <a:buClr>
                <a:schemeClr val="dk1"/>
              </a:buClr>
              <a:buSzPts val="1800"/>
              <a:buChar char="•"/>
              <a:defRPr/>
            </a:lvl3pPr>
            <a:lvl4pPr marL="3657600" lvl="3" indent="-685800" algn="l">
              <a:lnSpc>
                <a:spcPct val="90000"/>
              </a:lnSpc>
              <a:spcBef>
                <a:spcPts val="1000"/>
              </a:spcBef>
              <a:spcAft>
                <a:spcPts val="0"/>
              </a:spcAft>
              <a:buClr>
                <a:schemeClr val="dk1"/>
              </a:buClr>
              <a:buSzPts val="1800"/>
              <a:buChar char="•"/>
              <a:defRPr/>
            </a:lvl4pPr>
            <a:lvl5pPr marL="4572000" lvl="4" indent="-685800" algn="l">
              <a:lnSpc>
                <a:spcPct val="90000"/>
              </a:lnSpc>
              <a:spcBef>
                <a:spcPts val="1000"/>
              </a:spcBef>
              <a:spcAft>
                <a:spcPts val="0"/>
              </a:spcAft>
              <a:buClr>
                <a:schemeClr val="dk1"/>
              </a:buClr>
              <a:buSzPts val="1800"/>
              <a:buChar char="•"/>
              <a:defRPr/>
            </a:lvl5pPr>
            <a:lvl6pPr marL="5486400" lvl="5" indent="-685800" algn="l">
              <a:lnSpc>
                <a:spcPct val="90000"/>
              </a:lnSpc>
              <a:spcBef>
                <a:spcPts val="10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endParaRPr/>
          </a:p>
        </p:txBody>
      </p:sp>
      <p:sp>
        <p:nvSpPr>
          <p:cNvPr id="34" name="Google Shape;34;p59"/>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2400">
                <a:solidFill>
                  <a:srgbClr val="757575"/>
                </a:solidFill>
              </a:defRPr>
            </a:lvl1pPr>
            <a:lvl2pPr marL="0" lvl="1" indent="0" algn="r">
              <a:spcBef>
                <a:spcPts val="0"/>
              </a:spcBef>
              <a:buNone/>
              <a:defRPr sz="2400">
                <a:solidFill>
                  <a:srgbClr val="757575"/>
                </a:solidFill>
              </a:defRPr>
            </a:lvl2pPr>
            <a:lvl3pPr marL="0" lvl="2" indent="0" algn="r">
              <a:spcBef>
                <a:spcPts val="0"/>
              </a:spcBef>
              <a:buNone/>
              <a:defRPr sz="2400">
                <a:solidFill>
                  <a:srgbClr val="757575"/>
                </a:solidFill>
              </a:defRPr>
            </a:lvl3pPr>
            <a:lvl4pPr marL="0" lvl="3" indent="0" algn="r">
              <a:spcBef>
                <a:spcPts val="0"/>
              </a:spcBef>
              <a:buNone/>
              <a:defRPr sz="2400">
                <a:solidFill>
                  <a:srgbClr val="757575"/>
                </a:solidFill>
              </a:defRPr>
            </a:lvl4pPr>
            <a:lvl5pPr marL="0" lvl="4" indent="0" algn="r">
              <a:spcBef>
                <a:spcPts val="0"/>
              </a:spcBef>
              <a:buNone/>
              <a:defRPr sz="2400">
                <a:solidFill>
                  <a:srgbClr val="757575"/>
                </a:solidFill>
              </a:defRPr>
            </a:lvl5pPr>
            <a:lvl6pPr marL="0" lvl="5" indent="0" algn="r">
              <a:spcBef>
                <a:spcPts val="0"/>
              </a:spcBef>
              <a:buNone/>
              <a:defRPr sz="2400">
                <a:solidFill>
                  <a:srgbClr val="757575"/>
                </a:solidFill>
              </a:defRPr>
            </a:lvl6pPr>
            <a:lvl7pPr marL="0" lvl="6" indent="0" algn="r">
              <a:spcBef>
                <a:spcPts val="0"/>
              </a:spcBef>
              <a:buNone/>
              <a:defRPr sz="2400">
                <a:solidFill>
                  <a:srgbClr val="757575"/>
                </a:solidFill>
              </a:defRPr>
            </a:lvl7pPr>
            <a:lvl8pPr marL="0" lvl="7" indent="0" algn="r">
              <a:spcBef>
                <a:spcPts val="0"/>
              </a:spcBef>
              <a:buNone/>
              <a:defRPr sz="2400">
                <a:solidFill>
                  <a:srgbClr val="757575"/>
                </a:solidFill>
              </a:defRPr>
            </a:lvl8pPr>
            <a:lvl9pPr marL="0" lvl="8" indent="0" algn="r">
              <a:spcBef>
                <a:spcPts val="0"/>
              </a:spcBef>
              <a:buNone/>
              <a:defRPr sz="2400">
                <a:solidFill>
                  <a:srgbClr val="757575"/>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5667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5"/>
        <p:cNvGrpSpPr/>
        <p:nvPr/>
      </p:nvGrpSpPr>
      <p:grpSpPr>
        <a:xfrm>
          <a:off x="0" y="0"/>
          <a:ext cx="0" cy="0"/>
          <a:chOff x="0" y="0"/>
          <a:chExt cx="0" cy="0"/>
        </a:xfrm>
      </p:grpSpPr>
      <p:sp>
        <p:nvSpPr>
          <p:cNvPr id="26" name="Google Shape;26;p58"/>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8"/>
          <p:cNvSpPr txBox="1">
            <a:spLocks noGrp="1"/>
          </p:cNvSpPr>
          <p:nvPr>
            <p:ph type="body" idx="1"/>
          </p:nvPr>
        </p:nvSpPr>
        <p:spPr>
          <a:xfrm>
            <a:off x="1676400" y="3651250"/>
            <a:ext cx="21031200" cy="8702676"/>
          </a:xfrm>
          <a:prstGeom prst="rect">
            <a:avLst/>
          </a:prstGeom>
          <a:noFill/>
          <a:ln>
            <a:noFill/>
          </a:ln>
        </p:spPr>
        <p:txBody>
          <a:bodyPr spcFirstLastPara="1" wrap="square" lIns="91425" tIns="45700" rIns="91425" bIns="45700" anchor="t" anchorCtr="0">
            <a:normAutofit/>
          </a:bodyPr>
          <a:lstStyle>
            <a:lvl1pPr marL="914400" lvl="0" indent="-685800" algn="l">
              <a:lnSpc>
                <a:spcPct val="90000"/>
              </a:lnSpc>
              <a:spcBef>
                <a:spcPts val="2000"/>
              </a:spcBef>
              <a:spcAft>
                <a:spcPts val="0"/>
              </a:spcAft>
              <a:buClr>
                <a:schemeClr val="dk1"/>
              </a:buClr>
              <a:buSzPts val="1800"/>
              <a:buChar char="•"/>
              <a:defRPr/>
            </a:lvl1pPr>
            <a:lvl2pPr marL="1828800" lvl="1" indent="-685800" algn="l">
              <a:lnSpc>
                <a:spcPct val="90000"/>
              </a:lnSpc>
              <a:spcBef>
                <a:spcPts val="1000"/>
              </a:spcBef>
              <a:spcAft>
                <a:spcPts val="0"/>
              </a:spcAft>
              <a:buClr>
                <a:schemeClr val="dk1"/>
              </a:buClr>
              <a:buSzPts val="1800"/>
              <a:buChar char="•"/>
              <a:defRPr/>
            </a:lvl2pPr>
            <a:lvl3pPr marL="2743200" lvl="2" indent="-685800" algn="l">
              <a:lnSpc>
                <a:spcPct val="90000"/>
              </a:lnSpc>
              <a:spcBef>
                <a:spcPts val="1000"/>
              </a:spcBef>
              <a:spcAft>
                <a:spcPts val="0"/>
              </a:spcAft>
              <a:buClr>
                <a:schemeClr val="dk1"/>
              </a:buClr>
              <a:buSzPts val="1800"/>
              <a:buChar char="•"/>
              <a:defRPr/>
            </a:lvl3pPr>
            <a:lvl4pPr marL="3657600" lvl="3" indent="-685800" algn="l">
              <a:lnSpc>
                <a:spcPct val="90000"/>
              </a:lnSpc>
              <a:spcBef>
                <a:spcPts val="1000"/>
              </a:spcBef>
              <a:spcAft>
                <a:spcPts val="0"/>
              </a:spcAft>
              <a:buClr>
                <a:schemeClr val="dk1"/>
              </a:buClr>
              <a:buSzPts val="1800"/>
              <a:buChar char="•"/>
              <a:defRPr/>
            </a:lvl4pPr>
            <a:lvl5pPr marL="4572000" lvl="4" indent="-685800" algn="l">
              <a:lnSpc>
                <a:spcPct val="90000"/>
              </a:lnSpc>
              <a:spcBef>
                <a:spcPts val="1000"/>
              </a:spcBef>
              <a:spcAft>
                <a:spcPts val="0"/>
              </a:spcAft>
              <a:buClr>
                <a:schemeClr val="dk1"/>
              </a:buClr>
              <a:buSzPts val="1800"/>
              <a:buChar char="•"/>
              <a:defRPr/>
            </a:lvl5pPr>
            <a:lvl6pPr marL="5486400" lvl="5" indent="-685800" algn="l">
              <a:lnSpc>
                <a:spcPct val="90000"/>
              </a:lnSpc>
              <a:spcBef>
                <a:spcPts val="10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endParaRPr/>
          </a:p>
        </p:txBody>
      </p:sp>
      <p:sp>
        <p:nvSpPr>
          <p:cNvPr id="28" name="Google Shape;28;p58"/>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8"/>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8"/>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48917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6"/>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17" name="Google Shape;17;p56"/>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18" name="Google Shape;18;p56"/>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828800" hangingPunct="1">
              <a:lnSpc>
                <a:spcPct val="100000"/>
              </a:lnSpc>
              <a:buClr>
                <a:srgbClr val="000000"/>
              </a:buClr>
            </a:pPr>
            <a:fld id="{00000000-1234-1234-1234-123412341234}" type="slidenum">
              <a:rPr lang="en-US" smtClean="0"/>
              <a:pPr defTabSz="1828800" hangingPunct="1">
                <a:lnSpc>
                  <a:spcPct val="100000"/>
                </a:lnSpc>
                <a:buClr>
                  <a:srgbClr val="000000"/>
                </a:buClr>
              </a:pPr>
              <a:t>‹#›</a:t>
            </a:fld>
            <a:endParaRPr lang="en-US"/>
          </a:p>
        </p:txBody>
      </p:sp>
    </p:spTree>
    <p:extLst>
      <p:ext uri="{BB962C8B-B14F-4D97-AF65-F5344CB8AC3E}">
        <p14:creationId xmlns:p14="http://schemas.microsoft.com/office/powerpoint/2010/main" val="483569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mplate 2" type="tx">
  <p:cSld name="Template 2">
    <p:spTree>
      <p:nvGrpSpPr>
        <p:cNvPr id="1" name="Shape 19"/>
        <p:cNvGrpSpPr/>
        <p:nvPr/>
      </p:nvGrpSpPr>
      <p:grpSpPr>
        <a:xfrm>
          <a:off x="0" y="0"/>
          <a:ext cx="0" cy="0"/>
          <a:chOff x="0" y="0"/>
          <a:chExt cx="0" cy="0"/>
        </a:xfrm>
      </p:grpSpPr>
      <p:pic>
        <p:nvPicPr>
          <p:cNvPr id="20" name="Google Shape;20;p57" descr="Google Shape;94;p35"/>
          <p:cNvPicPr preferRelativeResize="0"/>
          <p:nvPr/>
        </p:nvPicPr>
        <p:blipFill rotWithShape="1">
          <a:blip r:embed="rId2">
            <a:alphaModFix/>
          </a:blip>
          <a:srcRect/>
          <a:stretch/>
        </p:blipFill>
        <p:spPr>
          <a:xfrm>
            <a:off x="18151827" y="654555"/>
            <a:ext cx="3296862" cy="894710"/>
          </a:xfrm>
          <a:prstGeom prst="rect">
            <a:avLst/>
          </a:prstGeom>
          <a:noFill/>
          <a:ln>
            <a:noFill/>
          </a:ln>
        </p:spPr>
      </p:pic>
      <p:pic>
        <p:nvPicPr>
          <p:cNvPr id="21" name="Google Shape;21;p57" descr="Google Shape;95;p35"/>
          <p:cNvPicPr preferRelativeResize="0"/>
          <p:nvPr/>
        </p:nvPicPr>
        <p:blipFill rotWithShape="1">
          <a:blip r:embed="rId3">
            <a:alphaModFix/>
          </a:blip>
          <a:srcRect/>
          <a:stretch/>
        </p:blipFill>
        <p:spPr>
          <a:xfrm>
            <a:off x="20228015" y="-5554757"/>
            <a:ext cx="9558530" cy="9558530"/>
          </a:xfrm>
          <a:prstGeom prst="rect">
            <a:avLst/>
          </a:prstGeom>
          <a:noFill/>
          <a:ln>
            <a:noFill/>
          </a:ln>
        </p:spPr>
      </p:pic>
      <p:cxnSp>
        <p:nvCxnSpPr>
          <p:cNvPr id="22" name="Google Shape;22;p57"/>
          <p:cNvCxnSpPr/>
          <p:nvPr/>
        </p:nvCxnSpPr>
        <p:spPr>
          <a:xfrm>
            <a:off x="1" y="1274605"/>
            <a:ext cx="18004038" cy="2"/>
          </a:xfrm>
          <a:prstGeom prst="straightConnector1">
            <a:avLst/>
          </a:prstGeom>
          <a:noFill/>
          <a:ln w="12700" cap="flat" cmpd="sng">
            <a:solidFill>
              <a:srgbClr val="000000"/>
            </a:solidFill>
            <a:prstDash val="solid"/>
            <a:miter lim="8000"/>
            <a:headEnd type="none" w="sm" len="sm"/>
            <a:tailEnd type="none" w="sm" len="sm"/>
          </a:ln>
        </p:spPr>
      </p:cxnSp>
      <p:sp>
        <p:nvSpPr>
          <p:cNvPr id="23" name="Google Shape;23;p57"/>
          <p:cNvSpPr txBox="1">
            <a:spLocks noGrp="1"/>
          </p:cNvSpPr>
          <p:nvPr>
            <p:ph type="title"/>
          </p:nvPr>
        </p:nvSpPr>
        <p:spPr>
          <a:xfrm>
            <a:off x="318101" y="256186"/>
            <a:ext cx="24065902" cy="1018424"/>
          </a:xfrm>
          <a:prstGeom prst="rect">
            <a:avLst/>
          </a:prstGeom>
          <a:noFill/>
          <a:ln>
            <a:noFill/>
          </a:ln>
        </p:spPr>
        <p:txBody>
          <a:bodyPr spcFirstLastPara="1" wrap="square" lIns="45675" tIns="45675" rIns="45675" bIns="45675" anchor="ctr" anchorCtr="0">
            <a:normAutofit/>
          </a:bodyPr>
          <a:lstStyle>
            <a:lvl1pPr lvl="0" algn="l">
              <a:lnSpc>
                <a:spcPct val="90000"/>
              </a:lnSpc>
              <a:spcBef>
                <a:spcPts val="0"/>
              </a:spcBef>
              <a:spcAft>
                <a:spcPts val="0"/>
              </a:spcAft>
              <a:buClr>
                <a:schemeClr val="dk1"/>
              </a:buClr>
              <a:buSzPts val="2667"/>
              <a:buFont typeface="Lato"/>
              <a:buNone/>
              <a:defRPr sz="5334">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57"/>
          <p:cNvSpPr txBox="1">
            <a:spLocks noGrp="1"/>
          </p:cNvSpPr>
          <p:nvPr>
            <p:ph type="sldNum" idx="12"/>
          </p:nvPr>
        </p:nvSpPr>
        <p:spPr>
          <a:xfrm>
            <a:off x="11785600" y="12340167"/>
            <a:ext cx="5689600" cy="74507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2400">
                <a:solidFill>
                  <a:srgbClr val="757575"/>
                </a:solidFill>
              </a:defRPr>
            </a:lvl1pPr>
            <a:lvl2pPr marL="0" lvl="1" indent="0" algn="r">
              <a:spcBef>
                <a:spcPts val="0"/>
              </a:spcBef>
              <a:buNone/>
              <a:defRPr sz="2400">
                <a:solidFill>
                  <a:srgbClr val="757575"/>
                </a:solidFill>
              </a:defRPr>
            </a:lvl2pPr>
            <a:lvl3pPr marL="0" lvl="2" indent="0" algn="r">
              <a:spcBef>
                <a:spcPts val="0"/>
              </a:spcBef>
              <a:buNone/>
              <a:defRPr sz="2400">
                <a:solidFill>
                  <a:srgbClr val="757575"/>
                </a:solidFill>
              </a:defRPr>
            </a:lvl3pPr>
            <a:lvl4pPr marL="0" lvl="3" indent="0" algn="r">
              <a:spcBef>
                <a:spcPts val="0"/>
              </a:spcBef>
              <a:buNone/>
              <a:defRPr sz="2400">
                <a:solidFill>
                  <a:srgbClr val="757575"/>
                </a:solidFill>
              </a:defRPr>
            </a:lvl4pPr>
            <a:lvl5pPr marL="0" lvl="4" indent="0" algn="r">
              <a:spcBef>
                <a:spcPts val="0"/>
              </a:spcBef>
              <a:buNone/>
              <a:defRPr sz="2400">
                <a:solidFill>
                  <a:srgbClr val="757575"/>
                </a:solidFill>
              </a:defRPr>
            </a:lvl5pPr>
            <a:lvl6pPr marL="0" lvl="5" indent="0" algn="r">
              <a:spcBef>
                <a:spcPts val="0"/>
              </a:spcBef>
              <a:buNone/>
              <a:defRPr sz="2400">
                <a:solidFill>
                  <a:srgbClr val="757575"/>
                </a:solidFill>
              </a:defRPr>
            </a:lvl6pPr>
            <a:lvl7pPr marL="0" lvl="6" indent="0" algn="r">
              <a:spcBef>
                <a:spcPts val="0"/>
              </a:spcBef>
              <a:buNone/>
              <a:defRPr sz="2400">
                <a:solidFill>
                  <a:srgbClr val="757575"/>
                </a:solidFill>
              </a:defRPr>
            </a:lvl7pPr>
            <a:lvl8pPr marL="0" lvl="7" indent="0" algn="r">
              <a:spcBef>
                <a:spcPts val="0"/>
              </a:spcBef>
              <a:buNone/>
              <a:defRPr sz="2400">
                <a:solidFill>
                  <a:srgbClr val="757575"/>
                </a:solidFill>
              </a:defRPr>
            </a:lvl8pPr>
            <a:lvl9pPr marL="0" lvl="8" indent="0" algn="r">
              <a:spcBef>
                <a:spcPts val="0"/>
              </a:spcBef>
              <a:buNone/>
              <a:defRPr sz="2400">
                <a:solidFill>
                  <a:srgbClr val="757575"/>
                </a:solidFill>
              </a:defRPr>
            </a:lvl9pPr>
          </a:lstStyle>
          <a:p>
            <a:pPr defTabSz="1828800" hangingPunct="1">
              <a:lnSpc>
                <a:spcPct val="100000"/>
              </a:lnSpc>
              <a:buClr>
                <a:srgbClr val="000000"/>
              </a:buClr>
            </a:pPr>
            <a:fld id="{00000000-1234-1234-1234-123412341234}" type="slidenum">
              <a:rPr lang="en-US" smtClean="0"/>
              <a:pPr defTabSz="1828800" hangingPunct="1">
                <a:lnSpc>
                  <a:spcPct val="100000"/>
                </a:lnSpc>
                <a:buClr>
                  <a:srgbClr val="000000"/>
                </a:buClr>
              </a:pPr>
              <a:t>‹#›</a:t>
            </a:fld>
            <a:endParaRPr lang="en-US"/>
          </a:p>
        </p:txBody>
      </p:sp>
    </p:spTree>
    <p:extLst>
      <p:ext uri="{BB962C8B-B14F-4D97-AF65-F5344CB8AC3E}">
        <p14:creationId xmlns:p14="http://schemas.microsoft.com/office/powerpoint/2010/main" val="2664480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58"/>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8"/>
          <p:cNvSpPr txBox="1">
            <a:spLocks noGrp="1"/>
          </p:cNvSpPr>
          <p:nvPr>
            <p:ph type="body" idx="1"/>
          </p:nvPr>
        </p:nvSpPr>
        <p:spPr>
          <a:xfrm>
            <a:off x="1676400" y="3651250"/>
            <a:ext cx="21031200" cy="8702676"/>
          </a:xfrm>
          <a:prstGeom prst="rect">
            <a:avLst/>
          </a:prstGeom>
          <a:noFill/>
          <a:ln>
            <a:noFill/>
          </a:ln>
        </p:spPr>
        <p:txBody>
          <a:bodyPr spcFirstLastPara="1" wrap="square" lIns="91425" tIns="45700" rIns="91425" bIns="45700" anchor="t" anchorCtr="0">
            <a:normAutofit/>
          </a:bodyPr>
          <a:lstStyle>
            <a:lvl1pPr marL="914400" lvl="0" indent="-685800" algn="l">
              <a:lnSpc>
                <a:spcPct val="90000"/>
              </a:lnSpc>
              <a:spcBef>
                <a:spcPts val="2000"/>
              </a:spcBef>
              <a:spcAft>
                <a:spcPts val="0"/>
              </a:spcAft>
              <a:buClr>
                <a:schemeClr val="dk1"/>
              </a:buClr>
              <a:buSzPts val="1800"/>
              <a:buChar char="•"/>
              <a:defRPr/>
            </a:lvl1pPr>
            <a:lvl2pPr marL="1828800" lvl="1" indent="-685800" algn="l">
              <a:lnSpc>
                <a:spcPct val="90000"/>
              </a:lnSpc>
              <a:spcBef>
                <a:spcPts val="1000"/>
              </a:spcBef>
              <a:spcAft>
                <a:spcPts val="0"/>
              </a:spcAft>
              <a:buClr>
                <a:schemeClr val="dk1"/>
              </a:buClr>
              <a:buSzPts val="1800"/>
              <a:buChar char="•"/>
              <a:defRPr/>
            </a:lvl2pPr>
            <a:lvl3pPr marL="2743200" lvl="2" indent="-685800" algn="l">
              <a:lnSpc>
                <a:spcPct val="90000"/>
              </a:lnSpc>
              <a:spcBef>
                <a:spcPts val="1000"/>
              </a:spcBef>
              <a:spcAft>
                <a:spcPts val="0"/>
              </a:spcAft>
              <a:buClr>
                <a:schemeClr val="dk1"/>
              </a:buClr>
              <a:buSzPts val="1800"/>
              <a:buChar char="•"/>
              <a:defRPr/>
            </a:lvl3pPr>
            <a:lvl4pPr marL="3657600" lvl="3" indent="-685800" algn="l">
              <a:lnSpc>
                <a:spcPct val="90000"/>
              </a:lnSpc>
              <a:spcBef>
                <a:spcPts val="1000"/>
              </a:spcBef>
              <a:spcAft>
                <a:spcPts val="0"/>
              </a:spcAft>
              <a:buClr>
                <a:schemeClr val="dk1"/>
              </a:buClr>
              <a:buSzPts val="1800"/>
              <a:buChar char="•"/>
              <a:defRPr/>
            </a:lvl4pPr>
            <a:lvl5pPr marL="4572000" lvl="4" indent="-685800" algn="l">
              <a:lnSpc>
                <a:spcPct val="90000"/>
              </a:lnSpc>
              <a:spcBef>
                <a:spcPts val="1000"/>
              </a:spcBef>
              <a:spcAft>
                <a:spcPts val="0"/>
              </a:spcAft>
              <a:buClr>
                <a:schemeClr val="dk1"/>
              </a:buClr>
              <a:buSzPts val="1800"/>
              <a:buChar char="•"/>
              <a:defRPr/>
            </a:lvl5pPr>
            <a:lvl6pPr marL="5486400" lvl="5" indent="-685800" algn="l">
              <a:lnSpc>
                <a:spcPct val="90000"/>
              </a:lnSpc>
              <a:spcBef>
                <a:spcPts val="10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endParaRPr/>
          </a:p>
        </p:txBody>
      </p:sp>
      <p:sp>
        <p:nvSpPr>
          <p:cNvPr id="28" name="Google Shape;28;p58"/>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29" name="Google Shape;29;p58"/>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30" name="Google Shape;30;p58"/>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828800" hangingPunct="1">
              <a:lnSpc>
                <a:spcPct val="100000"/>
              </a:lnSpc>
              <a:buClr>
                <a:srgbClr val="000000"/>
              </a:buClr>
            </a:pPr>
            <a:fld id="{00000000-1234-1234-1234-123412341234}" type="slidenum">
              <a:rPr lang="en-US" smtClean="0"/>
              <a:pPr defTabSz="1828800" hangingPunct="1">
                <a:lnSpc>
                  <a:spcPct val="100000"/>
                </a:lnSpc>
                <a:buClr>
                  <a:srgbClr val="000000"/>
                </a:buClr>
              </a:pPr>
              <a:t>‹#›</a:t>
            </a:fld>
            <a:endParaRPr lang="en-US"/>
          </a:p>
        </p:txBody>
      </p:sp>
    </p:spTree>
    <p:extLst>
      <p:ext uri="{BB962C8B-B14F-4D97-AF65-F5344CB8AC3E}">
        <p14:creationId xmlns:p14="http://schemas.microsoft.com/office/powerpoint/2010/main" val="3623708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BJECT">
  <p:cSld name="OBJECT">
    <p:spTree>
      <p:nvGrpSpPr>
        <p:cNvPr id="1" name="Shape 31"/>
        <p:cNvGrpSpPr/>
        <p:nvPr/>
      </p:nvGrpSpPr>
      <p:grpSpPr>
        <a:xfrm>
          <a:off x="0" y="0"/>
          <a:ext cx="0" cy="0"/>
          <a:chOff x="0" y="0"/>
          <a:chExt cx="0" cy="0"/>
        </a:xfrm>
      </p:grpSpPr>
      <p:sp>
        <p:nvSpPr>
          <p:cNvPr id="32" name="Google Shape;32;p59"/>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9"/>
          <p:cNvSpPr txBox="1">
            <a:spLocks noGrp="1"/>
          </p:cNvSpPr>
          <p:nvPr>
            <p:ph type="body" idx="1"/>
          </p:nvPr>
        </p:nvSpPr>
        <p:spPr>
          <a:xfrm>
            <a:off x="1676400" y="3651250"/>
            <a:ext cx="21031200" cy="8702676"/>
          </a:xfrm>
          <a:prstGeom prst="rect">
            <a:avLst/>
          </a:prstGeom>
          <a:noFill/>
          <a:ln>
            <a:noFill/>
          </a:ln>
        </p:spPr>
        <p:txBody>
          <a:bodyPr spcFirstLastPara="1" wrap="square" lIns="91425" tIns="45700" rIns="91425" bIns="45700" anchor="t" anchorCtr="0">
            <a:normAutofit/>
          </a:bodyPr>
          <a:lstStyle>
            <a:lvl1pPr marL="914400" lvl="0" indent="-685800" algn="l">
              <a:lnSpc>
                <a:spcPct val="90000"/>
              </a:lnSpc>
              <a:spcBef>
                <a:spcPts val="2000"/>
              </a:spcBef>
              <a:spcAft>
                <a:spcPts val="0"/>
              </a:spcAft>
              <a:buClr>
                <a:schemeClr val="dk1"/>
              </a:buClr>
              <a:buSzPts val="1800"/>
              <a:buChar char="•"/>
              <a:defRPr/>
            </a:lvl1pPr>
            <a:lvl2pPr marL="1828800" lvl="1" indent="-685800" algn="l">
              <a:lnSpc>
                <a:spcPct val="90000"/>
              </a:lnSpc>
              <a:spcBef>
                <a:spcPts val="1000"/>
              </a:spcBef>
              <a:spcAft>
                <a:spcPts val="0"/>
              </a:spcAft>
              <a:buClr>
                <a:schemeClr val="dk1"/>
              </a:buClr>
              <a:buSzPts val="1800"/>
              <a:buChar char="•"/>
              <a:defRPr/>
            </a:lvl2pPr>
            <a:lvl3pPr marL="2743200" lvl="2" indent="-685800" algn="l">
              <a:lnSpc>
                <a:spcPct val="90000"/>
              </a:lnSpc>
              <a:spcBef>
                <a:spcPts val="1000"/>
              </a:spcBef>
              <a:spcAft>
                <a:spcPts val="0"/>
              </a:spcAft>
              <a:buClr>
                <a:schemeClr val="dk1"/>
              </a:buClr>
              <a:buSzPts val="1800"/>
              <a:buChar char="•"/>
              <a:defRPr/>
            </a:lvl3pPr>
            <a:lvl4pPr marL="3657600" lvl="3" indent="-685800" algn="l">
              <a:lnSpc>
                <a:spcPct val="90000"/>
              </a:lnSpc>
              <a:spcBef>
                <a:spcPts val="1000"/>
              </a:spcBef>
              <a:spcAft>
                <a:spcPts val="0"/>
              </a:spcAft>
              <a:buClr>
                <a:schemeClr val="dk1"/>
              </a:buClr>
              <a:buSzPts val="1800"/>
              <a:buChar char="•"/>
              <a:defRPr/>
            </a:lvl4pPr>
            <a:lvl5pPr marL="4572000" lvl="4" indent="-685800" algn="l">
              <a:lnSpc>
                <a:spcPct val="90000"/>
              </a:lnSpc>
              <a:spcBef>
                <a:spcPts val="1000"/>
              </a:spcBef>
              <a:spcAft>
                <a:spcPts val="0"/>
              </a:spcAft>
              <a:buClr>
                <a:schemeClr val="dk1"/>
              </a:buClr>
              <a:buSzPts val="1800"/>
              <a:buChar char="•"/>
              <a:defRPr/>
            </a:lvl5pPr>
            <a:lvl6pPr marL="5486400" lvl="5" indent="-685800" algn="l">
              <a:lnSpc>
                <a:spcPct val="90000"/>
              </a:lnSpc>
              <a:spcBef>
                <a:spcPts val="10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endParaRPr/>
          </a:p>
        </p:txBody>
      </p:sp>
      <p:sp>
        <p:nvSpPr>
          <p:cNvPr id="34" name="Google Shape;34;p59"/>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2400">
                <a:solidFill>
                  <a:srgbClr val="757575"/>
                </a:solidFill>
              </a:defRPr>
            </a:lvl1pPr>
            <a:lvl2pPr marL="0" lvl="1" indent="0" algn="r">
              <a:spcBef>
                <a:spcPts val="0"/>
              </a:spcBef>
              <a:buNone/>
              <a:defRPr sz="2400">
                <a:solidFill>
                  <a:srgbClr val="757575"/>
                </a:solidFill>
              </a:defRPr>
            </a:lvl2pPr>
            <a:lvl3pPr marL="0" lvl="2" indent="0" algn="r">
              <a:spcBef>
                <a:spcPts val="0"/>
              </a:spcBef>
              <a:buNone/>
              <a:defRPr sz="2400">
                <a:solidFill>
                  <a:srgbClr val="757575"/>
                </a:solidFill>
              </a:defRPr>
            </a:lvl3pPr>
            <a:lvl4pPr marL="0" lvl="3" indent="0" algn="r">
              <a:spcBef>
                <a:spcPts val="0"/>
              </a:spcBef>
              <a:buNone/>
              <a:defRPr sz="2400">
                <a:solidFill>
                  <a:srgbClr val="757575"/>
                </a:solidFill>
              </a:defRPr>
            </a:lvl4pPr>
            <a:lvl5pPr marL="0" lvl="4" indent="0" algn="r">
              <a:spcBef>
                <a:spcPts val="0"/>
              </a:spcBef>
              <a:buNone/>
              <a:defRPr sz="2400">
                <a:solidFill>
                  <a:srgbClr val="757575"/>
                </a:solidFill>
              </a:defRPr>
            </a:lvl5pPr>
            <a:lvl6pPr marL="0" lvl="5" indent="0" algn="r">
              <a:spcBef>
                <a:spcPts val="0"/>
              </a:spcBef>
              <a:buNone/>
              <a:defRPr sz="2400">
                <a:solidFill>
                  <a:srgbClr val="757575"/>
                </a:solidFill>
              </a:defRPr>
            </a:lvl6pPr>
            <a:lvl7pPr marL="0" lvl="6" indent="0" algn="r">
              <a:spcBef>
                <a:spcPts val="0"/>
              </a:spcBef>
              <a:buNone/>
              <a:defRPr sz="2400">
                <a:solidFill>
                  <a:srgbClr val="757575"/>
                </a:solidFill>
              </a:defRPr>
            </a:lvl7pPr>
            <a:lvl8pPr marL="0" lvl="7" indent="0" algn="r">
              <a:spcBef>
                <a:spcPts val="0"/>
              </a:spcBef>
              <a:buNone/>
              <a:defRPr sz="2400">
                <a:solidFill>
                  <a:srgbClr val="757575"/>
                </a:solidFill>
              </a:defRPr>
            </a:lvl8pPr>
            <a:lvl9pPr marL="0" lvl="8" indent="0" algn="r">
              <a:spcBef>
                <a:spcPts val="0"/>
              </a:spcBef>
              <a:buNone/>
              <a:defRPr sz="2400">
                <a:solidFill>
                  <a:srgbClr val="757575"/>
                </a:solidFill>
              </a:defRPr>
            </a:lvl9pPr>
          </a:lstStyle>
          <a:p>
            <a:pPr defTabSz="1828800" hangingPunct="1">
              <a:lnSpc>
                <a:spcPct val="100000"/>
              </a:lnSpc>
              <a:buClr>
                <a:srgbClr val="000000"/>
              </a:buClr>
            </a:pPr>
            <a:fld id="{00000000-1234-1234-1234-123412341234}" type="slidenum">
              <a:rPr lang="en-US" smtClean="0"/>
              <a:pPr defTabSz="1828800" hangingPunct="1">
                <a:lnSpc>
                  <a:spcPct val="100000"/>
                </a:lnSpc>
                <a:buClr>
                  <a:srgbClr val="000000"/>
                </a:buClr>
              </a:pPr>
              <a:t>‹#›</a:t>
            </a:fld>
            <a:endParaRPr lang="en-US"/>
          </a:p>
        </p:txBody>
      </p:sp>
    </p:spTree>
    <p:extLst>
      <p:ext uri="{BB962C8B-B14F-4D97-AF65-F5344CB8AC3E}">
        <p14:creationId xmlns:p14="http://schemas.microsoft.com/office/powerpoint/2010/main" val="1795979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35"/>
        <p:cNvGrpSpPr/>
        <p:nvPr/>
      </p:nvGrpSpPr>
      <p:grpSpPr>
        <a:xfrm>
          <a:off x="0" y="0"/>
          <a:ext cx="0" cy="0"/>
          <a:chOff x="0" y="0"/>
          <a:chExt cx="0" cy="0"/>
        </a:xfrm>
      </p:grpSpPr>
      <p:pic>
        <p:nvPicPr>
          <p:cNvPr id="36" name="Google Shape;36;p60" descr="Google Shape;99;p25"/>
          <p:cNvPicPr preferRelativeResize="0"/>
          <p:nvPr/>
        </p:nvPicPr>
        <p:blipFill rotWithShape="1">
          <a:blip r:embed="rId2">
            <a:alphaModFix/>
          </a:blip>
          <a:srcRect/>
          <a:stretch/>
        </p:blipFill>
        <p:spPr>
          <a:xfrm>
            <a:off x="18151827" y="654557"/>
            <a:ext cx="3296866" cy="894714"/>
          </a:xfrm>
          <a:prstGeom prst="rect">
            <a:avLst/>
          </a:prstGeom>
          <a:noFill/>
          <a:ln>
            <a:noFill/>
          </a:ln>
        </p:spPr>
      </p:pic>
      <p:pic>
        <p:nvPicPr>
          <p:cNvPr id="37" name="Google Shape;37;p60" descr="Google Shape;100;p25"/>
          <p:cNvPicPr preferRelativeResize="0"/>
          <p:nvPr/>
        </p:nvPicPr>
        <p:blipFill rotWithShape="1">
          <a:blip r:embed="rId3">
            <a:alphaModFix/>
          </a:blip>
          <a:srcRect/>
          <a:stretch/>
        </p:blipFill>
        <p:spPr>
          <a:xfrm>
            <a:off x="20228014" y="-5554764"/>
            <a:ext cx="9558536" cy="9558536"/>
          </a:xfrm>
          <a:prstGeom prst="rect">
            <a:avLst/>
          </a:prstGeom>
          <a:noFill/>
          <a:ln>
            <a:noFill/>
          </a:ln>
        </p:spPr>
      </p:pic>
      <p:cxnSp>
        <p:nvCxnSpPr>
          <p:cNvPr id="38" name="Google Shape;38;p60"/>
          <p:cNvCxnSpPr/>
          <p:nvPr/>
        </p:nvCxnSpPr>
        <p:spPr>
          <a:xfrm>
            <a:off x="1" y="1274603"/>
            <a:ext cx="18004038" cy="6"/>
          </a:xfrm>
          <a:prstGeom prst="straightConnector1">
            <a:avLst/>
          </a:prstGeom>
          <a:noFill/>
          <a:ln w="12700" cap="flat" cmpd="sng">
            <a:solidFill>
              <a:srgbClr val="000000"/>
            </a:solidFill>
            <a:prstDash val="solid"/>
            <a:miter lim="8000"/>
            <a:headEnd type="none" w="sm" len="sm"/>
            <a:tailEnd type="none" w="sm" len="sm"/>
          </a:ln>
        </p:spPr>
      </p:cxnSp>
      <p:sp>
        <p:nvSpPr>
          <p:cNvPr id="39" name="Google Shape;39;p60"/>
          <p:cNvSpPr txBox="1">
            <a:spLocks noGrp="1"/>
          </p:cNvSpPr>
          <p:nvPr>
            <p:ph type="sldNum" idx="12"/>
          </p:nvPr>
        </p:nvSpPr>
        <p:spPr>
          <a:xfrm>
            <a:off x="1" y="1"/>
            <a:ext cx="805078" cy="770186"/>
          </a:xfrm>
          <a:prstGeom prst="rect">
            <a:avLst/>
          </a:prstGeom>
          <a:noFill/>
          <a:ln>
            <a:noFill/>
          </a:ln>
        </p:spPr>
        <p:txBody>
          <a:bodyPr spcFirstLastPara="1" wrap="square" lIns="45700" tIns="45700" rIns="45700" bIns="45700" anchor="ctr" anchorCtr="0">
            <a:noAutofit/>
          </a:bodyPr>
          <a:lstStyle>
            <a:lvl1pPr marL="0" lvl="0" indent="0" algn="r">
              <a:spcBef>
                <a:spcPts val="0"/>
              </a:spcBef>
              <a:buNone/>
              <a:defRPr sz="3734"/>
            </a:lvl1pPr>
            <a:lvl2pPr marL="0" lvl="1" indent="0" algn="r">
              <a:spcBef>
                <a:spcPts val="0"/>
              </a:spcBef>
              <a:buNone/>
              <a:defRPr sz="3734"/>
            </a:lvl2pPr>
            <a:lvl3pPr marL="0" lvl="2" indent="0" algn="r">
              <a:spcBef>
                <a:spcPts val="0"/>
              </a:spcBef>
              <a:buNone/>
              <a:defRPr sz="3734"/>
            </a:lvl3pPr>
            <a:lvl4pPr marL="0" lvl="3" indent="0" algn="r">
              <a:spcBef>
                <a:spcPts val="0"/>
              </a:spcBef>
              <a:buNone/>
              <a:defRPr sz="3734"/>
            </a:lvl4pPr>
            <a:lvl5pPr marL="0" lvl="4" indent="0" algn="r">
              <a:spcBef>
                <a:spcPts val="0"/>
              </a:spcBef>
              <a:buNone/>
              <a:defRPr sz="3734"/>
            </a:lvl5pPr>
            <a:lvl6pPr marL="0" lvl="5" indent="0" algn="r">
              <a:spcBef>
                <a:spcPts val="0"/>
              </a:spcBef>
              <a:buNone/>
              <a:defRPr sz="3734"/>
            </a:lvl6pPr>
            <a:lvl7pPr marL="0" lvl="6" indent="0" algn="r">
              <a:spcBef>
                <a:spcPts val="0"/>
              </a:spcBef>
              <a:buNone/>
              <a:defRPr sz="3734"/>
            </a:lvl7pPr>
            <a:lvl8pPr marL="0" lvl="7" indent="0" algn="r">
              <a:spcBef>
                <a:spcPts val="0"/>
              </a:spcBef>
              <a:buNone/>
              <a:defRPr sz="3734"/>
            </a:lvl8pPr>
            <a:lvl9pPr marL="0" lvl="8" indent="0" algn="r">
              <a:spcBef>
                <a:spcPts val="0"/>
              </a:spcBef>
              <a:buNone/>
              <a:defRPr sz="3734"/>
            </a:lvl9pPr>
          </a:lstStyle>
          <a:p>
            <a:pPr defTabSz="1828800" hangingPunct="1">
              <a:lnSpc>
                <a:spcPct val="100000"/>
              </a:lnSpc>
              <a:buClr>
                <a:srgbClr val="000000"/>
              </a:buClr>
            </a:pPr>
            <a:fld id="{00000000-1234-1234-1234-123412341234}" type="slidenum">
              <a:rPr lang="en-US" smtClean="0"/>
              <a:pPr defTabSz="1828800" hangingPunct="1">
                <a:lnSpc>
                  <a:spcPct val="100000"/>
                </a:lnSpc>
                <a:buClr>
                  <a:srgbClr val="000000"/>
                </a:buClr>
              </a:pPr>
              <a:t>‹#›</a:t>
            </a:fld>
            <a:endParaRPr lang="en-US"/>
          </a:p>
        </p:txBody>
      </p:sp>
    </p:spTree>
    <p:extLst>
      <p:ext uri="{BB962C8B-B14F-4D97-AF65-F5344CB8AC3E}">
        <p14:creationId xmlns:p14="http://schemas.microsoft.com/office/powerpoint/2010/main" val="754797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0"/>
        <p:cNvGrpSpPr/>
        <p:nvPr/>
      </p:nvGrpSpPr>
      <p:grpSpPr>
        <a:xfrm>
          <a:off x="0" y="0"/>
          <a:ext cx="0" cy="0"/>
          <a:chOff x="0" y="0"/>
          <a:chExt cx="0" cy="0"/>
        </a:xfrm>
      </p:grpSpPr>
      <p:sp>
        <p:nvSpPr>
          <p:cNvPr id="41" name="Google Shape;41;p61"/>
          <p:cNvSpPr txBox="1">
            <a:spLocks noGrp="1"/>
          </p:cNvSpPr>
          <p:nvPr>
            <p:ph type="ctrTitle"/>
          </p:nvPr>
        </p:nvSpPr>
        <p:spPr>
          <a:xfrm>
            <a:off x="3048000" y="2244726"/>
            <a:ext cx="18288000" cy="4775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1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1"/>
          <p:cNvSpPr txBox="1">
            <a:spLocks noGrp="1"/>
          </p:cNvSpPr>
          <p:nvPr>
            <p:ph type="subTitle" idx="1"/>
          </p:nvPr>
        </p:nvSpPr>
        <p:spPr>
          <a:xfrm>
            <a:off x="3048000" y="7204076"/>
            <a:ext cx="18288000" cy="331152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2000"/>
              </a:spcBef>
              <a:spcAft>
                <a:spcPts val="0"/>
              </a:spcAft>
              <a:buClr>
                <a:schemeClr val="dk1"/>
              </a:buClr>
              <a:buSzPts val="2400"/>
              <a:buNone/>
              <a:defRPr sz="4800"/>
            </a:lvl1pPr>
            <a:lvl2pPr lvl="1" algn="ctr">
              <a:lnSpc>
                <a:spcPct val="90000"/>
              </a:lnSpc>
              <a:spcBef>
                <a:spcPts val="1000"/>
              </a:spcBef>
              <a:spcAft>
                <a:spcPts val="0"/>
              </a:spcAft>
              <a:buClr>
                <a:schemeClr val="dk1"/>
              </a:buClr>
              <a:buSzPts val="2000"/>
              <a:buNone/>
              <a:defRPr sz="4000"/>
            </a:lvl2pPr>
            <a:lvl3pPr lvl="2" algn="ctr">
              <a:lnSpc>
                <a:spcPct val="90000"/>
              </a:lnSpc>
              <a:spcBef>
                <a:spcPts val="1000"/>
              </a:spcBef>
              <a:spcAft>
                <a:spcPts val="0"/>
              </a:spcAft>
              <a:buClr>
                <a:schemeClr val="dk1"/>
              </a:buClr>
              <a:buSzPts val="1800"/>
              <a:buNone/>
              <a:defRPr sz="3600"/>
            </a:lvl3pPr>
            <a:lvl4pPr lvl="3" algn="ctr">
              <a:lnSpc>
                <a:spcPct val="90000"/>
              </a:lnSpc>
              <a:spcBef>
                <a:spcPts val="1000"/>
              </a:spcBef>
              <a:spcAft>
                <a:spcPts val="0"/>
              </a:spcAft>
              <a:buClr>
                <a:schemeClr val="dk1"/>
              </a:buClr>
              <a:buSzPts val="1600"/>
              <a:buNone/>
              <a:defRPr sz="3200"/>
            </a:lvl4pPr>
            <a:lvl5pPr lvl="4" algn="ctr">
              <a:lnSpc>
                <a:spcPct val="90000"/>
              </a:lnSpc>
              <a:spcBef>
                <a:spcPts val="1000"/>
              </a:spcBef>
              <a:spcAft>
                <a:spcPts val="0"/>
              </a:spcAft>
              <a:buClr>
                <a:schemeClr val="dk1"/>
              </a:buClr>
              <a:buSzPts val="1600"/>
              <a:buNone/>
              <a:defRPr sz="3200"/>
            </a:lvl5pPr>
            <a:lvl6pPr lvl="5" algn="ctr">
              <a:lnSpc>
                <a:spcPct val="90000"/>
              </a:lnSpc>
              <a:spcBef>
                <a:spcPts val="1000"/>
              </a:spcBef>
              <a:spcAft>
                <a:spcPts val="0"/>
              </a:spcAft>
              <a:buClr>
                <a:schemeClr val="dk1"/>
              </a:buClr>
              <a:buSzPts val="1600"/>
              <a:buNone/>
              <a:defRPr sz="3200"/>
            </a:lvl6pPr>
            <a:lvl7pPr lvl="6" algn="ctr">
              <a:lnSpc>
                <a:spcPct val="90000"/>
              </a:lnSpc>
              <a:spcBef>
                <a:spcPts val="1000"/>
              </a:spcBef>
              <a:spcAft>
                <a:spcPts val="0"/>
              </a:spcAft>
              <a:buClr>
                <a:schemeClr val="dk1"/>
              </a:buClr>
              <a:buSzPts val="1600"/>
              <a:buNone/>
              <a:defRPr sz="3200"/>
            </a:lvl7pPr>
            <a:lvl8pPr lvl="7" algn="ctr">
              <a:lnSpc>
                <a:spcPct val="90000"/>
              </a:lnSpc>
              <a:spcBef>
                <a:spcPts val="1000"/>
              </a:spcBef>
              <a:spcAft>
                <a:spcPts val="0"/>
              </a:spcAft>
              <a:buClr>
                <a:schemeClr val="dk1"/>
              </a:buClr>
              <a:buSzPts val="1600"/>
              <a:buNone/>
              <a:defRPr sz="3200"/>
            </a:lvl8pPr>
            <a:lvl9pPr lvl="8" algn="ctr">
              <a:lnSpc>
                <a:spcPct val="90000"/>
              </a:lnSpc>
              <a:spcBef>
                <a:spcPts val="1000"/>
              </a:spcBef>
              <a:spcAft>
                <a:spcPts val="0"/>
              </a:spcAft>
              <a:buClr>
                <a:schemeClr val="dk1"/>
              </a:buClr>
              <a:buSzPts val="1600"/>
              <a:buNone/>
              <a:defRPr sz="3200"/>
            </a:lvl9pPr>
          </a:lstStyle>
          <a:p>
            <a:endParaRPr/>
          </a:p>
        </p:txBody>
      </p:sp>
      <p:sp>
        <p:nvSpPr>
          <p:cNvPr id="43" name="Google Shape;43;p61"/>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44" name="Google Shape;44;p61"/>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45" name="Google Shape;45;p61"/>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828800" hangingPunct="1">
              <a:lnSpc>
                <a:spcPct val="100000"/>
              </a:lnSpc>
              <a:buClr>
                <a:srgbClr val="000000"/>
              </a:buClr>
            </a:pPr>
            <a:fld id="{00000000-1234-1234-1234-123412341234}" type="slidenum">
              <a:rPr lang="en-US" smtClean="0"/>
              <a:pPr defTabSz="1828800" hangingPunct="1">
                <a:lnSpc>
                  <a:spcPct val="100000"/>
                </a:lnSpc>
                <a:buClr>
                  <a:srgbClr val="000000"/>
                </a:buClr>
              </a:pPr>
              <a:t>‹#›</a:t>
            </a:fld>
            <a:endParaRPr lang="en-US"/>
          </a:p>
        </p:txBody>
      </p:sp>
    </p:spTree>
    <p:extLst>
      <p:ext uri="{BB962C8B-B14F-4D97-AF65-F5344CB8AC3E}">
        <p14:creationId xmlns:p14="http://schemas.microsoft.com/office/powerpoint/2010/main" val="2449955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6"/>
        <p:cNvGrpSpPr/>
        <p:nvPr/>
      </p:nvGrpSpPr>
      <p:grpSpPr>
        <a:xfrm>
          <a:off x="0" y="0"/>
          <a:ext cx="0" cy="0"/>
          <a:chOff x="0" y="0"/>
          <a:chExt cx="0" cy="0"/>
        </a:xfrm>
      </p:grpSpPr>
      <p:sp>
        <p:nvSpPr>
          <p:cNvPr id="47" name="Google Shape;47;p62"/>
          <p:cNvSpPr txBox="1">
            <a:spLocks noGrp="1"/>
          </p:cNvSpPr>
          <p:nvPr>
            <p:ph type="title"/>
          </p:nvPr>
        </p:nvSpPr>
        <p:spPr>
          <a:xfrm>
            <a:off x="1663700" y="3419477"/>
            <a:ext cx="21031200" cy="570547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1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2"/>
          <p:cNvSpPr txBox="1">
            <a:spLocks noGrp="1"/>
          </p:cNvSpPr>
          <p:nvPr>
            <p:ph type="body" idx="1"/>
          </p:nvPr>
        </p:nvSpPr>
        <p:spPr>
          <a:xfrm>
            <a:off x="1663700" y="9178927"/>
            <a:ext cx="21031200" cy="3000374"/>
          </a:xfrm>
          <a:prstGeom prst="rect">
            <a:avLst/>
          </a:prstGeom>
          <a:noFill/>
          <a:ln>
            <a:noFill/>
          </a:ln>
        </p:spPr>
        <p:txBody>
          <a:bodyPr spcFirstLastPara="1" wrap="square" lIns="91425" tIns="45700" rIns="91425" bIns="45700" anchor="t" anchorCtr="0">
            <a:normAutofit/>
          </a:bodyPr>
          <a:lstStyle>
            <a:lvl1pPr marL="914400" lvl="0" indent="-457200" algn="l">
              <a:lnSpc>
                <a:spcPct val="90000"/>
              </a:lnSpc>
              <a:spcBef>
                <a:spcPts val="2000"/>
              </a:spcBef>
              <a:spcAft>
                <a:spcPts val="0"/>
              </a:spcAft>
              <a:buClr>
                <a:srgbClr val="757575"/>
              </a:buClr>
              <a:buSzPts val="2400"/>
              <a:buNone/>
              <a:defRPr sz="4800">
                <a:solidFill>
                  <a:srgbClr val="757575"/>
                </a:solidFill>
              </a:defRPr>
            </a:lvl1pPr>
            <a:lvl2pPr marL="1828800" lvl="1" indent="-457200" algn="l">
              <a:lnSpc>
                <a:spcPct val="90000"/>
              </a:lnSpc>
              <a:spcBef>
                <a:spcPts val="1000"/>
              </a:spcBef>
              <a:spcAft>
                <a:spcPts val="0"/>
              </a:spcAft>
              <a:buClr>
                <a:srgbClr val="757575"/>
              </a:buClr>
              <a:buSzPts val="2000"/>
              <a:buNone/>
              <a:defRPr sz="4000">
                <a:solidFill>
                  <a:srgbClr val="757575"/>
                </a:solidFill>
              </a:defRPr>
            </a:lvl2pPr>
            <a:lvl3pPr marL="2743200" lvl="2" indent="-457200" algn="l">
              <a:lnSpc>
                <a:spcPct val="90000"/>
              </a:lnSpc>
              <a:spcBef>
                <a:spcPts val="1000"/>
              </a:spcBef>
              <a:spcAft>
                <a:spcPts val="0"/>
              </a:spcAft>
              <a:buClr>
                <a:srgbClr val="757575"/>
              </a:buClr>
              <a:buSzPts val="1800"/>
              <a:buNone/>
              <a:defRPr sz="3600">
                <a:solidFill>
                  <a:srgbClr val="757575"/>
                </a:solidFill>
              </a:defRPr>
            </a:lvl3pPr>
            <a:lvl4pPr marL="3657600" lvl="3" indent="-457200" algn="l">
              <a:lnSpc>
                <a:spcPct val="90000"/>
              </a:lnSpc>
              <a:spcBef>
                <a:spcPts val="1000"/>
              </a:spcBef>
              <a:spcAft>
                <a:spcPts val="0"/>
              </a:spcAft>
              <a:buClr>
                <a:srgbClr val="757575"/>
              </a:buClr>
              <a:buSzPts val="1600"/>
              <a:buNone/>
              <a:defRPr sz="3200">
                <a:solidFill>
                  <a:srgbClr val="757575"/>
                </a:solidFill>
              </a:defRPr>
            </a:lvl4pPr>
            <a:lvl5pPr marL="4572000" lvl="4" indent="-457200" algn="l">
              <a:lnSpc>
                <a:spcPct val="90000"/>
              </a:lnSpc>
              <a:spcBef>
                <a:spcPts val="1000"/>
              </a:spcBef>
              <a:spcAft>
                <a:spcPts val="0"/>
              </a:spcAft>
              <a:buClr>
                <a:srgbClr val="757575"/>
              </a:buClr>
              <a:buSzPts val="1600"/>
              <a:buNone/>
              <a:defRPr sz="3200">
                <a:solidFill>
                  <a:srgbClr val="757575"/>
                </a:solidFill>
              </a:defRPr>
            </a:lvl5pPr>
            <a:lvl6pPr marL="5486400" lvl="5" indent="-457200" algn="l">
              <a:lnSpc>
                <a:spcPct val="90000"/>
              </a:lnSpc>
              <a:spcBef>
                <a:spcPts val="1000"/>
              </a:spcBef>
              <a:spcAft>
                <a:spcPts val="0"/>
              </a:spcAft>
              <a:buClr>
                <a:srgbClr val="757575"/>
              </a:buClr>
              <a:buSzPts val="1600"/>
              <a:buNone/>
              <a:defRPr sz="3200">
                <a:solidFill>
                  <a:srgbClr val="757575"/>
                </a:solidFill>
              </a:defRPr>
            </a:lvl6pPr>
            <a:lvl7pPr marL="6400800" lvl="6" indent="-457200" algn="l">
              <a:lnSpc>
                <a:spcPct val="90000"/>
              </a:lnSpc>
              <a:spcBef>
                <a:spcPts val="1000"/>
              </a:spcBef>
              <a:spcAft>
                <a:spcPts val="0"/>
              </a:spcAft>
              <a:buClr>
                <a:srgbClr val="757575"/>
              </a:buClr>
              <a:buSzPts val="1600"/>
              <a:buNone/>
              <a:defRPr sz="3200">
                <a:solidFill>
                  <a:srgbClr val="757575"/>
                </a:solidFill>
              </a:defRPr>
            </a:lvl7pPr>
            <a:lvl8pPr marL="7315200" lvl="7" indent="-457200" algn="l">
              <a:lnSpc>
                <a:spcPct val="90000"/>
              </a:lnSpc>
              <a:spcBef>
                <a:spcPts val="1000"/>
              </a:spcBef>
              <a:spcAft>
                <a:spcPts val="0"/>
              </a:spcAft>
              <a:buClr>
                <a:srgbClr val="757575"/>
              </a:buClr>
              <a:buSzPts val="1600"/>
              <a:buNone/>
              <a:defRPr sz="3200">
                <a:solidFill>
                  <a:srgbClr val="757575"/>
                </a:solidFill>
              </a:defRPr>
            </a:lvl8pPr>
            <a:lvl9pPr marL="8229600" lvl="8" indent="-457200" algn="l">
              <a:lnSpc>
                <a:spcPct val="90000"/>
              </a:lnSpc>
              <a:spcBef>
                <a:spcPts val="1000"/>
              </a:spcBef>
              <a:spcAft>
                <a:spcPts val="0"/>
              </a:spcAft>
              <a:buClr>
                <a:srgbClr val="757575"/>
              </a:buClr>
              <a:buSzPts val="1600"/>
              <a:buNone/>
              <a:defRPr sz="3200">
                <a:solidFill>
                  <a:srgbClr val="757575"/>
                </a:solidFill>
              </a:defRPr>
            </a:lvl9pPr>
          </a:lstStyle>
          <a:p>
            <a:endParaRPr/>
          </a:p>
        </p:txBody>
      </p:sp>
      <p:sp>
        <p:nvSpPr>
          <p:cNvPr id="49" name="Google Shape;49;p62"/>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50" name="Google Shape;50;p62"/>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51" name="Google Shape;51;p62"/>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828800" hangingPunct="1">
              <a:lnSpc>
                <a:spcPct val="100000"/>
              </a:lnSpc>
              <a:buClr>
                <a:srgbClr val="000000"/>
              </a:buClr>
            </a:pPr>
            <a:fld id="{00000000-1234-1234-1234-123412341234}" type="slidenum">
              <a:rPr lang="en-US" smtClean="0"/>
              <a:pPr defTabSz="1828800" hangingPunct="1">
                <a:lnSpc>
                  <a:spcPct val="100000"/>
                </a:lnSpc>
                <a:buClr>
                  <a:srgbClr val="000000"/>
                </a:buClr>
              </a:pPr>
              <a:t>‹#›</a:t>
            </a:fld>
            <a:endParaRPr lang="en-US"/>
          </a:p>
        </p:txBody>
      </p:sp>
    </p:spTree>
    <p:extLst>
      <p:ext uri="{BB962C8B-B14F-4D97-AF65-F5344CB8AC3E}">
        <p14:creationId xmlns:p14="http://schemas.microsoft.com/office/powerpoint/2010/main" val="56521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2"/>
        <p:cNvGrpSpPr/>
        <p:nvPr/>
      </p:nvGrpSpPr>
      <p:grpSpPr>
        <a:xfrm>
          <a:off x="0" y="0"/>
          <a:ext cx="0" cy="0"/>
          <a:chOff x="0" y="0"/>
          <a:chExt cx="0" cy="0"/>
        </a:xfrm>
      </p:grpSpPr>
      <p:sp>
        <p:nvSpPr>
          <p:cNvPr id="53" name="Google Shape;53;p63"/>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63"/>
          <p:cNvSpPr txBox="1">
            <a:spLocks noGrp="1"/>
          </p:cNvSpPr>
          <p:nvPr>
            <p:ph type="body" idx="1"/>
          </p:nvPr>
        </p:nvSpPr>
        <p:spPr>
          <a:xfrm>
            <a:off x="1676400" y="3651250"/>
            <a:ext cx="10363200" cy="8702676"/>
          </a:xfrm>
          <a:prstGeom prst="rect">
            <a:avLst/>
          </a:prstGeom>
          <a:noFill/>
          <a:ln>
            <a:noFill/>
          </a:ln>
        </p:spPr>
        <p:txBody>
          <a:bodyPr spcFirstLastPara="1" wrap="square" lIns="91425" tIns="45700" rIns="91425" bIns="45700" anchor="t" anchorCtr="0">
            <a:normAutofit/>
          </a:bodyPr>
          <a:lstStyle>
            <a:lvl1pPr marL="914400" lvl="0" indent="-685800" algn="l">
              <a:lnSpc>
                <a:spcPct val="90000"/>
              </a:lnSpc>
              <a:spcBef>
                <a:spcPts val="2000"/>
              </a:spcBef>
              <a:spcAft>
                <a:spcPts val="0"/>
              </a:spcAft>
              <a:buClr>
                <a:schemeClr val="dk1"/>
              </a:buClr>
              <a:buSzPts val="1800"/>
              <a:buChar char="•"/>
              <a:defRPr/>
            </a:lvl1pPr>
            <a:lvl2pPr marL="1828800" lvl="1" indent="-685800" algn="l">
              <a:lnSpc>
                <a:spcPct val="90000"/>
              </a:lnSpc>
              <a:spcBef>
                <a:spcPts val="1000"/>
              </a:spcBef>
              <a:spcAft>
                <a:spcPts val="0"/>
              </a:spcAft>
              <a:buClr>
                <a:schemeClr val="dk1"/>
              </a:buClr>
              <a:buSzPts val="1800"/>
              <a:buChar char="•"/>
              <a:defRPr/>
            </a:lvl2pPr>
            <a:lvl3pPr marL="2743200" lvl="2" indent="-685800" algn="l">
              <a:lnSpc>
                <a:spcPct val="90000"/>
              </a:lnSpc>
              <a:spcBef>
                <a:spcPts val="1000"/>
              </a:spcBef>
              <a:spcAft>
                <a:spcPts val="0"/>
              </a:spcAft>
              <a:buClr>
                <a:schemeClr val="dk1"/>
              </a:buClr>
              <a:buSzPts val="1800"/>
              <a:buChar char="•"/>
              <a:defRPr/>
            </a:lvl3pPr>
            <a:lvl4pPr marL="3657600" lvl="3" indent="-685800" algn="l">
              <a:lnSpc>
                <a:spcPct val="90000"/>
              </a:lnSpc>
              <a:spcBef>
                <a:spcPts val="1000"/>
              </a:spcBef>
              <a:spcAft>
                <a:spcPts val="0"/>
              </a:spcAft>
              <a:buClr>
                <a:schemeClr val="dk1"/>
              </a:buClr>
              <a:buSzPts val="1800"/>
              <a:buChar char="•"/>
              <a:defRPr/>
            </a:lvl4pPr>
            <a:lvl5pPr marL="4572000" lvl="4" indent="-685800" algn="l">
              <a:lnSpc>
                <a:spcPct val="90000"/>
              </a:lnSpc>
              <a:spcBef>
                <a:spcPts val="1000"/>
              </a:spcBef>
              <a:spcAft>
                <a:spcPts val="0"/>
              </a:spcAft>
              <a:buClr>
                <a:schemeClr val="dk1"/>
              </a:buClr>
              <a:buSzPts val="1800"/>
              <a:buChar char="•"/>
              <a:defRPr/>
            </a:lvl5pPr>
            <a:lvl6pPr marL="5486400" lvl="5" indent="-685800" algn="l">
              <a:lnSpc>
                <a:spcPct val="90000"/>
              </a:lnSpc>
              <a:spcBef>
                <a:spcPts val="10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endParaRPr/>
          </a:p>
        </p:txBody>
      </p:sp>
      <p:sp>
        <p:nvSpPr>
          <p:cNvPr id="55" name="Google Shape;55;p63"/>
          <p:cNvSpPr txBox="1">
            <a:spLocks noGrp="1"/>
          </p:cNvSpPr>
          <p:nvPr>
            <p:ph type="body" idx="2"/>
          </p:nvPr>
        </p:nvSpPr>
        <p:spPr>
          <a:xfrm>
            <a:off x="12344400" y="3651250"/>
            <a:ext cx="10363200" cy="8702676"/>
          </a:xfrm>
          <a:prstGeom prst="rect">
            <a:avLst/>
          </a:prstGeom>
          <a:noFill/>
          <a:ln>
            <a:noFill/>
          </a:ln>
        </p:spPr>
        <p:txBody>
          <a:bodyPr spcFirstLastPara="1" wrap="square" lIns="91425" tIns="45700" rIns="91425" bIns="45700" anchor="t" anchorCtr="0">
            <a:normAutofit/>
          </a:bodyPr>
          <a:lstStyle>
            <a:lvl1pPr marL="914400" lvl="0" indent="-685800" algn="l">
              <a:lnSpc>
                <a:spcPct val="90000"/>
              </a:lnSpc>
              <a:spcBef>
                <a:spcPts val="2000"/>
              </a:spcBef>
              <a:spcAft>
                <a:spcPts val="0"/>
              </a:spcAft>
              <a:buClr>
                <a:schemeClr val="dk1"/>
              </a:buClr>
              <a:buSzPts val="1800"/>
              <a:buChar char="•"/>
              <a:defRPr/>
            </a:lvl1pPr>
            <a:lvl2pPr marL="1828800" lvl="1" indent="-685800" algn="l">
              <a:lnSpc>
                <a:spcPct val="90000"/>
              </a:lnSpc>
              <a:spcBef>
                <a:spcPts val="1000"/>
              </a:spcBef>
              <a:spcAft>
                <a:spcPts val="0"/>
              </a:spcAft>
              <a:buClr>
                <a:schemeClr val="dk1"/>
              </a:buClr>
              <a:buSzPts val="1800"/>
              <a:buChar char="•"/>
              <a:defRPr/>
            </a:lvl2pPr>
            <a:lvl3pPr marL="2743200" lvl="2" indent="-685800" algn="l">
              <a:lnSpc>
                <a:spcPct val="90000"/>
              </a:lnSpc>
              <a:spcBef>
                <a:spcPts val="1000"/>
              </a:spcBef>
              <a:spcAft>
                <a:spcPts val="0"/>
              </a:spcAft>
              <a:buClr>
                <a:schemeClr val="dk1"/>
              </a:buClr>
              <a:buSzPts val="1800"/>
              <a:buChar char="•"/>
              <a:defRPr/>
            </a:lvl3pPr>
            <a:lvl4pPr marL="3657600" lvl="3" indent="-685800" algn="l">
              <a:lnSpc>
                <a:spcPct val="90000"/>
              </a:lnSpc>
              <a:spcBef>
                <a:spcPts val="1000"/>
              </a:spcBef>
              <a:spcAft>
                <a:spcPts val="0"/>
              </a:spcAft>
              <a:buClr>
                <a:schemeClr val="dk1"/>
              </a:buClr>
              <a:buSzPts val="1800"/>
              <a:buChar char="•"/>
              <a:defRPr/>
            </a:lvl4pPr>
            <a:lvl5pPr marL="4572000" lvl="4" indent="-685800" algn="l">
              <a:lnSpc>
                <a:spcPct val="90000"/>
              </a:lnSpc>
              <a:spcBef>
                <a:spcPts val="1000"/>
              </a:spcBef>
              <a:spcAft>
                <a:spcPts val="0"/>
              </a:spcAft>
              <a:buClr>
                <a:schemeClr val="dk1"/>
              </a:buClr>
              <a:buSzPts val="1800"/>
              <a:buChar char="•"/>
              <a:defRPr/>
            </a:lvl5pPr>
            <a:lvl6pPr marL="5486400" lvl="5" indent="-685800" algn="l">
              <a:lnSpc>
                <a:spcPct val="90000"/>
              </a:lnSpc>
              <a:spcBef>
                <a:spcPts val="10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endParaRPr/>
          </a:p>
        </p:txBody>
      </p:sp>
      <p:sp>
        <p:nvSpPr>
          <p:cNvPr id="56" name="Google Shape;56;p63"/>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57" name="Google Shape;57;p63"/>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58" name="Google Shape;58;p63"/>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828800" hangingPunct="1">
              <a:lnSpc>
                <a:spcPct val="100000"/>
              </a:lnSpc>
              <a:buClr>
                <a:srgbClr val="000000"/>
              </a:buClr>
            </a:pPr>
            <a:fld id="{00000000-1234-1234-1234-123412341234}" type="slidenum">
              <a:rPr lang="en-US" smtClean="0"/>
              <a:pPr defTabSz="1828800" hangingPunct="1">
                <a:lnSpc>
                  <a:spcPct val="100000"/>
                </a:lnSpc>
                <a:buClr>
                  <a:srgbClr val="000000"/>
                </a:buClr>
              </a:pPr>
              <a:t>‹#›</a:t>
            </a:fld>
            <a:endParaRPr lang="en-US"/>
          </a:p>
        </p:txBody>
      </p:sp>
    </p:spTree>
    <p:extLst>
      <p:ext uri="{BB962C8B-B14F-4D97-AF65-F5344CB8AC3E}">
        <p14:creationId xmlns:p14="http://schemas.microsoft.com/office/powerpoint/2010/main" val="1753661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9"/>
        <p:cNvGrpSpPr/>
        <p:nvPr/>
      </p:nvGrpSpPr>
      <p:grpSpPr>
        <a:xfrm>
          <a:off x="0" y="0"/>
          <a:ext cx="0" cy="0"/>
          <a:chOff x="0" y="0"/>
          <a:chExt cx="0" cy="0"/>
        </a:xfrm>
      </p:grpSpPr>
      <p:sp>
        <p:nvSpPr>
          <p:cNvPr id="60" name="Google Shape;60;p64"/>
          <p:cNvSpPr txBox="1">
            <a:spLocks noGrp="1"/>
          </p:cNvSpPr>
          <p:nvPr>
            <p:ph type="title"/>
          </p:nvPr>
        </p:nvSpPr>
        <p:spPr>
          <a:xfrm>
            <a:off x="1679576" y="730251"/>
            <a:ext cx="21031200"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64"/>
          <p:cNvSpPr txBox="1">
            <a:spLocks noGrp="1"/>
          </p:cNvSpPr>
          <p:nvPr>
            <p:ph type="body" idx="1"/>
          </p:nvPr>
        </p:nvSpPr>
        <p:spPr>
          <a:xfrm>
            <a:off x="1679577" y="3362326"/>
            <a:ext cx="10315574" cy="1647824"/>
          </a:xfrm>
          <a:prstGeom prst="rect">
            <a:avLst/>
          </a:prstGeom>
          <a:noFill/>
          <a:ln>
            <a:noFill/>
          </a:ln>
        </p:spPr>
        <p:txBody>
          <a:bodyPr spcFirstLastPara="1" wrap="square" lIns="91425" tIns="45700" rIns="91425" bIns="45700" anchor="b" anchorCtr="0">
            <a:normAutofit/>
          </a:bodyPr>
          <a:lstStyle>
            <a:lvl1pPr marL="914400" lvl="0" indent="-457200" algn="l">
              <a:lnSpc>
                <a:spcPct val="90000"/>
              </a:lnSpc>
              <a:spcBef>
                <a:spcPts val="2000"/>
              </a:spcBef>
              <a:spcAft>
                <a:spcPts val="0"/>
              </a:spcAft>
              <a:buClr>
                <a:schemeClr val="dk1"/>
              </a:buClr>
              <a:buSzPts val="2400"/>
              <a:buNone/>
              <a:defRPr sz="4800" b="1"/>
            </a:lvl1pPr>
            <a:lvl2pPr marL="1828800" lvl="1" indent="-457200" algn="l">
              <a:lnSpc>
                <a:spcPct val="90000"/>
              </a:lnSpc>
              <a:spcBef>
                <a:spcPts val="1000"/>
              </a:spcBef>
              <a:spcAft>
                <a:spcPts val="0"/>
              </a:spcAft>
              <a:buClr>
                <a:schemeClr val="dk1"/>
              </a:buClr>
              <a:buSzPts val="2000"/>
              <a:buNone/>
              <a:defRPr sz="4000" b="1"/>
            </a:lvl2pPr>
            <a:lvl3pPr marL="2743200" lvl="2" indent="-457200" algn="l">
              <a:lnSpc>
                <a:spcPct val="90000"/>
              </a:lnSpc>
              <a:spcBef>
                <a:spcPts val="1000"/>
              </a:spcBef>
              <a:spcAft>
                <a:spcPts val="0"/>
              </a:spcAft>
              <a:buClr>
                <a:schemeClr val="dk1"/>
              </a:buClr>
              <a:buSzPts val="1800"/>
              <a:buNone/>
              <a:defRPr sz="3600" b="1"/>
            </a:lvl3pPr>
            <a:lvl4pPr marL="3657600" lvl="3" indent="-457200" algn="l">
              <a:lnSpc>
                <a:spcPct val="90000"/>
              </a:lnSpc>
              <a:spcBef>
                <a:spcPts val="1000"/>
              </a:spcBef>
              <a:spcAft>
                <a:spcPts val="0"/>
              </a:spcAft>
              <a:buClr>
                <a:schemeClr val="dk1"/>
              </a:buClr>
              <a:buSzPts val="1600"/>
              <a:buNone/>
              <a:defRPr sz="3200" b="1"/>
            </a:lvl4pPr>
            <a:lvl5pPr marL="4572000" lvl="4" indent="-457200" algn="l">
              <a:lnSpc>
                <a:spcPct val="90000"/>
              </a:lnSpc>
              <a:spcBef>
                <a:spcPts val="1000"/>
              </a:spcBef>
              <a:spcAft>
                <a:spcPts val="0"/>
              </a:spcAft>
              <a:buClr>
                <a:schemeClr val="dk1"/>
              </a:buClr>
              <a:buSzPts val="1600"/>
              <a:buNone/>
              <a:defRPr sz="3200" b="1"/>
            </a:lvl5pPr>
            <a:lvl6pPr marL="5486400" lvl="5" indent="-457200" algn="l">
              <a:lnSpc>
                <a:spcPct val="90000"/>
              </a:lnSpc>
              <a:spcBef>
                <a:spcPts val="1000"/>
              </a:spcBef>
              <a:spcAft>
                <a:spcPts val="0"/>
              </a:spcAft>
              <a:buClr>
                <a:schemeClr val="dk1"/>
              </a:buClr>
              <a:buSzPts val="1600"/>
              <a:buNone/>
              <a:defRPr sz="3200" b="1"/>
            </a:lvl6pPr>
            <a:lvl7pPr marL="6400800" lvl="6" indent="-457200" algn="l">
              <a:lnSpc>
                <a:spcPct val="90000"/>
              </a:lnSpc>
              <a:spcBef>
                <a:spcPts val="1000"/>
              </a:spcBef>
              <a:spcAft>
                <a:spcPts val="0"/>
              </a:spcAft>
              <a:buClr>
                <a:schemeClr val="dk1"/>
              </a:buClr>
              <a:buSzPts val="1600"/>
              <a:buNone/>
              <a:defRPr sz="3200" b="1"/>
            </a:lvl7pPr>
            <a:lvl8pPr marL="7315200" lvl="7" indent="-457200" algn="l">
              <a:lnSpc>
                <a:spcPct val="90000"/>
              </a:lnSpc>
              <a:spcBef>
                <a:spcPts val="1000"/>
              </a:spcBef>
              <a:spcAft>
                <a:spcPts val="0"/>
              </a:spcAft>
              <a:buClr>
                <a:schemeClr val="dk1"/>
              </a:buClr>
              <a:buSzPts val="1600"/>
              <a:buNone/>
              <a:defRPr sz="3200" b="1"/>
            </a:lvl8pPr>
            <a:lvl9pPr marL="8229600" lvl="8" indent="-457200" algn="l">
              <a:lnSpc>
                <a:spcPct val="90000"/>
              </a:lnSpc>
              <a:spcBef>
                <a:spcPts val="1000"/>
              </a:spcBef>
              <a:spcAft>
                <a:spcPts val="0"/>
              </a:spcAft>
              <a:buClr>
                <a:schemeClr val="dk1"/>
              </a:buClr>
              <a:buSzPts val="1600"/>
              <a:buNone/>
              <a:defRPr sz="3200" b="1"/>
            </a:lvl9pPr>
          </a:lstStyle>
          <a:p>
            <a:endParaRPr/>
          </a:p>
        </p:txBody>
      </p:sp>
      <p:sp>
        <p:nvSpPr>
          <p:cNvPr id="62" name="Google Shape;62;p64"/>
          <p:cNvSpPr txBox="1">
            <a:spLocks noGrp="1"/>
          </p:cNvSpPr>
          <p:nvPr>
            <p:ph type="body" idx="2"/>
          </p:nvPr>
        </p:nvSpPr>
        <p:spPr>
          <a:xfrm>
            <a:off x="1679577" y="5010150"/>
            <a:ext cx="10315574" cy="7369176"/>
          </a:xfrm>
          <a:prstGeom prst="rect">
            <a:avLst/>
          </a:prstGeom>
          <a:noFill/>
          <a:ln>
            <a:noFill/>
          </a:ln>
        </p:spPr>
        <p:txBody>
          <a:bodyPr spcFirstLastPara="1" wrap="square" lIns="91425" tIns="45700" rIns="91425" bIns="45700" anchor="t" anchorCtr="0">
            <a:normAutofit/>
          </a:bodyPr>
          <a:lstStyle>
            <a:lvl1pPr marL="914400" lvl="0" indent="-685800" algn="l">
              <a:lnSpc>
                <a:spcPct val="90000"/>
              </a:lnSpc>
              <a:spcBef>
                <a:spcPts val="2000"/>
              </a:spcBef>
              <a:spcAft>
                <a:spcPts val="0"/>
              </a:spcAft>
              <a:buClr>
                <a:schemeClr val="dk1"/>
              </a:buClr>
              <a:buSzPts val="1800"/>
              <a:buChar char="•"/>
              <a:defRPr/>
            </a:lvl1pPr>
            <a:lvl2pPr marL="1828800" lvl="1" indent="-685800" algn="l">
              <a:lnSpc>
                <a:spcPct val="90000"/>
              </a:lnSpc>
              <a:spcBef>
                <a:spcPts val="1000"/>
              </a:spcBef>
              <a:spcAft>
                <a:spcPts val="0"/>
              </a:spcAft>
              <a:buClr>
                <a:schemeClr val="dk1"/>
              </a:buClr>
              <a:buSzPts val="1800"/>
              <a:buChar char="•"/>
              <a:defRPr/>
            </a:lvl2pPr>
            <a:lvl3pPr marL="2743200" lvl="2" indent="-685800" algn="l">
              <a:lnSpc>
                <a:spcPct val="90000"/>
              </a:lnSpc>
              <a:spcBef>
                <a:spcPts val="1000"/>
              </a:spcBef>
              <a:spcAft>
                <a:spcPts val="0"/>
              </a:spcAft>
              <a:buClr>
                <a:schemeClr val="dk1"/>
              </a:buClr>
              <a:buSzPts val="1800"/>
              <a:buChar char="•"/>
              <a:defRPr/>
            </a:lvl3pPr>
            <a:lvl4pPr marL="3657600" lvl="3" indent="-685800" algn="l">
              <a:lnSpc>
                <a:spcPct val="90000"/>
              </a:lnSpc>
              <a:spcBef>
                <a:spcPts val="1000"/>
              </a:spcBef>
              <a:spcAft>
                <a:spcPts val="0"/>
              </a:spcAft>
              <a:buClr>
                <a:schemeClr val="dk1"/>
              </a:buClr>
              <a:buSzPts val="1800"/>
              <a:buChar char="•"/>
              <a:defRPr/>
            </a:lvl4pPr>
            <a:lvl5pPr marL="4572000" lvl="4" indent="-685800" algn="l">
              <a:lnSpc>
                <a:spcPct val="90000"/>
              </a:lnSpc>
              <a:spcBef>
                <a:spcPts val="1000"/>
              </a:spcBef>
              <a:spcAft>
                <a:spcPts val="0"/>
              </a:spcAft>
              <a:buClr>
                <a:schemeClr val="dk1"/>
              </a:buClr>
              <a:buSzPts val="1800"/>
              <a:buChar char="•"/>
              <a:defRPr/>
            </a:lvl5pPr>
            <a:lvl6pPr marL="5486400" lvl="5" indent="-685800" algn="l">
              <a:lnSpc>
                <a:spcPct val="90000"/>
              </a:lnSpc>
              <a:spcBef>
                <a:spcPts val="10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endParaRPr/>
          </a:p>
        </p:txBody>
      </p:sp>
      <p:sp>
        <p:nvSpPr>
          <p:cNvPr id="63" name="Google Shape;63;p64"/>
          <p:cNvSpPr txBox="1">
            <a:spLocks noGrp="1"/>
          </p:cNvSpPr>
          <p:nvPr>
            <p:ph type="body" idx="3"/>
          </p:nvPr>
        </p:nvSpPr>
        <p:spPr>
          <a:xfrm>
            <a:off x="12344400" y="3362326"/>
            <a:ext cx="10366376" cy="1647824"/>
          </a:xfrm>
          <a:prstGeom prst="rect">
            <a:avLst/>
          </a:prstGeom>
          <a:noFill/>
          <a:ln>
            <a:noFill/>
          </a:ln>
        </p:spPr>
        <p:txBody>
          <a:bodyPr spcFirstLastPara="1" wrap="square" lIns="91425" tIns="45700" rIns="91425" bIns="45700" anchor="b" anchorCtr="0">
            <a:normAutofit/>
          </a:bodyPr>
          <a:lstStyle>
            <a:lvl1pPr marL="914400" lvl="0" indent="-457200" algn="l">
              <a:lnSpc>
                <a:spcPct val="90000"/>
              </a:lnSpc>
              <a:spcBef>
                <a:spcPts val="2000"/>
              </a:spcBef>
              <a:spcAft>
                <a:spcPts val="0"/>
              </a:spcAft>
              <a:buClr>
                <a:schemeClr val="dk1"/>
              </a:buClr>
              <a:buSzPts val="2400"/>
              <a:buNone/>
              <a:defRPr sz="4800" b="1"/>
            </a:lvl1pPr>
            <a:lvl2pPr marL="1828800" lvl="1" indent="-457200" algn="l">
              <a:lnSpc>
                <a:spcPct val="90000"/>
              </a:lnSpc>
              <a:spcBef>
                <a:spcPts val="1000"/>
              </a:spcBef>
              <a:spcAft>
                <a:spcPts val="0"/>
              </a:spcAft>
              <a:buClr>
                <a:schemeClr val="dk1"/>
              </a:buClr>
              <a:buSzPts val="2000"/>
              <a:buNone/>
              <a:defRPr sz="4000" b="1"/>
            </a:lvl2pPr>
            <a:lvl3pPr marL="2743200" lvl="2" indent="-457200" algn="l">
              <a:lnSpc>
                <a:spcPct val="90000"/>
              </a:lnSpc>
              <a:spcBef>
                <a:spcPts val="1000"/>
              </a:spcBef>
              <a:spcAft>
                <a:spcPts val="0"/>
              </a:spcAft>
              <a:buClr>
                <a:schemeClr val="dk1"/>
              </a:buClr>
              <a:buSzPts val="1800"/>
              <a:buNone/>
              <a:defRPr sz="3600" b="1"/>
            </a:lvl3pPr>
            <a:lvl4pPr marL="3657600" lvl="3" indent="-457200" algn="l">
              <a:lnSpc>
                <a:spcPct val="90000"/>
              </a:lnSpc>
              <a:spcBef>
                <a:spcPts val="1000"/>
              </a:spcBef>
              <a:spcAft>
                <a:spcPts val="0"/>
              </a:spcAft>
              <a:buClr>
                <a:schemeClr val="dk1"/>
              </a:buClr>
              <a:buSzPts val="1600"/>
              <a:buNone/>
              <a:defRPr sz="3200" b="1"/>
            </a:lvl4pPr>
            <a:lvl5pPr marL="4572000" lvl="4" indent="-457200" algn="l">
              <a:lnSpc>
                <a:spcPct val="90000"/>
              </a:lnSpc>
              <a:spcBef>
                <a:spcPts val="1000"/>
              </a:spcBef>
              <a:spcAft>
                <a:spcPts val="0"/>
              </a:spcAft>
              <a:buClr>
                <a:schemeClr val="dk1"/>
              </a:buClr>
              <a:buSzPts val="1600"/>
              <a:buNone/>
              <a:defRPr sz="3200" b="1"/>
            </a:lvl5pPr>
            <a:lvl6pPr marL="5486400" lvl="5" indent="-457200" algn="l">
              <a:lnSpc>
                <a:spcPct val="90000"/>
              </a:lnSpc>
              <a:spcBef>
                <a:spcPts val="1000"/>
              </a:spcBef>
              <a:spcAft>
                <a:spcPts val="0"/>
              </a:spcAft>
              <a:buClr>
                <a:schemeClr val="dk1"/>
              </a:buClr>
              <a:buSzPts val="1600"/>
              <a:buNone/>
              <a:defRPr sz="3200" b="1"/>
            </a:lvl6pPr>
            <a:lvl7pPr marL="6400800" lvl="6" indent="-457200" algn="l">
              <a:lnSpc>
                <a:spcPct val="90000"/>
              </a:lnSpc>
              <a:spcBef>
                <a:spcPts val="1000"/>
              </a:spcBef>
              <a:spcAft>
                <a:spcPts val="0"/>
              </a:spcAft>
              <a:buClr>
                <a:schemeClr val="dk1"/>
              </a:buClr>
              <a:buSzPts val="1600"/>
              <a:buNone/>
              <a:defRPr sz="3200" b="1"/>
            </a:lvl7pPr>
            <a:lvl8pPr marL="7315200" lvl="7" indent="-457200" algn="l">
              <a:lnSpc>
                <a:spcPct val="90000"/>
              </a:lnSpc>
              <a:spcBef>
                <a:spcPts val="1000"/>
              </a:spcBef>
              <a:spcAft>
                <a:spcPts val="0"/>
              </a:spcAft>
              <a:buClr>
                <a:schemeClr val="dk1"/>
              </a:buClr>
              <a:buSzPts val="1600"/>
              <a:buNone/>
              <a:defRPr sz="3200" b="1"/>
            </a:lvl8pPr>
            <a:lvl9pPr marL="8229600" lvl="8" indent="-457200" algn="l">
              <a:lnSpc>
                <a:spcPct val="90000"/>
              </a:lnSpc>
              <a:spcBef>
                <a:spcPts val="1000"/>
              </a:spcBef>
              <a:spcAft>
                <a:spcPts val="0"/>
              </a:spcAft>
              <a:buClr>
                <a:schemeClr val="dk1"/>
              </a:buClr>
              <a:buSzPts val="1600"/>
              <a:buNone/>
              <a:defRPr sz="3200" b="1"/>
            </a:lvl9pPr>
          </a:lstStyle>
          <a:p>
            <a:endParaRPr/>
          </a:p>
        </p:txBody>
      </p:sp>
      <p:sp>
        <p:nvSpPr>
          <p:cNvPr id="64" name="Google Shape;64;p64"/>
          <p:cNvSpPr txBox="1">
            <a:spLocks noGrp="1"/>
          </p:cNvSpPr>
          <p:nvPr>
            <p:ph type="body" idx="4"/>
          </p:nvPr>
        </p:nvSpPr>
        <p:spPr>
          <a:xfrm>
            <a:off x="12344400" y="5010150"/>
            <a:ext cx="10366376" cy="7369176"/>
          </a:xfrm>
          <a:prstGeom prst="rect">
            <a:avLst/>
          </a:prstGeom>
          <a:noFill/>
          <a:ln>
            <a:noFill/>
          </a:ln>
        </p:spPr>
        <p:txBody>
          <a:bodyPr spcFirstLastPara="1" wrap="square" lIns="91425" tIns="45700" rIns="91425" bIns="45700" anchor="t" anchorCtr="0">
            <a:normAutofit/>
          </a:bodyPr>
          <a:lstStyle>
            <a:lvl1pPr marL="914400" lvl="0" indent="-685800" algn="l">
              <a:lnSpc>
                <a:spcPct val="90000"/>
              </a:lnSpc>
              <a:spcBef>
                <a:spcPts val="2000"/>
              </a:spcBef>
              <a:spcAft>
                <a:spcPts val="0"/>
              </a:spcAft>
              <a:buClr>
                <a:schemeClr val="dk1"/>
              </a:buClr>
              <a:buSzPts val="1800"/>
              <a:buChar char="•"/>
              <a:defRPr/>
            </a:lvl1pPr>
            <a:lvl2pPr marL="1828800" lvl="1" indent="-685800" algn="l">
              <a:lnSpc>
                <a:spcPct val="90000"/>
              </a:lnSpc>
              <a:spcBef>
                <a:spcPts val="1000"/>
              </a:spcBef>
              <a:spcAft>
                <a:spcPts val="0"/>
              </a:spcAft>
              <a:buClr>
                <a:schemeClr val="dk1"/>
              </a:buClr>
              <a:buSzPts val="1800"/>
              <a:buChar char="•"/>
              <a:defRPr/>
            </a:lvl2pPr>
            <a:lvl3pPr marL="2743200" lvl="2" indent="-685800" algn="l">
              <a:lnSpc>
                <a:spcPct val="90000"/>
              </a:lnSpc>
              <a:spcBef>
                <a:spcPts val="1000"/>
              </a:spcBef>
              <a:spcAft>
                <a:spcPts val="0"/>
              </a:spcAft>
              <a:buClr>
                <a:schemeClr val="dk1"/>
              </a:buClr>
              <a:buSzPts val="1800"/>
              <a:buChar char="•"/>
              <a:defRPr/>
            </a:lvl3pPr>
            <a:lvl4pPr marL="3657600" lvl="3" indent="-685800" algn="l">
              <a:lnSpc>
                <a:spcPct val="90000"/>
              </a:lnSpc>
              <a:spcBef>
                <a:spcPts val="1000"/>
              </a:spcBef>
              <a:spcAft>
                <a:spcPts val="0"/>
              </a:spcAft>
              <a:buClr>
                <a:schemeClr val="dk1"/>
              </a:buClr>
              <a:buSzPts val="1800"/>
              <a:buChar char="•"/>
              <a:defRPr/>
            </a:lvl4pPr>
            <a:lvl5pPr marL="4572000" lvl="4" indent="-685800" algn="l">
              <a:lnSpc>
                <a:spcPct val="90000"/>
              </a:lnSpc>
              <a:spcBef>
                <a:spcPts val="1000"/>
              </a:spcBef>
              <a:spcAft>
                <a:spcPts val="0"/>
              </a:spcAft>
              <a:buClr>
                <a:schemeClr val="dk1"/>
              </a:buClr>
              <a:buSzPts val="1800"/>
              <a:buChar char="•"/>
              <a:defRPr/>
            </a:lvl5pPr>
            <a:lvl6pPr marL="5486400" lvl="5" indent="-685800" algn="l">
              <a:lnSpc>
                <a:spcPct val="90000"/>
              </a:lnSpc>
              <a:spcBef>
                <a:spcPts val="10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endParaRPr/>
          </a:p>
        </p:txBody>
      </p:sp>
      <p:sp>
        <p:nvSpPr>
          <p:cNvPr id="65" name="Google Shape;65;p64"/>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66" name="Google Shape;66;p64"/>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67" name="Google Shape;67;p64"/>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828800" hangingPunct="1">
              <a:lnSpc>
                <a:spcPct val="100000"/>
              </a:lnSpc>
              <a:buClr>
                <a:srgbClr val="000000"/>
              </a:buClr>
            </a:pPr>
            <a:fld id="{00000000-1234-1234-1234-123412341234}" type="slidenum">
              <a:rPr lang="en-US" smtClean="0"/>
              <a:pPr defTabSz="1828800" hangingPunct="1">
                <a:lnSpc>
                  <a:spcPct val="100000"/>
                </a:lnSpc>
                <a:buClr>
                  <a:srgbClr val="000000"/>
                </a:buClr>
              </a:pPr>
              <a:t>‹#›</a:t>
            </a:fld>
            <a:endParaRPr lang="en-US"/>
          </a:p>
        </p:txBody>
      </p:sp>
    </p:spTree>
    <p:extLst>
      <p:ext uri="{BB962C8B-B14F-4D97-AF65-F5344CB8AC3E}">
        <p14:creationId xmlns:p14="http://schemas.microsoft.com/office/powerpoint/2010/main" val="2279162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8"/>
        <p:cNvGrpSpPr/>
        <p:nvPr/>
      </p:nvGrpSpPr>
      <p:grpSpPr>
        <a:xfrm>
          <a:off x="0" y="0"/>
          <a:ext cx="0" cy="0"/>
          <a:chOff x="0" y="0"/>
          <a:chExt cx="0" cy="0"/>
        </a:xfrm>
      </p:grpSpPr>
      <p:sp>
        <p:nvSpPr>
          <p:cNvPr id="69" name="Google Shape;69;p65"/>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5"/>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71" name="Google Shape;71;p65"/>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72" name="Google Shape;72;p65"/>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828800" hangingPunct="1">
              <a:lnSpc>
                <a:spcPct val="100000"/>
              </a:lnSpc>
              <a:buClr>
                <a:srgbClr val="000000"/>
              </a:buClr>
            </a:pPr>
            <a:fld id="{00000000-1234-1234-1234-123412341234}" type="slidenum">
              <a:rPr lang="en-US" smtClean="0"/>
              <a:pPr defTabSz="1828800" hangingPunct="1">
                <a:lnSpc>
                  <a:spcPct val="100000"/>
                </a:lnSpc>
                <a:buClr>
                  <a:srgbClr val="000000"/>
                </a:buClr>
              </a:pPr>
              <a:t>‹#›</a:t>
            </a:fld>
            <a:endParaRPr lang="en-US"/>
          </a:p>
        </p:txBody>
      </p:sp>
    </p:spTree>
    <p:extLst>
      <p:ext uri="{BB962C8B-B14F-4D97-AF65-F5344CB8AC3E}">
        <p14:creationId xmlns:p14="http://schemas.microsoft.com/office/powerpoint/2010/main" val="3313585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3"/>
        <p:cNvGrpSpPr/>
        <p:nvPr/>
      </p:nvGrpSpPr>
      <p:grpSpPr>
        <a:xfrm>
          <a:off x="0" y="0"/>
          <a:ext cx="0" cy="0"/>
          <a:chOff x="0" y="0"/>
          <a:chExt cx="0" cy="0"/>
        </a:xfrm>
      </p:grpSpPr>
      <p:sp>
        <p:nvSpPr>
          <p:cNvPr id="74" name="Google Shape;74;p66"/>
          <p:cNvSpPr txBox="1">
            <a:spLocks noGrp="1"/>
          </p:cNvSpPr>
          <p:nvPr>
            <p:ph type="title"/>
          </p:nvPr>
        </p:nvSpPr>
        <p:spPr>
          <a:xfrm>
            <a:off x="1679577" y="914400"/>
            <a:ext cx="7864474" cy="32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6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66"/>
          <p:cNvSpPr txBox="1">
            <a:spLocks noGrp="1"/>
          </p:cNvSpPr>
          <p:nvPr>
            <p:ph type="body" idx="1"/>
          </p:nvPr>
        </p:nvSpPr>
        <p:spPr>
          <a:xfrm>
            <a:off x="10366376" y="1974851"/>
            <a:ext cx="12344400" cy="9747250"/>
          </a:xfrm>
          <a:prstGeom prst="rect">
            <a:avLst/>
          </a:prstGeom>
          <a:noFill/>
          <a:ln>
            <a:noFill/>
          </a:ln>
        </p:spPr>
        <p:txBody>
          <a:bodyPr spcFirstLastPara="1" wrap="square" lIns="91425" tIns="45700" rIns="91425" bIns="45700" anchor="t" anchorCtr="0">
            <a:normAutofit/>
          </a:bodyPr>
          <a:lstStyle>
            <a:lvl1pPr marL="914400" lvl="0" indent="-863600" algn="l">
              <a:lnSpc>
                <a:spcPct val="90000"/>
              </a:lnSpc>
              <a:spcBef>
                <a:spcPts val="2000"/>
              </a:spcBef>
              <a:spcAft>
                <a:spcPts val="0"/>
              </a:spcAft>
              <a:buClr>
                <a:schemeClr val="dk1"/>
              </a:buClr>
              <a:buSzPts val="3200"/>
              <a:buChar char="•"/>
              <a:defRPr sz="6400"/>
            </a:lvl1pPr>
            <a:lvl2pPr marL="1828800" lvl="1" indent="-812800" algn="l">
              <a:lnSpc>
                <a:spcPct val="90000"/>
              </a:lnSpc>
              <a:spcBef>
                <a:spcPts val="1000"/>
              </a:spcBef>
              <a:spcAft>
                <a:spcPts val="0"/>
              </a:spcAft>
              <a:buClr>
                <a:schemeClr val="dk1"/>
              </a:buClr>
              <a:buSzPts val="2800"/>
              <a:buChar char="•"/>
              <a:defRPr sz="5600"/>
            </a:lvl2pPr>
            <a:lvl3pPr marL="2743200" lvl="2" indent="-762000" algn="l">
              <a:lnSpc>
                <a:spcPct val="90000"/>
              </a:lnSpc>
              <a:spcBef>
                <a:spcPts val="1000"/>
              </a:spcBef>
              <a:spcAft>
                <a:spcPts val="0"/>
              </a:spcAft>
              <a:buClr>
                <a:schemeClr val="dk1"/>
              </a:buClr>
              <a:buSzPts val="2400"/>
              <a:buChar char="•"/>
              <a:defRPr sz="4800"/>
            </a:lvl3pPr>
            <a:lvl4pPr marL="3657600" lvl="3" indent="-711200" algn="l">
              <a:lnSpc>
                <a:spcPct val="90000"/>
              </a:lnSpc>
              <a:spcBef>
                <a:spcPts val="1000"/>
              </a:spcBef>
              <a:spcAft>
                <a:spcPts val="0"/>
              </a:spcAft>
              <a:buClr>
                <a:schemeClr val="dk1"/>
              </a:buClr>
              <a:buSzPts val="2000"/>
              <a:buChar char="•"/>
              <a:defRPr sz="4000"/>
            </a:lvl4pPr>
            <a:lvl5pPr marL="4572000" lvl="4" indent="-711200" algn="l">
              <a:lnSpc>
                <a:spcPct val="90000"/>
              </a:lnSpc>
              <a:spcBef>
                <a:spcPts val="1000"/>
              </a:spcBef>
              <a:spcAft>
                <a:spcPts val="0"/>
              </a:spcAft>
              <a:buClr>
                <a:schemeClr val="dk1"/>
              </a:buClr>
              <a:buSzPts val="2000"/>
              <a:buChar char="•"/>
              <a:defRPr sz="4000"/>
            </a:lvl5pPr>
            <a:lvl6pPr marL="5486400" lvl="5" indent="-711200" algn="l">
              <a:lnSpc>
                <a:spcPct val="90000"/>
              </a:lnSpc>
              <a:spcBef>
                <a:spcPts val="1000"/>
              </a:spcBef>
              <a:spcAft>
                <a:spcPts val="0"/>
              </a:spcAft>
              <a:buClr>
                <a:schemeClr val="dk1"/>
              </a:buClr>
              <a:buSzPts val="2000"/>
              <a:buChar char="•"/>
              <a:defRPr sz="4000"/>
            </a:lvl6pPr>
            <a:lvl7pPr marL="6400800" lvl="6" indent="-711200" algn="l">
              <a:lnSpc>
                <a:spcPct val="90000"/>
              </a:lnSpc>
              <a:spcBef>
                <a:spcPts val="1000"/>
              </a:spcBef>
              <a:spcAft>
                <a:spcPts val="0"/>
              </a:spcAft>
              <a:buClr>
                <a:schemeClr val="dk1"/>
              </a:buClr>
              <a:buSzPts val="2000"/>
              <a:buChar char="•"/>
              <a:defRPr sz="4000"/>
            </a:lvl7pPr>
            <a:lvl8pPr marL="7315200" lvl="7" indent="-711200" algn="l">
              <a:lnSpc>
                <a:spcPct val="90000"/>
              </a:lnSpc>
              <a:spcBef>
                <a:spcPts val="1000"/>
              </a:spcBef>
              <a:spcAft>
                <a:spcPts val="0"/>
              </a:spcAft>
              <a:buClr>
                <a:schemeClr val="dk1"/>
              </a:buClr>
              <a:buSzPts val="2000"/>
              <a:buChar char="•"/>
              <a:defRPr sz="4000"/>
            </a:lvl8pPr>
            <a:lvl9pPr marL="8229600" lvl="8" indent="-711200" algn="l">
              <a:lnSpc>
                <a:spcPct val="90000"/>
              </a:lnSpc>
              <a:spcBef>
                <a:spcPts val="1000"/>
              </a:spcBef>
              <a:spcAft>
                <a:spcPts val="0"/>
              </a:spcAft>
              <a:buClr>
                <a:schemeClr val="dk1"/>
              </a:buClr>
              <a:buSzPts val="2000"/>
              <a:buChar char="•"/>
              <a:defRPr sz="4000"/>
            </a:lvl9pPr>
          </a:lstStyle>
          <a:p>
            <a:endParaRPr/>
          </a:p>
        </p:txBody>
      </p:sp>
      <p:sp>
        <p:nvSpPr>
          <p:cNvPr id="76" name="Google Shape;76;p66"/>
          <p:cNvSpPr txBox="1">
            <a:spLocks noGrp="1"/>
          </p:cNvSpPr>
          <p:nvPr>
            <p:ph type="body" idx="2"/>
          </p:nvPr>
        </p:nvSpPr>
        <p:spPr>
          <a:xfrm>
            <a:off x="1679577" y="4114800"/>
            <a:ext cx="7864474" cy="7623176"/>
          </a:xfrm>
          <a:prstGeom prst="rect">
            <a:avLst/>
          </a:prstGeom>
          <a:noFill/>
          <a:ln>
            <a:noFill/>
          </a:ln>
        </p:spPr>
        <p:txBody>
          <a:bodyPr spcFirstLastPara="1" wrap="square" lIns="91425" tIns="45700" rIns="91425" bIns="45700" anchor="t" anchorCtr="0">
            <a:normAutofit/>
          </a:bodyPr>
          <a:lstStyle>
            <a:lvl1pPr marL="914400" lvl="0" indent="-457200" algn="l">
              <a:lnSpc>
                <a:spcPct val="90000"/>
              </a:lnSpc>
              <a:spcBef>
                <a:spcPts val="2000"/>
              </a:spcBef>
              <a:spcAft>
                <a:spcPts val="0"/>
              </a:spcAft>
              <a:buClr>
                <a:schemeClr val="dk1"/>
              </a:buClr>
              <a:buSzPts val="1600"/>
              <a:buNone/>
              <a:defRPr sz="3200"/>
            </a:lvl1pPr>
            <a:lvl2pPr marL="1828800" lvl="1" indent="-457200" algn="l">
              <a:lnSpc>
                <a:spcPct val="90000"/>
              </a:lnSpc>
              <a:spcBef>
                <a:spcPts val="1000"/>
              </a:spcBef>
              <a:spcAft>
                <a:spcPts val="0"/>
              </a:spcAft>
              <a:buClr>
                <a:schemeClr val="dk1"/>
              </a:buClr>
              <a:buSzPts val="1400"/>
              <a:buNone/>
              <a:defRPr sz="2800"/>
            </a:lvl2pPr>
            <a:lvl3pPr marL="2743200" lvl="2" indent="-457200" algn="l">
              <a:lnSpc>
                <a:spcPct val="90000"/>
              </a:lnSpc>
              <a:spcBef>
                <a:spcPts val="1000"/>
              </a:spcBef>
              <a:spcAft>
                <a:spcPts val="0"/>
              </a:spcAft>
              <a:buClr>
                <a:schemeClr val="dk1"/>
              </a:buClr>
              <a:buSzPts val="1200"/>
              <a:buNone/>
              <a:defRPr sz="2400"/>
            </a:lvl3pPr>
            <a:lvl4pPr marL="3657600" lvl="3" indent="-457200" algn="l">
              <a:lnSpc>
                <a:spcPct val="90000"/>
              </a:lnSpc>
              <a:spcBef>
                <a:spcPts val="1000"/>
              </a:spcBef>
              <a:spcAft>
                <a:spcPts val="0"/>
              </a:spcAft>
              <a:buClr>
                <a:schemeClr val="dk1"/>
              </a:buClr>
              <a:buSzPts val="1000"/>
              <a:buNone/>
              <a:defRPr sz="2000"/>
            </a:lvl4pPr>
            <a:lvl5pPr marL="4572000" lvl="4" indent="-457200" algn="l">
              <a:lnSpc>
                <a:spcPct val="90000"/>
              </a:lnSpc>
              <a:spcBef>
                <a:spcPts val="1000"/>
              </a:spcBef>
              <a:spcAft>
                <a:spcPts val="0"/>
              </a:spcAft>
              <a:buClr>
                <a:schemeClr val="dk1"/>
              </a:buClr>
              <a:buSzPts val="1000"/>
              <a:buNone/>
              <a:defRPr sz="2000"/>
            </a:lvl5pPr>
            <a:lvl6pPr marL="5486400" lvl="5" indent="-457200" algn="l">
              <a:lnSpc>
                <a:spcPct val="90000"/>
              </a:lnSpc>
              <a:spcBef>
                <a:spcPts val="1000"/>
              </a:spcBef>
              <a:spcAft>
                <a:spcPts val="0"/>
              </a:spcAft>
              <a:buClr>
                <a:schemeClr val="dk1"/>
              </a:buClr>
              <a:buSzPts val="1000"/>
              <a:buNone/>
              <a:defRPr sz="2000"/>
            </a:lvl6pPr>
            <a:lvl7pPr marL="6400800" lvl="6" indent="-457200" algn="l">
              <a:lnSpc>
                <a:spcPct val="90000"/>
              </a:lnSpc>
              <a:spcBef>
                <a:spcPts val="1000"/>
              </a:spcBef>
              <a:spcAft>
                <a:spcPts val="0"/>
              </a:spcAft>
              <a:buClr>
                <a:schemeClr val="dk1"/>
              </a:buClr>
              <a:buSzPts val="1000"/>
              <a:buNone/>
              <a:defRPr sz="2000"/>
            </a:lvl7pPr>
            <a:lvl8pPr marL="7315200" lvl="7" indent="-457200" algn="l">
              <a:lnSpc>
                <a:spcPct val="90000"/>
              </a:lnSpc>
              <a:spcBef>
                <a:spcPts val="1000"/>
              </a:spcBef>
              <a:spcAft>
                <a:spcPts val="0"/>
              </a:spcAft>
              <a:buClr>
                <a:schemeClr val="dk1"/>
              </a:buClr>
              <a:buSzPts val="1000"/>
              <a:buNone/>
              <a:defRPr sz="2000"/>
            </a:lvl8pPr>
            <a:lvl9pPr marL="8229600" lvl="8" indent="-457200" algn="l">
              <a:lnSpc>
                <a:spcPct val="90000"/>
              </a:lnSpc>
              <a:spcBef>
                <a:spcPts val="1000"/>
              </a:spcBef>
              <a:spcAft>
                <a:spcPts val="0"/>
              </a:spcAft>
              <a:buClr>
                <a:schemeClr val="dk1"/>
              </a:buClr>
              <a:buSzPts val="1000"/>
              <a:buNone/>
              <a:defRPr sz="2000"/>
            </a:lvl9pPr>
          </a:lstStyle>
          <a:p>
            <a:endParaRPr/>
          </a:p>
        </p:txBody>
      </p:sp>
      <p:sp>
        <p:nvSpPr>
          <p:cNvPr id="77" name="Google Shape;77;p66"/>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78" name="Google Shape;78;p66"/>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79" name="Google Shape;79;p66"/>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828800" hangingPunct="1">
              <a:lnSpc>
                <a:spcPct val="100000"/>
              </a:lnSpc>
              <a:buClr>
                <a:srgbClr val="000000"/>
              </a:buClr>
            </a:pPr>
            <a:fld id="{00000000-1234-1234-1234-123412341234}" type="slidenum">
              <a:rPr lang="en-US" smtClean="0"/>
              <a:pPr defTabSz="1828800" hangingPunct="1">
                <a:lnSpc>
                  <a:spcPct val="100000"/>
                </a:lnSpc>
                <a:buClr>
                  <a:srgbClr val="000000"/>
                </a:buClr>
              </a:pPr>
              <a:t>‹#›</a:t>
            </a:fld>
            <a:endParaRPr lang="en-US"/>
          </a:p>
        </p:txBody>
      </p:sp>
    </p:spTree>
    <p:extLst>
      <p:ext uri="{BB962C8B-B14F-4D97-AF65-F5344CB8AC3E}">
        <p14:creationId xmlns:p14="http://schemas.microsoft.com/office/powerpoint/2010/main" val="1490426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0"/>
        <p:cNvGrpSpPr/>
        <p:nvPr/>
      </p:nvGrpSpPr>
      <p:grpSpPr>
        <a:xfrm>
          <a:off x="0" y="0"/>
          <a:ext cx="0" cy="0"/>
          <a:chOff x="0" y="0"/>
          <a:chExt cx="0" cy="0"/>
        </a:xfrm>
      </p:grpSpPr>
      <p:sp>
        <p:nvSpPr>
          <p:cNvPr id="81" name="Google Shape;81;p67"/>
          <p:cNvSpPr txBox="1">
            <a:spLocks noGrp="1"/>
          </p:cNvSpPr>
          <p:nvPr>
            <p:ph type="title"/>
          </p:nvPr>
        </p:nvSpPr>
        <p:spPr>
          <a:xfrm>
            <a:off x="1679577" y="914400"/>
            <a:ext cx="7864474" cy="32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6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67"/>
          <p:cNvSpPr>
            <a:spLocks noGrp="1"/>
          </p:cNvSpPr>
          <p:nvPr>
            <p:ph type="pic" idx="2"/>
          </p:nvPr>
        </p:nvSpPr>
        <p:spPr>
          <a:xfrm>
            <a:off x="10366376" y="1974851"/>
            <a:ext cx="12344400" cy="9747250"/>
          </a:xfrm>
          <a:prstGeom prst="rect">
            <a:avLst/>
          </a:prstGeom>
          <a:noFill/>
          <a:ln>
            <a:noFill/>
          </a:ln>
        </p:spPr>
      </p:sp>
      <p:sp>
        <p:nvSpPr>
          <p:cNvPr id="83" name="Google Shape;83;p67"/>
          <p:cNvSpPr txBox="1">
            <a:spLocks noGrp="1"/>
          </p:cNvSpPr>
          <p:nvPr>
            <p:ph type="body" idx="1"/>
          </p:nvPr>
        </p:nvSpPr>
        <p:spPr>
          <a:xfrm>
            <a:off x="1679577" y="4114800"/>
            <a:ext cx="7864474" cy="7623176"/>
          </a:xfrm>
          <a:prstGeom prst="rect">
            <a:avLst/>
          </a:prstGeom>
          <a:noFill/>
          <a:ln>
            <a:noFill/>
          </a:ln>
        </p:spPr>
        <p:txBody>
          <a:bodyPr spcFirstLastPara="1" wrap="square" lIns="91425" tIns="45700" rIns="91425" bIns="45700" anchor="t" anchorCtr="0">
            <a:normAutofit/>
          </a:bodyPr>
          <a:lstStyle>
            <a:lvl1pPr marL="914400" lvl="0" indent="-457200" algn="l">
              <a:lnSpc>
                <a:spcPct val="90000"/>
              </a:lnSpc>
              <a:spcBef>
                <a:spcPts val="2000"/>
              </a:spcBef>
              <a:spcAft>
                <a:spcPts val="0"/>
              </a:spcAft>
              <a:buClr>
                <a:schemeClr val="dk1"/>
              </a:buClr>
              <a:buSzPts val="1600"/>
              <a:buNone/>
              <a:defRPr sz="3200"/>
            </a:lvl1pPr>
            <a:lvl2pPr marL="1828800" lvl="1" indent="-457200" algn="l">
              <a:lnSpc>
                <a:spcPct val="90000"/>
              </a:lnSpc>
              <a:spcBef>
                <a:spcPts val="1000"/>
              </a:spcBef>
              <a:spcAft>
                <a:spcPts val="0"/>
              </a:spcAft>
              <a:buClr>
                <a:schemeClr val="dk1"/>
              </a:buClr>
              <a:buSzPts val="1400"/>
              <a:buNone/>
              <a:defRPr sz="2800"/>
            </a:lvl2pPr>
            <a:lvl3pPr marL="2743200" lvl="2" indent="-457200" algn="l">
              <a:lnSpc>
                <a:spcPct val="90000"/>
              </a:lnSpc>
              <a:spcBef>
                <a:spcPts val="1000"/>
              </a:spcBef>
              <a:spcAft>
                <a:spcPts val="0"/>
              </a:spcAft>
              <a:buClr>
                <a:schemeClr val="dk1"/>
              </a:buClr>
              <a:buSzPts val="1200"/>
              <a:buNone/>
              <a:defRPr sz="2400"/>
            </a:lvl3pPr>
            <a:lvl4pPr marL="3657600" lvl="3" indent="-457200" algn="l">
              <a:lnSpc>
                <a:spcPct val="90000"/>
              </a:lnSpc>
              <a:spcBef>
                <a:spcPts val="1000"/>
              </a:spcBef>
              <a:spcAft>
                <a:spcPts val="0"/>
              </a:spcAft>
              <a:buClr>
                <a:schemeClr val="dk1"/>
              </a:buClr>
              <a:buSzPts val="1000"/>
              <a:buNone/>
              <a:defRPr sz="2000"/>
            </a:lvl4pPr>
            <a:lvl5pPr marL="4572000" lvl="4" indent="-457200" algn="l">
              <a:lnSpc>
                <a:spcPct val="90000"/>
              </a:lnSpc>
              <a:spcBef>
                <a:spcPts val="1000"/>
              </a:spcBef>
              <a:spcAft>
                <a:spcPts val="0"/>
              </a:spcAft>
              <a:buClr>
                <a:schemeClr val="dk1"/>
              </a:buClr>
              <a:buSzPts val="1000"/>
              <a:buNone/>
              <a:defRPr sz="2000"/>
            </a:lvl5pPr>
            <a:lvl6pPr marL="5486400" lvl="5" indent="-457200" algn="l">
              <a:lnSpc>
                <a:spcPct val="90000"/>
              </a:lnSpc>
              <a:spcBef>
                <a:spcPts val="1000"/>
              </a:spcBef>
              <a:spcAft>
                <a:spcPts val="0"/>
              </a:spcAft>
              <a:buClr>
                <a:schemeClr val="dk1"/>
              </a:buClr>
              <a:buSzPts val="1000"/>
              <a:buNone/>
              <a:defRPr sz="2000"/>
            </a:lvl6pPr>
            <a:lvl7pPr marL="6400800" lvl="6" indent="-457200" algn="l">
              <a:lnSpc>
                <a:spcPct val="90000"/>
              </a:lnSpc>
              <a:spcBef>
                <a:spcPts val="1000"/>
              </a:spcBef>
              <a:spcAft>
                <a:spcPts val="0"/>
              </a:spcAft>
              <a:buClr>
                <a:schemeClr val="dk1"/>
              </a:buClr>
              <a:buSzPts val="1000"/>
              <a:buNone/>
              <a:defRPr sz="2000"/>
            </a:lvl7pPr>
            <a:lvl8pPr marL="7315200" lvl="7" indent="-457200" algn="l">
              <a:lnSpc>
                <a:spcPct val="90000"/>
              </a:lnSpc>
              <a:spcBef>
                <a:spcPts val="1000"/>
              </a:spcBef>
              <a:spcAft>
                <a:spcPts val="0"/>
              </a:spcAft>
              <a:buClr>
                <a:schemeClr val="dk1"/>
              </a:buClr>
              <a:buSzPts val="1000"/>
              <a:buNone/>
              <a:defRPr sz="2000"/>
            </a:lvl8pPr>
            <a:lvl9pPr marL="8229600" lvl="8" indent="-457200" algn="l">
              <a:lnSpc>
                <a:spcPct val="90000"/>
              </a:lnSpc>
              <a:spcBef>
                <a:spcPts val="1000"/>
              </a:spcBef>
              <a:spcAft>
                <a:spcPts val="0"/>
              </a:spcAft>
              <a:buClr>
                <a:schemeClr val="dk1"/>
              </a:buClr>
              <a:buSzPts val="1000"/>
              <a:buNone/>
              <a:defRPr sz="2000"/>
            </a:lvl9pPr>
          </a:lstStyle>
          <a:p>
            <a:endParaRPr/>
          </a:p>
        </p:txBody>
      </p:sp>
      <p:sp>
        <p:nvSpPr>
          <p:cNvPr id="84" name="Google Shape;84;p67"/>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85" name="Google Shape;85;p67"/>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86" name="Google Shape;86;p67"/>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828800" hangingPunct="1">
              <a:lnSpc>
                <a:spcPct val="100000"/>
              </a:lnSpc>
              <a:buClr>
                <a:srgbClr val="000000"/>
              </a:buClr>
            </a:pPr>
            <a:fld id="{00000000-1234-1234-1234-123412341234}" type="slidenum">
              <a:rPr lang="en-US" smtClean="0"/>
              <a:pPr defTabSz="1828800" hangingPunct="1">
                <a:lnSpc>
                  <a:spcPct val="100000"/>
                </a:lnSpc>
                <a:buClr>
                  <a:srgbClr val="000000"/>
                </a:buClr>
              </a:pPr>
              <a:t>‹#›</a:t>
            </a:fld>
            <a:endParaRPr lang="en-US"/>
          </a:p>
        </p:txBody>
      </p:sp>
    </p:spTree>
    <p:extLst>
      <p:ext uri="{BB962C8B-B14F-4D97-AF65-F5344CB8AC3E}">
        <p14:creationId xmlns:p14="http://schemas.microsoft.com/office/powerpoint/2010/main" val="2345191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7"/>
        <p:cNvGrpSpPr/>
        <p:nvPr/>
      </p:nvGrpSpPr>
      <p:grpSpPr>
        <a:xfrm>
          <a:off x="0" y="0"/>
          <a:ext cx="0" cy="0"/>
          <a:chOff x="0" y="0"/>
          <a:chExt cx="0" cy="0"/>
        </a:xfrm>
      </p:grpSpPr>
      <p:sp>
        <p:nvSpPr>
          <p:cNvPr id="88" name="Google Shape;88;p68"/>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68"/>
          <p:cNvSpPr txBox="1">
            <a:spLocks noGrp="1"/>
          </p:cNvSpPr>
          <p:nvPr>
            <p:ph type="body" idx="1"/>
          </p:nvPr>
        </p:nvSpPr>
        <p:spPr>
          <a:xfrm rot="5400000">
            <a:off x="7840662" y="-2513012"/>
            <a:ext cx="8702676" cy="21031200"/>
          </a:xfrm>
          <a:prstGeom prst="rect">
            <a:avLst/>
          </a:prstGeom>
          <a:noFill/>
          <a:ln>
            <a:noFill/>
          </a:ln>
        </p:spPr>
        <p:txBody>
          <a:bodyPr spcFirstLastPara="1" wrap="square" lIns="91425" tIns="45700" rIns="91425" bIns="45700" anchor="t" anchorCtr="0">
            <a:normAutofit/>
          </a:bodyPr>
          <a:lstStyle>
            <a:lvl1pPr marL="914400" lvl="0" indent="-685800" algn="l">
              <a:lnSpc>
                <a:spcPct val="90000"/>
              </a:lnSpc>
              <a:spcBef>
                <a:spcPts val="2000"/>
              </a:spcBef>
              <a:spcAft>
                <a:spcPts val="0"/>
              </a:spcAft>
              <a:buClr>
                <a:schemeClr val="dk1"/>
              </a:buClr>
              <a:buSzPts val="1800"/>
              <a:buChar char="•"/>
              <a:defRPr/>
            </a:lvl1pPr>
            <a:lvl2pPr marL="1828800" lvl="1" indent="-685800" algn="l">
              <a:lnSpc>
                <a:spcPct val="90000"/>
              </a:lnSpc>
              <a:spcBef>
                <a:spcPts val="1000"/>
              </a:spcBef>
              <a:spcAft>
                <a:spcPts val="0"/>
              </a:spcAft>
              <a:buClr>
                <a:schemeClr val="dk1"/>
              </a:buClr>
              <a:buSzPts val="1800"/>
              <a:buChar char="•"/>
              <a:defRPr/>
            </a:lvl2pPr>
            <a:lvl3pPr marL="2743200" lvl="2" indent="-685800" algn="l">
              <a:lnSpc>
                <a:spcPct val="90000"/>
              </a:lnSpc>
              <a:spcBef>
                <a:spcPts val="1000"/>
              </a:spcBef>
              <a:spcAft>
                <a:spcPts val="0"/>
              </a:spcAft>
              <a:buClr>
                <a:schemeClr val="dk1"/>
              </a:buClr>
              <a:buSzPts val="1800"/>
              <a:buChar char="•"/>
              <a:defRPr/>
            </a:lvl3pPr>
            <a:lvl4pPr marL="3657600" lvl="3" indent="-685800" algn="l">
              <a:lnSpc>
                <a:spcPct val="90000"/>
              </a:lnSpc>
              <a:spcBef>
                <a:spcPts val="1000"/>
              </a:spcBef>
              <a:spcAft>
                <a:spcPts val="0"/>
              </a:spcAft>
              <a:buClr>
                <a:schemeClr val="dk1"/>
              </a:buClr>
              <a:buSzPts val="1800"/>
              <a:buChar char="•"/>
              <a:defRPr/>
            </a:lvl4pPr>
            <a:lvl5pPr marL="4572000" lvl="4" indent="-685800" algn="l">
              <a:lnSpc>
                <a:spcPct val="90000"/>
              </a:lnSpc>
              <a:spcBef>
                <a:spcPts val="1000"/>
              </a:spcBef>
              <a:spcAft>
                <a:spcPts val="0"/>
              </a:spcAft>
              <a:buClr>
                <a:schemeClr val="dk1"/>
              </a:buClr>
              <a:buSzPts val="1800"/>
              <a:buChar char="•"/>
              <a:defRPr/>
            </a:lvl5pPr>
            <a:lvl6pPr marL="5486400" lvl="5" indent="-685800" algn="l">
              <a:lnSpc>
                <a:spcPct val="90000"/>
              </a:lnSpc>
              <a:spcBef>
                <a:spcPts val="10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endParaRPr/>
          </a:p>
        </p:txBody>
      </p:sp>
      <p:sp>
        <p:nvSpPr>
          <p:cNvPr id="90" name="Google Shape;90;p68"/>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91" name="Google Shape;91;p68"/>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92" name="Google Shape;92;p68"/>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828800" hangingPunct="1">
              <a:lnSpc>
                <a:spcPct val="100000"/>
              </a:lnSpc>
              <a:buClr>
                <a:srgbClr val="000000"/>
              </a:buClr>
            </a:pPr>
            <a:fld id="{00000000-1234-1234-1234-123412341234}" type="slidenum">
              <a:rPr lang="en-US" smtClean="0"/>
              <a:pPr defTabSz="1828800" hangingPunct="1">
                <a:lnSpc>
                  <a:spcPct val="100000"/>
                </a:lnSpc>
                <a:buClr>
                  <a:srgbClr val="000000"/>
                </a:buClr>
              </a:pPr>
              <a:t>‹#›</a:t>
            </a:fld>
            <a:endParaRPr lang="en-US"/>
          </a:p>
        </p:txBody>
      </p:sp>
    </p:spTree>
    <p:extLst>
      <p:ext uri="{BB962C8B-B14F-4D97-AF65-F5344CB8AC3E}">
        <p14:creationId xmlns:p14="http://schemas.microsoft.com/office/powerpoint/2010/main" val="17300727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3"/>
        <p:cNvGrpSpPr/>
        <p:nvPr/>
      </p:nvGrpSpPr>
      <p:grpSpPr>
        <a:xfrm>
          <a:off x="0" y="0"/>
          <a:ext cx="0" cy="0"/>
          <a:chOff x="0" y="0"/>
          <a:chExt cx="0" cy="0"/>
        </a:xfrm>
      </p:grpSpPr>
      <p:sp>
        <p:nvSpPr>
          <p:cNvPr id="94" name="Google Shape;94;p69"/>
          <p:cNvSpPr txBox="1">
            <a:spLocks noGrp="1"/>
          </p:cNvSpPr>
          <p:nvPr>
            <p:ph type="title"/>
          </p:nvPr>
        </p:nvSpPr>
        <p:spPr>
          <a:xfrm rot="5400000">
            <a:off x="14266862" y="3913188"/>
            <a:ext cx="11623676" cy="5257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69"/>
          <p:cNvSpPr txBox="1">
            <a:spLocks noGrp="1"/>
          </p:cNvSpPr>
          <p:nvPr>
            <p:ph type="body" idx="1"/>
          </p:nvPr>
        </p:nvSpPr>
        <p:spPr>
          <a:xfrm rot="5400000">
            <a:off x="3598862" y="-1192212"/>
            <a:ext cx="11623676" cy="15468600"/>
          </a:xfrm>
          <a:prstGeom prst="rect">
            <a:avLst/>
          </a:prstGeom>
          <a:noFill/>
          <a:ln>
            <a:noFill/>
          </a:ln>
        </p:spPr>
        <p:txBody>
          <a:bodyPr spcFirstLastPara="1" wrap="square" lIns="91425" tIns="45700" rIns="91425" bIns="45700" anchor="t" anchorCtr="0">
            <a:normAutofit/>
          </a:bodyPr>
          <a:lstStyle>
            <a:lvl1pPr marL="914400" lvl="0" indent="-685800" algn="l">
              <a:lnSpc>
                <a:spcPct val="90000"/>
              </a:lnSpc>
              <a:spcBef>
                <a:spcPts val="2000"/>
              </a:spcBef>
              <a:spcAft>
                <a:spcPts val="0"/>
              </a:spcAft>
              <a:buClr>
                <a:schemeClr val="dk1"/>
              </a:buClr>
              <a:buSzPts val="1800"/>
              <a:buChar char="•"/>
              <a:defRPr/>
            </a:lvl1pPr>
            <a:lvl2pPr marL="1828800" lvl="1" indent="-685800" algn="l">
              <a:lnSpc>
                <a:spcPct val="90000"/>
              </a:lnSpc>
              <a:spcBef>
                <a:spcPts val="1000"/>
              </a:spcBef>
              <a:spcAft>
                <a:spcPts val="0"/>
              </a:spcAft>
              <a:buClr>
                <a:schemeClr val="dk1"/>
              </a:buClr>
              <a:buSzPts val="1800"/>
              <a:buChar char="•"/>
              <a:defRPr/>
            </a:lvl2pPr>
            <a:lvl3pPr marL="2743200" lvl="2" indent="-685800" algn="l">
              <a:lnSpc>
                <a:spcPct val="90000"/>
              </a:lnSpc>
              <a:spcBef>
                <a:spcPts val="1000"/>
              </a:spcBef>
              <a:spcAft>
                <a:spcPts val="0"/>
              </a:spcAft>
              <a:buClr>
                <a:schemeClr val="dk1"/>
              </a:buClr>
              <a:buSzPts val="1800"/>
              <a:buChar char="•"/>
              <a:defRPr/>
            </a:lvl3pPr>
            <a:lvl4pPr marL="3657600" lvl="3" indent="-685800" algn="l">
              <a:lnSpc>
                <a:spcPct val="90000"/>
              </a:lnSpc>
              <a:spcBef>
                <a:spcPts val="1000"/>
              </a:spcBef>
              <a:spcAft>
                <a:spcPts val="0"/>
              </a:spcAft>
              <a:buClr>
                <a:schemeClr val="dk1"/>
              </a:buClr>
              <a:buSzPts val="1800"/>
              <a:buChar char="•"/>
              <a:defRPr/>
            </a:lvl4pPr>
            <a:lvl5pPr marL="4572000" lvl="4" indent="-685800" algn="l">
              <a:lnSpc>
                <a:spcPct val="90000"/>
              </a:lnSpc>
              <a:spcBef>
                <a:spcPts val="1000"/>
              </a:spcBef>
              <a:spcAft>
                <a:spcPts val="0"/>
              </a:spcAft>
              <a:buClr>
                <a:schemeClr val="dk1"/>
              </a:buClr>
              <a:buSzPts val="1800"/>
              <a:buChar char="•"/>
              <a:defRPr/>
            </a:lvl5pPr>
            <a:lvl6pPr marL="5486400" lvl="5" indent="-685800" algn="l">
              <a:lnSpc>
                <a:spcPct val="90000"/>
              </a:lnSpc>
              <a:spcBef>
                <a:spcPts val="10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endParaRPr/>
          </a:p>
        </p:txBody>
      </p:sp>
      <p:sp>
        <p:nvSpPr>
          <p:cNvPr id="96" name="Google Shape;96;p69"/>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97" name="Google Shape;97;p69"/>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828800" hangingPunct="1">
              <a:lnSpc>
                <a:spcPct val="100000"/>
              </a:lnSpc>
              <a:buClr>
                <a:srgbClr val="000000"/>
              </a:buClr>
            </a:pPr>
            <a:endParaRPr lang="en-US"/>
          </a:p>
        </p:txBody>
      </p:sp>
      <p:sp>
        <p:nvSpPr>
          <p:cNvPr id="98" name="Google Shape;98;p69"/>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828800" hangingPunct="1">
              <a:lnSpc>
                <a:spcPct val="100000"/>
              </a:lnSpc>
              <a:buClr>
                <a:srgbClr val="000000"/>
              </a:buClr>
            </a:pPr>
            <a:fld id="{00000000-1234-1234-1234-123412341234}" type="slidenum">
              <a:rPr lang="en-US" smtClean="0"/>
              <a:pPr defTabSz="1828800" hangingPunct="1">
                <a:lnSpc>
                  <a:spcPct val="100000"/>
                </a:lnSpc>
                <a:buClr>
                  <a:srgbClr val="000000"/>
                </a:buClr>
              </a:pPr>
              <a:t>‹#›</a:t>
            </a:fld>
            <a:endParaRPr lang="en-US"/>
          </a:p>
        </p:txBody>
      </p:sp>
    </p:spTree>
    <p:extLst>
      <p:ext uri="{BB962C8B-B14F-4D97-AF65-F5344CB8AC3E}">
        <p14:creationId xmlns:p14="http://schemas.microsoft.com/office/powerpoint/2010/main" val="2722328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pPr defTabSz="1828800" hangingPunct="1">
              <a:lnSpc>
                <a:spcPct val="100000"/>
              </a:lnSpc>
              <a:buClr>
                <a:srgbClr val="000000"/>
              </a:buClr>
            </a:pPr>
            <a:fld id="{86CB4B4D-7CA3-9044-876B-883B54F8677D}" type="slidenum">
              <a:rPr lang="en-US" smtClean="0"/>
              <a:pPr defTabSz="1828800" hangingPunct="1">
                <a:lnSpc>
                  <a:spcPct val="100000"/>
                </a:lnSpc>
                <a:buClr>
                  <a:srgbClr val="000000"/>
                </a:buClr>
              </a:pPr>
              <a:t>‹#›</a:t>
            </a:fld>
            <a:endParaRPr lang="en-US"/>
          </a:p>
        </p:txBody>
      </p:sp>
    </p:spTree>
    <p:extLst>
      <p:ext uri="{BB962C8B-B14F-4D97-AF65-F5344CB8AC3E}">
        <p14:creationId xmlns:p14="http://schemas.microsoft.com/office/powerpoint/2010/main" val="238938673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7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8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70" r:id="rId17"/>
    <p:sldLayoutId id="2147483673" r:id="rId18"/>
    <p:sldLayoutId id="2147483674" r:id="rId19"/>
    <p:sldLayoutId id="2147483675" r:id="rId20"/>
    <p:sldLayoutId id="2147483676" r:id="rId21"/>
    <p:sldLayoutId id="2147483677" r:id="rId22"/>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5"/>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5"/>
          <p:cNvSpPr txBox="1">
            <a:spLocks noGrp="1"/>
          </p:cNvSpPr>
          <p:nvPr>
            <p:ph type="body" idx="1"/>
          </p:nvPr>
        </p:nvSpPr>
        <p:spPr>
          <a:xfrm>
            <a:off x="1676400" y="3651250"/>
            <a:ext cx="21031200" cy="870267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55"/>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4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6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6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6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600" b="0" i="0" u="none" strike="noStrike" cap="none">
                <a:solidFill>
                  <a:schemeClr val="dk1"/>
                </a:solidFill>
                <a:latin typeface="Arial"/>
                <a:ea typeface="Arial"/>
                <a:cs typeface="Arial"/>
                <a:sym typeface="Arial"/>
              </a:defRPr>
            </a:lvl9pPr>
          </a:lstStyle>
          <a:p>
            <a:pPr defTabSz="1828800" hangingPunct="1">
              <a:lnSpc>
                <a:spcPct val="100000"/>
              </a:lnSpc>
              <a:buClr>
                <a:srgbClr val="000000"/>
              </a:buClr>
            </a:pPr>
            <a:endParaRPr lang="en-US"/>
          </a:p>
        </p:txBody>
      </p:sp>
      <p:sp>
        <p:nvSpPr>
          <p:cNvPr id="13" name="Google Shape;13;p55"/>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6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6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6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600" b="0" i="0" u="none" strike="noStrike" cap="none">
                <a:solidFill>
                  <a:schemeClr val="dk1"/>
                </a:solidFill>
                <a:latin typeface="Arial"/>
                <a:ea typeface="Arial"/>
                <a:cs typeface="Arial"/>
                <a:sym typeface="Arial"/>
              </a:defRPr>
            </a:lvl9pPr>
          </a:lstStyle>
          <a:p>
            <a:pPr defTabSz="1828800" hangingPunct="1">
              <a:lnSpc>
                <a:spcPct val="100000"/>
              </a:lnSpc>
              <a:buClr>
                <a:srgbClr val="000000"/>
              </a:buClr>
            </a:pPr>
            <a:endParaRPr lang="en-US"/>
          </a:p>
        </p:txBody>
      </p:sp>
      <p:sp>
        <p:nvSpPr>
          <p:cNvPr id="14" name="Google Shape;14;p55"/>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400" b="0" i="0" u="none" strike="noStrike" cap="none">
                <a:solidFill>
                  <a:srgbClr val="757575"/>
                </a:solidFill>
                <a:latin typeface="Arial"/>
                <a:ea typeface="Arial"/>
                <a:cs typeface="Arial"/>
                <a:sym typeface="Arial"/>
              </a:defRPr>
            </a:lvl1pPr>
            <a:lvl2pPr marL="0" marR="0" lvl="1" indent="0" algn="r" rtl="0">
              <a:spcBef>
                <a:spcPts val="0"/>
              </a:spcBef>
              <a:buNone/>
              <a:defRPr sz="2400" b="0" i="0" u="none" strike="noStrike" cap="none">
                <a:solidFill>
                  <a:srgbClr val="757575"/>
                </a:solidFill>
                <a:latin typeface="Arial"/>
                <a:ea typeface="Arial"/>
                <a:cs typeface="Arial"/>
                <a:sym typeface="Arial"/>
              </a:defRPr>
            </a:lvl2pPr>
            <a:lvl3pPr marL="0" marR="0" lvl="2" indent="0" algn="r" rtl="0">
              <a:spcBef>
                <a:spcPts val="0"/>
              </a:spcBef>
              <a:buNone/>
              <a:defRPr sz="2400" b="0" i="0" u="none" strike="noStrike" cap="none">
                <a:solidFill>
                  <a:srgbClr val="757575"/>
                </a:solidFill>
                <a:latin typeface="Arial"/>
                <a:ea typeface="Arial"/>
                <a:cs typeface="Arial"/>
                <a:sym typeface="Arial"/>
              </a:defRPr>
            </a:lvl3pPr>
            <a:lvl4pPr marL="0" marR="0" lvl="3" indent="0" algn="r" rtl="0">
              <a:spcBef>
                <a:spcPts val="0"/>
              </a:spcBef>
              <a:buNone/>
              <a:defRPr sz="2400" b="0" i="0" u="none" strike="noStrike" cap="none">
                <a:solidFill>
                  <a:srgbClr val="757575"/>
                </a:solidFill>
                <a:latin typeface="Arial"/>
                <a:ea typeface="Arial"/>
                <a:cs typeface="Arial"/>
                <a:sym typeface="Arial"/>
              </a:defRPr>
            </a:lvl4pPr>
            <a:lvl5pPr marL="0" marR="0" lvl="4" indent="0" algn="r" rtl="0">
              <a:spcBef>
                <a:spcPts val="0"/>
              </a:spcBef>
              <a:buNone/>
              <a:defRPr sz="2400" b="0" i="0" u="none" strike="noStrike" cap="none">
                <a:solidFill>
                  <a:srgbClr val="757575"/>
                </a:solidFill>
                <a:latin typeface="Arial"/>
                <a:ea typeface="Arial"/>
                <a:cs typeface="Arial"/>
                <a:sym typeface="Arial"/>
              </a:defRPr>
            </a:lvl5pPr>
            <a:lvl6pPr marL="0" marR="0" lvl="5" indent="0" algn="r" rtl="0">
              <a:spcBef>
                <a:spcPts val="0"/>
              </a:spcBef>
              <a:buNone/>
              <a:defRPr sz="2400" b="0" i="0" u="none" strike="noStrike" cap="none">
                <a:solidFill>
                  <a:srgbClr val="757575"/>
                </a:solidFill>
                <a:latin typeface="Arial"/>
                <a:ea typeface="Arial"/>
                <a:cs typeface="Arial"/>
                <a:sym typeface="Arial"/>
              </a:defRPr>
            </a:lvl6pPr>
            <a:lvl7pPr marL="0" marR="0" lvl="6" indent="0" algn="r" rtl="0">
              <a:spcBef>
                <a:spcPts val="0"/>
              </a:spcBef>
              <a:buNone/>
              <a:defRPr sz="2400" b="0" i="0" u="none" strike="noStrike" cap="none">
                <a:solidFill>
                  <a:srgbClr val="757575"/>
                </a:solidFill>
                <a:latin typeface="Arial"/>
                <a:ea typeface="Arial"/>
                <a:cs typeface="Arial"/>
                <a:sym typeface="Arial"/>
              </a:defRPr>
            </a:lvl7pPr>
            <a:lvl8pPr marL="0" marR="0" lvl="7" indent="0" algn="r" rtl="0">
              <a:spcBef>
                <a:spcPts val="0"/>
              </a:spcBef>
              <a:buNone/>
              <a:defRPr sz="2400" b="0" i="0" u="none" strike="noStrike" cap="none">
                <a:solidFill>
                  <a:srgbClr val="757575"/>
                </a:solidFill>
                <a:latin typeface="Arial"/>
                <a:ea typeface="Arial"/>
                <a:cs typeface="Arial"/>
                <a:sym typeface="Arial"/>
              </a:defRPr>
            </a:lvl8pPr>
            <a:lvl9pPr marL="0" marR="0" lvl="8" indent="0" algn="r" rtl="0">
              <a:spcBef>
                <a:spcPts val="0"/>
              </a:spcBef>
              <a:buNone/>
              <a:defRPr sz="2400" b="0" i="0" u="none" strike="noStrike" cap="none">
                <a:solidFill>
                  <a:srgbClr val="757575"/>
                </a:solidFill>
                <a:latin typeface="Arial"/>
                <a:ea typeface="Arial"/>
                <a:cs typeface="Arial"/>
                <a:sym typeface="Arial"/>
              </a:defRPr>
            </a:lvl9pPr>
          </a:lstStyle>
          <a:p>
            <a:pPr defTabSz="1828800" hangingPunct="1">
              <a:lnSpc>
                <a:spcPct val="100000"/>
              </a:lnSpc>
              <a:buClr>
                <a:srgbClr val="000000"/>
              </a:buClr>
            </a:pPr>
            <a:fld id="{00000000-1234-1234-1234-123412341234}" type="slidenum">
              <a:rPr lang="en-US" smtClean="0"/>
              <a:pPr defTabSz="1828800" hangingPunct="1">
                <a:lnSpc>
                  <a:spcPct val="100000"/>
                </a:lnSpc>
                <a:buClr>
                  <a:srgbClr val="000000"/>
                </a:buClr>
              </a:pPr>
              <a:t>‹#›</a:t>
            </a:fld>
            <a:endParaRPr lang="en-US"/>
          </a:p>
        </p:txBody>
      </p:sp>
    </p:spTree>
    <p:extLst>
      <p:ext uri="{BB962C8B-B14F-4D97-AF65-F5344CB8AC3E}">
        <p14:creationId xmlns:p14="http://schemas.microsoft.com/office/powerpoint/2010/main" val="1485952674"/>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hyperlink" Target="mailto:sean.shephard@stopitnow.or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16.xml"/><Relationship Id="rId5" Type="http://schemas.openxmlformats.org/officeDocument/2006/relationships/image" Target="../media/image49.jpeg"/><Relationship Id="rId4" Type="http://schemas.openxmlformats.org/officeDocument/2006/relationships/image" Target="../media/image48.jpeg"/></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1.xml"/><Relationship Id="rId1" Type="http://schemas.openxmlformats.org/officeDocument/2006/relationships/slideLayout" Target="../slideLayouts/slideLayout16.xml"/><Relationship Id="rId4" Type="http://schemas.openxmlformats.org/officeDocument/2006/relationships/image" Target="../media/image56.jpeg"/></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16.xml"/><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4.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7.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6F4C1-C567-495E-C989-B93AE1C2CED4}"/>
            </a:ext>
          </a:extLst>
        </p:cNvPr>
        <p:cNvGrpSpPr/>
        <p:nvPr/>
      </p:nvGrpSpPr>
      <p:grpSpPr>
        <a:xfrm>
          <a:off x="0" y="0"/>
          <a:ext cx="0" cy="0"/>
          <a:chOff x="0" y="0"/>
          <a:chExt cx="0" cy="0"/>
        </a:xfrm>
      </p:grpSpPr>
      <p:sp>
        <p:nvSpPr>
          <p:cNvPr id="235" name="Title 2">
            <a:extLst>
              <a:ext uri="{FF2B5EF4-FFF2-40B4-BE49-F238E27FC236}">
                <a16:creationId xmlns:a16="http://schemas.microsoft.com/office/drawing/2014/main" id="{798429B2-B015-B1EB-6942-E2F4D8D1F1F0}"/>
              </a:ext>
            </a:extLst>
          </p:cNvPr>
          <p:cNvSpPr txBox="1">
            <a:spLocks noGrp="1"/>
          </p:cNvSpPr>
          <p:nvPr>
            <p:ph type="title"/>
          </p:nvPr>
        </p:nvSpPr>
        <p:spPr>
          <a:xfrm>
            <a:off x="3336893" y="5851231"/>
            <a:ext cx="18888077" cy="3891482"/>
          </a:xfrm>
          <a:prstGeom prst="rect">
            <a:avLst/>
          </a:prstGeom>
        </p:spPr>
        <p:txBody>
          <a:bodyPr anchor="ctr">
            <a:normAutofit fontScale="90000"/>
          </a:bodyPr>
          <a:lstStyle>
            <a:lvl1pPr defTabSz="1755644">
              <a:lnSpc>
                <a:spcPct val="100000"/>
              </a:lnSpc>
              <a:defRPr sz="12600">
                <a:solidFill>
                  <a:srgbClr val="B8B91A"/>
                </a:solidFill>
              </a:defRPr>
            </a:lvl1pPr>
          </a:lstStyle>
          <a:p>
            <a:br>
              <a:rPr lang="en-US" b="1">
                <a:latin typeface="Calibri" panose="020F0502020204030204" pitchFamily="34" charset="0"/>
                <a:ea typeface="Calibri" panose="020F0502020204030204" pitchFamily="34" charset="0"/>
                <a:cs typeface="Calibri" panose="020F0502020204030204" pitchFamily="34" charset="0"/>
              </a:rPr>
            </a:br>
            <a:r>
              <a:rPr b="1">
                <a:latin typeface="Calibri" panose="020F0502020204030204" pitchFamily="34" charset="0"/>
                <a:ea typeface="Calibri" panose="020F0502020204030204" pitchFamily="34" charset="0"/>
                <a:cs typeface="Calibri" panose="020F0502020204030204" pitchFamily="34" charset="0"/>
              </a:rPr>
              <a:t>Awareness to Action</a:t>
            </a:r>
            <a:r>
              <a:rPr lang="en-US" b="1">
                <a:latin typeface="Calibri" panose="020F0502020204030204" pitchFamily="34" charset="0"/>
                <a:ea typeface="Calibri" panose="020F0502020204030204" pitchFamily="34" charset="0"/>
                <a:cs typeface="Calibri" panose="020F0502020204030204" pitchFamily="34" charset="0"/>
              </a:rPr>
              <a:t>:</a:t>
            </a:r>
            <a:br>
              <a:rPr lang="en-US" b="1">
                <a:latin typeface="Calibri" panose="020F0502020204030204" pitchFamily="34" charset="0"/>
                <a:ea typeface="Calibri" panose="020F0502020204030204" pitchFamily="34" charset="0"/>
                <a:cs typeface="Calibri" panose="020F0502020204030204" pitchFamily="34" charset="0"/>
              </a:rPr>
            </a:br>
            <a:r>
              <a:rPr lang="en-US" b="1">
                <a:latin typeface="Calibri" panose="020F0502020204030204" pitchFamily="34" charset="0"/>
                <a:ea typeface="Calibri" panose="020F0502020204030204" pitchFamily="34" charset="0"/>
                <a:cs typeface="Calibri" panose="020F0502020204030204" pitchFamily="34" charset="0"/>
              </a:rPr>
              <a:t>Understanding and Responding to Warning Signs</a:t>
            </a:r>
            <a:br>
              <a:rPr lang="en-US" b="1">
                <a:latin typeface="Calibri" panose="020F0502020204030204" pitchFamily="34" charset="0"/>
                <a:ea typeface="Calibri" panose="020F0502020204030204" pitchFamily="34" charset="0"/>
                <a:cs typeface="Calibri" panose="020F0502020204030204" pitchFamily="34" charset="0"/>
              </a:rPr>
            </a:br>
            <a:br>
              <a:rPr lang="en-US" sz="9600">
                <a:solidFill>
                  <a:srgbClr val="E2E336">
                    <a:lumMod val="75000"/>
                  </a:srgbClr>
                </a:solidFill>
              </a:rPr>
            </a:br>
            <a:r>
              <a:rPr lang="en-US" b="1">
                <a:latin typeface="Calibri" panose="020F0502020204030204" pitchFamily="34" charset="0"/>
                <a:ea typeface="Calibri" panose="020F0502020204030204" pitchFamily="34" charset="0"/>
                <a:cs typeface="Calibri" panose="020F0502020204030204" pitchFamily="34" charset="0"/>
              </a:rPr>
              <a:t>Workshop 2</a:t>
            </a:r>
            <a:endParaRPr b="1">
              <a:latin typeface="Calibri" panose="020F0502020204030204" pitchFamily="34" charset="0"/>
              <a:ea typeface="Calibri" panose="020F0502020204030204" pitchFamily="34" charset="0"/>
              <a:cs typeface="Calibri" panose="020F0502020204030204" pitchFamily="34" charset="0"/>
            </a:endParaRPr>
          </a:p>
        </p:txBody>
      </p:sp>
      <p:pic>
        <p:nvPicPr>
          <p:cNvPr id="236" name="Picture 3" descr="Picture 3">
            <a:extLst>
              <a:ext uri="{FF2B5EF4-FFF2-40B4-BE49-F238E27FC236}">
                <a16:creationId xmlns:a16="http://schemas.microsoft.com/office/drawing/2014/main" id="{5D6DC1EB-E63A-FB3A-38A9-E118B1AF2FEF}"/>
              </a:ext>
            </a:extLst>
          </p:cNvPr>
          <p:cNvPicPr>
            <a:picLocks noChangeAspect="1"/>
          </p:cNvPicPr>
          <p:nvPr/>
        </p:nvPicPr>
        <p:blipFill>
          <a:blip r:embed="rId3"/>
          <a:stretch>
            <a:fillRect/>
          </a:stretch>
        </p:blipFill>
        <p:spPr>
          <a:xfrm>
            <a:off x="1504373" y="1424426"/>
            <a:ext cx="7353467" cy="2544454"/>
          </a:xfrm>
          <a:prstGeom prst="rect">
            <a:avLst/>
          </a:prstGeom>
          <a:ln w="12700">
            <a:miter lim="400000"/>
          </a:ln>
        </p:spPr>
      </p:pic>
      <p:sp>
        <p:nvSpPr>
          <p:cNvPr id="237" name="Subtitle 2">
            <a:extLst>
              <a:ext uri="{FF2B5EF4-FFF2-40B4-BE49-F238E27FC236}">
                <a16:creationId xmlns:a16="http://schemas.microsoft.com/office/drawing/2014/main" id="{116C8C24-9C66-A685-1BA0-15EDD8E83D08}"/>
              </a:ext>
            </a:extLst>
          </p:cNvPr>
          <p:cNvSpPr txBox="1"/>
          <p:nvPr/>
        </p:nvSpPr>
        <p:spPr>
          <a:xfrm>
            <a:off x="2159030" y="7492824"/>
            <a:ext cx="18229696" cy="53334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21920" tIns="121920" rIns="121920" bIns="121920" numCol="2" spcCol="76200">
            <a:normAutofit/>
          </a:bodyPr>
          <a:lstStyle/>
          <a:p>
            <a:pPr defTabSz="1371600">
              <a:lnSpc>
                <a:spcPct val="100000"/>
              </a:lnSpc>
              <a:spcBef>
                <a:spcPts val="1400"/>
              </a:spcBef>
              <a:defRPr sz="3200">
                <a:latin typeface="Arial"/>
                <a:ea typeface="Arial"/>
                <a:cs typeface="Arial"/>
                <a:sym typeface="Arial"/>
              </a:defRPr>
            </a:pPr>
            <a:endParaRPr u="sng">
              <a:solidFill>
                <a:srgbClr val="0000FF"/>
              </a:solidFill>
              <a:uFill>
                <a:solidFill>
                  <a:srgbClr val="0000FF"/>
                </a:solidFill>
              </a:uFill>
              <a:latin typeface="Calibri" panose="020F0502020204030204" pitchFamily="34" charset="0"/>
              <a:ea typeface="Calibri" panose="020F0502020204030204" pitchFamily="34" charset="0"/>
              <a:cs typeface="Calibri" panose="020F0502020204030204" pitchFamily="34" charset="0"/>
              <a:hlinkClick r:id="rId4"/>
            </a:endParaRPr>
          </a:p>
        </p:txBody>
      </p:sp>
    </p:spTree>
    <p:extLst>
      <p:ext uri="{BB962C8B-B14F-4D97-AF65-F5344CB8AC3E}">
        <p14:creationId xmlns:p14="http://schemas.microsoft.com/office/powerpoint/2010/main" val="120209590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9"/>
          <p:cNvSpPr txBox="1">
            <a:spLocks noGrp="1"/>
          </p:cNvSpPr>
          <p:nvPr>
            <p:ph type="title" idx="4294967295"/>
          </p:nvPr>
        </p:nvSpPr>
        <p:spPr>
          <a:xfrm>
            <a:off x="317501" y="258231"/>
            <a:ext cx="24066506" cy="1016010"/>
          </a:xfrm>
          <a:prstGeom prst="rect">
            <a:avLst/>
          </a:prstGeom>
          <a:noFill/>
          <a:ln>
            <a:noFill/>
          </a:ln>
        </p:spPr>
        <p:txBody>
          <a:bodyPr spcFirstLastPara="1" wrap="square" lIns="121850" tIns="121850" rIns="121850" bIns="121850" anchor="ctr" anchorCtr="0">
            <a:normAutofit fontScale="90000"/>
          </a:bodyPr>
          <a:lstStyle/>
          <a:p>
            <a:pPr>
              <a:buSzPct val="100000"/>
            </a:pPr>
            <a:r>
              <a:rPr lang="en-US" sz="8800"/>
              <a:t>Determining if a Behavior is Problematic</a:t>
            </a:r>
            <a:endParaRPr/>
          </a:p>
        </p:txBody>
      </p:sp>
      <p:graphicFrame>
        <p:nvGraphicFramePr>
          <p:cNvPr id="397" name="Google Shape;397;p29"/>
          <p:cNvGraphicFramePr/>
          <p:nvPr/>
        </p:nvGraphicFramePr>
        <p:xfrm>
          <a:off x="1650609" y="2662626"/>
          <a:ext cx="21082750" cy="2346700"/>
        </p:xfrm>
        <a:graphic>
          <a:graphicData uri="http://schemas.openxmlformats.org/drawingml/2006/table">
            <a:tbl>
              <a:tblPr>
                <a:noFill/>
              </a:tblPr>
              <a:tblGrid>
                <a:gridCol w="5439500">
                  <a:extLst>
                    <a:ext uri="{9D8B030D-6E8A-4147-A177-3AD203B41FA5}">
                      <a16:colId xmlns:a16="http://schemas.microsoft.com/office/drawing/2014/main" val="20000"/>
                    </a:ext>
                  </a:extLst>
                </a:gridCol>
                <a:gridCol w="15643250">
                  <a:extLst>
                    <a:ext uri="{9D8B030D-6E8A-4147-A177-3AD203B41FA5}">
                      <a16:colId xmlns:a16="http://schemas.microsoft.com/office/drawing/2014/main" val="20001"/>
                    </a:ext>
                  </a:extLst>
                </a:gridCol>
              </a:tblGrid>
              <a:tr h="2346700">
                <a:tc>
                  <a:txBody>
                    <a:bodyPr/>
                    <a:lstStyle/>
                    <a:p>
                      <a:pPr marL="0" marR="0" lvl="0" indent="0" algn="ctr" rtl="0">
                        <a:spcBef>
                          <a:spcPts val="0"/>
                        </a:spcBef>
                        <a:spcAft>
                          <a:spcPts val="0"/>
                        </a:spcAft>
                        <a:buNone/>
                      </a:pPr>
                      <a:r>
                        <a:rPr lang="en-US" sz="6400" b="1">
                          <a:solidFill>
                            <a:srgbClr val="FFFFFF"/>
                          </a:solidFill>
                          <a:latin typeface="Lato Black"/>
                          <a:ea typeface="Lato Black"/>
                          <a:cs typeface="Lato Black"/>
                          <a:sym typeface="Lato Black"/>
                        </a:rPr>
                        <a:t>Motivation</a:t>
                      </a:r>
                      <a:endParaRPr sz="5600"/>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chemeClr val="accent6"/>
                    </a:solidFill>
                  </a:tcPr>
                </a:tc>
                <a:tc>
                  <a:txBody>
                    <a:bodyPr/>
                    <a:lstStyle/>
                    <a:p>
                      <a:pPr marL="0" marR="0" lvl="0" indent="0" algn="l" rtl="0">
                        <a:spcBef>
                          <a:spcPts val="0"/>
                        </a:spcBef>
                        <a:spcAft>
                          <a:spcPts val="0"/>
                        </a:spcAft>
                        <a:buNone/>
                      </a:pPr>
                      <a:r>
                        <a:rPr lang="en-US" sz="4800"/>
                        <a:t>The reason offered by the kids was reasonable and age appropriate indicating this is likely a green, normal, </a:t>
                      </a:r>
                      <a:endParaRPr sz="5600"/>
                    </a:p>
                    <a:p>
                      <a:pPr marL="0" marR="0" lvl="0" indent="0" algn="l" rtl="0">
                        <a:spcBef>
                          <a:spcPts val="0"/>
                        </a:spcBef>
                        <a:spcAft>
                          <a:spcPts val="0"/>
                        </a:spcAft>
                        <a:buNone/>
                      </a:pPr>
                      <a:r>
                        <a:rPr lang="en-US" sz="4800"/>
                        <a:t>healthy behavior.</a:t>
                      </a:r>
                      <a:endParaRPr sz="5600"/>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D9F2D0"/>
                    </a:solidFill>
                  </a:tcPr>
                </a:tc>
                <a:extLst>
                  <a:ext uri="{0D108BD9-81ED-4DB2-BD59-A6C34878D82A}">
                    <a16:rowId xmlns:a16="http://schemas.microsoft.com/office/drawing/2014/main" val="10000"/>
                  </a:ext>
                </a:extLst>
              </a:tr>
            </a:tbl>
          </a:graphicData>
        </a:graphic>
      </p:graphicFrame>
      <p:graphicFrame>
        <p:nvGraphicFramePr>
          <p:cNvPr id="398" name="Google Shape;398;p29"/>
          <p:cNvGraphicFramePr/>
          <p:nvPr/>
        </p:nvGraphicFramePr>
        <p:xfrm>
          <a:off x="1650609" y="5009352"/>
          <a:ext cx="21082750" cy="2346700"/>
        </p:xfrm>
        <a:graphic>
          <a:graphicData uri="http://schemas.openxmlformats.org/drawingml/2006/table">
            <a:tbl>
              <a:tblPr>
                <a:noFill/>
              </a:tblPr>
              <a:tblGrid>
                <a:gridCol w="5439500">
                  <a:extLst>
                    <a:ext uri="{9D8B030D-6E8A-4147-A177-3AD203B41FA5}">
                      <a16:colId xmlns:a16="http://schemas.microsoft.com/office/drawing/2014/main" val="20000"/>
                    </a:ext>
                  </a:extLst>
                </a:gridCol>
                <a:gridCol w="15643250">
                  <a:extLst>
                    <a:ext uri="{9D8B030D-6E8A-4147-A177-3AD203B41FA5}">
                      <a16:colId xmlns:a16="http://schemas.microsoft.com/office/drawing/2014/main" val="20001"/>
                    </a:ext>
                  </a:extLst>
                </a:gridCol>
              </a:tblGrid>
              <a:tr h="2346700">
                <a:tc>
                  <a:txBody>
                    <a:bodyPr/>
                    <a:lstStyle/>
                    <a:p>
                      <a:pPr marL="0" marR="0" lvl="0" indent="0" algn="ctr" rtl="0">
                        <a:spcBef>
                          <a:spcPts val="0"/>
                        </a:spcBef>
                        <a:spcAft>
                          <a:spcPts val="0"/>
                        </a:spcAft>
                        <a:buNone/>
                      </a:pPr>
                      <a:r>
                        <a:rPr lang="en-US" sz="6400" b="1">
                          <a:solidFill>
                            <a:srgbClr val="FFFFFF"/>
                          </a:solidFill>
                          <a:latin typeface="Lato Black"/>
                          <a:ea typeface="Lato Black"/>
                          <a:cs typeface="Lato Black"/>
                          <a:sym typeface="Lato Black"/>
                        </a:rPr>
                        <a:t>Dynamic</a:t>
                      </a:r>
                      <a:endParaRPr sz="5600"/>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chemeClr val="accent6"/>
                    </a:solidFill>
                  </a:tcPr>
                </a:tc>
                <a:tc>
                  <a:txBody>
                    <a:bodyPr/>
                    <a:lstStyle/>
                    <a:p>
                      <a:pPr marL="0" marR="0" lvl="0" indent="0" algn="l" rtl="0">
                        <a:spcBef>
                          <a:spcPts val="0"/>
                        </a:spcBef>
                        <a:spcAft>
                          <a:spcPts val="0"/>
                        </a:spcAft>
                        <a:buNone/>
                      </a:pPr>
                      <a:r>
                        <a:rPr lang="en-US" sz="4800">
                          <a:latin typeface="Lato"/>
                          <a:ea typeface="Lato"/>
                          <a:cs typeface="Lato"/>
                          <a:sym typeface="Lato"/>
                        </a:rPr>
                        <a:t>There were no power differences in the children and no apparent coercion.</a:t>
                      </a:r>
                      <a:endParaRPr sz="5600"/>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D9F2D0"/>
                    </a:solidFill>
                  </a:tcPr>
                </a:tc>
                <a:extLst>
                  <a:ext uri="{0D108BD9-81ED-4DB2-BD59-A6C34878D82A}">
                    <a16:rowId xmlns:a16="http://schemas.microsoft.com/office/drawing/2014/main" val="10000"/>
                  </a:ext>
                </a:extLst>
              </a:tr>
            </a:tbl>
          </a:graphicData>
        </a:graphic>
      </p:graphicFrame>
      <p:graphicFrame>
        <p:nvGraphicFramePr>
          <p:cNvPr id="399" name="Google Shape;399;p29"/>
          <p:cNvGraphicFramePr/>
          <p:nvPr/>
        </p:nvGraphicFramePr>
        <p:xfrm>
          <a:off x="1650609" y="7356072"/>
          <a:ext cx="21082750" cy="2346700"/>
        </p:xfrm>
        <a:graphic>
          <a:graphicData uri="http://schemas.openxmlformats.org/drawingml/2006/table">
            <a:tbl>
              <a:tblPr>
                <a:noFill/>
              </a:tblPr>
              <a:tblGrid>
                <a:gridCol w="5439500">
                  <a:extLst>
                    <a:ext uri="{9D8B030D-6E8A-4147-A177-3AD203B41FA5}">
                      <a16:colId xmlns:a16="http://schemas.microsoft.com/office/drawing/2014/main" val="20000"/>
                    </a:ext>
                  </a:extLst>
                </a:gridCol>
                <a:gridCol w="15643250">
                  <a:extLst>
                    <a:ext uri="{9D8B030D-6E8A-4147-A177-3AD203B41FA5}">
                      <a16:colId xmlns:a16="http://schemas.microsoft.com/office/drawing/2014/main" val="20001"/>
                    </a:ext>
                  </a:extLst>
                </a:gridCol>
              </a:tblGrid>
              <a:tr h="2346700">
                <a:tc>
                  <a:txBody>
                    <a:bodyPr/>
                    <a:lstStyle/>
                    <a:p>
                      <a:pPr marL="0" marR="0" lvl="0" indent="0" algn="ctr" rtl="0">
                        <a:spcBef>
                          <a:spcPts val="0"/>
                        </a:spcBef>
                        <a:spcAft>
                          <a:spcPts val="0"/>
                        </a:spcAft>
                        <a:buNone/>
                      </a:pPr>
                      <a:r>
                        <a:rPr lang="en-US" sz="6400" b="1">
                          <a:solidFill>
                            <a:srgbClr val="FFFFFF"/>
                          </a:solidFill>
                          <a:latin typeface="Lato Black"/>
                          <a:ea typeface="Lato Black"/>
                          <a:cs typeface="Lato Black"/>
                          <a:sym typeface="Lato Black"/>
                        </a:rPr>
                        <a:t>Activity</a:t>
                      </a:r>
                      <a:endParaRPr sz="5600"/>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chemeClr val="accent6"/>
                    </a:solidFill>
                  </a:tcPr>
                </a:tc>
                <a:tc>
                  <a:txBody>
                    <a:bodyPr/>
                    <a:lstStyle/>
                    <a:p>
                      <a:pPr marL="0" marR="0" lvl="0" indent="15875" algn="l" rtl="0">
                        <a:spcBef>
                          <a:spcPts val="0"/>
                        </a:spcBef>
                        <a:spcAft>
                          <a:spcPts val="0"/>
                        </a:spcAft>
                        <a:buNone/>
                      </a:pPr>
                      <a:r>
                        <a:rPr lang="en-US" sz="4800">
                          <a:latin typeface="Lato"/>
                          <a:ea typeface="Lato"/>
                          <a:cs typeface="Lato"/>
                          <a:sym typeface="Lato"/>
                        </a:rPr>
                        <a:t>The activity was playful and was a normal, developmentally appropriate behavior for 5-year olds.</a:t>
                      </a:r>
                      <a:endParaRPr sz="5600"/>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D9F2D0"/>
                    </a:solidFill>
                  </a:tcPr>
                </a:tc>
                <a:extLst>
                  <a:ext uri="{0D108BD9-81ED-4DB2-BD59-A6C34878D82A}">
                    <a16:rowId xmlns:a16="http://schemas.microsoft.com/office/drawing/2014/main" val="10000"/>
                  </a:ext>
                </a:extLst>
              </a:tr>
            </a:tbl>
          </a:graphicData>
        </a:graphic>
      </p:graphicFrame>
      <p:graphicFrame>
        <p:nvGraphicFramePr>
          <p:cNvPr id="400" name="Google Shape;400;p29"/>
          <p:cNvGraphicFramePr/>
          <p:nvPr/>
        </p:nvGraphicFramePr>
        <p:xfrm>
          <a:off x="1650609" y="9702802"/>
          <a:ext cx="21082750" cy="2346700"/>
        </p:xfrm>
        <a:graphic>
          <a:graphicData uri="http://schemas.openxmlformats.org/drawingml/2006/table">
            <a:tbl>
              <a:tblPr>
                <a:noFill/>
              </a:tblPr>
              <a:tblGrid>
                <a:gridCol w="5439500">
                  <a:extLst>
                    <a:ext uri="{9D8B030D-6E8A-4147-A177-3AD203B41FA5}">
                      <a16:colId xmlns:a16="http://schemas.microsoft.com/office/drawing/2014/main" val="20000"/>
                    </a:ext>
                  </a:extLst>
                </a:gridCol>
                <a:gridCol w="15643250">
                  <a:extLst>
                    <a:ext uri="{9D8B030D-6E8A-4147-A177-3AD203B41FA5}">
                      <a16:colId xmlns:a16="http://schemas.microsoft.com/office/drawing/2014/main" val="20001"/>
                    </a:ext>
                  </a:extLst>
                </a:gridCol>
              </a:tblGrid>
              <a:tr h="2346700">
                <a:tc>
                  <a:txBody>
                    <a:bodyPr/>
                    <a:lstStyle/>
                    <a:p>
                      <a:pPr marL="0" marR="0" lvl="0" indent="0" algn="ctr" rtl="0">
                        <a:spcBef>
                          <a:spcPts val="0"/>
                        </a:spcBef>
                        <a:spcAft>
                          <a:spcPts val="0"/>
                        </a:spcAft>
                        <a:buNone/>
                      </a:pPr>
                      <a:r>
                        <a:rPr lang="en-US" sz="6400" b="1">
                          <a:solidFill>
                            <a:srgbClr val="FFFFFF"/>
                          </a:solidFill>
                          <a:latin typeface="Lato Black"/>
                          <a:ea typeface="Lato Black"/>
                          <a:cs typeface="Lato Black"/>
                          <a:sym typeface="Lato Black"/>
                        </a:rPr>
                        <a:t>Affect</a:t>
                      </a:r>
                      <a:endParaRPr sz="5600"/>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chemeClr val="accent6"/>
                    </a:solidFill>
                  </a:tcPr>
                </a:tc>
                <a:tc>
                  <a:txBody>
                    <a:bodyPr/>
                    <a:lstStyle/>
                    <a:p>
                      <a:pPr marL="0" marR="0" lvl="0" indent="15875" algn="l" rtl="0">
                        <a:spcBef>
                          <a:spcPts val="0"/>
                        </a:spcBef>
                        <a:spcAft>
                          <a:spcPts val="0"/>
                        </a:spcAft>
                        <a:buNone/>
                      </a:pPr>
                      <a:r>
                        <a:rPr lang="en-US" sz="4800">
                          <a:latin typeface="Lato"/>
                          <a:ea typeface="Lato"/>
                          <a:cs typeface="Lato"/>
                          <a:sym typeface="Lato"/>
                        </a:rPr>
                        <a:t>All of the kids seemed to be happily playing together.</a:t>
                      </a:r>
                      <a:endParaRPr sz="5600"/>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D9F2D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6346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30" descr="Google Shape;180;p14"/>
          <p:cNvPicPr preferRelativeResize="0"/>
          <p:nvPr/>
        </p:nvPicPr>
        <p:blipFill rotWithShape="1">
          <a:blip r:embed="rId3">
            <a:alphaModFix/>
          </a:blip>
          <a:srcRect t="4152" b="13805"/>
          <a:stretch/>
        </p:blipFill>
        <p:spPr>
          <a:xfrm>
            <a:off x="-7" y="-3"/>
            <a:ext cx="24384010" cy="13716006"/>
          </a:xfrm>
          <a:prstGeom prst="rect">
            <a:avLst/>
          </a:prstGeom>
          <a:noFill/>
          <a:ln>
            <a:noFill/>
          </a:ln>
        </p:spPr>
      </p:pic>
      <p:sp>
        <p:nvSpPr>
          <p:cNvPr id="406" name="Google Shape;406;p30"/>
          <p:cNvSpPr/>
          <p:nvPr/>
        </p:nvSpPr>
        <p:spPr>
          <a:xfrm>
            <a:off x="-1" y="0"/>
            <a:ext cx="24384002" cy="13716000"/>
          </a:xfrm>
          <a:prstGeom prst="rect">
            <a:avLst/>
          </a:prstGeom>
          <a:solidFill>
            <a:srgbClr val="FFFFFF">
              <a:alpha val="77647"/>
            </a:srgbClr>
          </a:solidFill>
          <a:ln>
            <a:noFill/>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grpSp>
        <p:nvGrpSpPr>
          <p:cNvPr id="407" name="Google Shape;407;p30"/>
          <p:cNvGrpSpPr/>
          <p:nvPr/>
        </p:nvGrpSpPr>
        <p:grpSpPr>
          <a:xfrm>
            <a:off x="972395" y="710728"/>
            <a:ext cx="10248366" cy="2183148"/>
            <a:chOff x="-1" y="-1"/>
            <a:chExt cx="3843135" cy="818680"/>
          </a:xfrm>
        </p:grpSpPr>
        <p:sp>
          <p:nvSpPr>
            <p:cNvPr id="408" name="Google Shape;408;p30"/>
            <p:cNvSpPr/>
            <p:nvPr/>
          </p:nvSpPr>
          <p:spPr>
            <a:xfrm>
              <a:off x="-1" y="-1"/>
              <a:ext cx="3843135" cy="818680"/>
            </a:xfrm>
            <a:custGeom>
              <a:avLst/>
              <a:gdLst/>
              <a:ahLst/>
              <a:cxnLst/>
              <a:rect l="l" t="t" r="r" b="b"/>
              <a:pathLst>
                <a:path w="21600" h="21600" extrusionOk="0">
                  <a:moveTo>
                    <a:pt x="0" y="0"/>
                  </a:moveTo>
                  <a:lnTo>
                    <a:pt x="20299" y="0"/>
                  </a:lnTo>
                  <a:lnTo>
                    <a:pt x="21600" y="10800"/>
                  </a:lnTo>
                  <a:lnTo>
                    <a:pt x="20299" y="21600"/>
                  </a:lnTo>
                  <a:lnTo>
                    <a:pt x="0" y="21600"/>
                  </a:lnTo>
                  <a:close/>
                </a:path>
              </a:pathLst>
            </a:custGeom>
            <a:solidFill>
              <a:srgbClr val="7EBC6C"/>
            </a:solidFill>
            <a:ln>
              <a:noFill/>
            </a:ln>
          </p:spPr>
          <p:txBody>
            <a:bodyPr spcFirstLastPara="1" wrap="square" lIns="121900" tIns="121900" rIns="121900" bIns="121900" anchor="ctr" anchorCtr="0">
              <a:noAutofit/>
            </a:bodyPr>
            <a:lstStyle/>
            <a:p>
              <a:pPr algn="ctr">
                <a:spcBef>
                  <a:spcPts val="0"/>
                </a:spcBef>
              </a:pPr>
              <a:endParaRPr sz="3466">
                <a:solidFill>
                  <a:schemeClr val="dk1"/>
                </a:solidFill>
                <a:latin typeface="Arial"/>
                <a:ea typeface="Arial"/>
                <a:cs typeface="Arial"/>
                <a:sym typeface="Arial"/>
              </a:endParaRPr>
            </a:p>
          </p:txBody>
        </p:sp>
        <p:sp>
          <p:nvSpPr>
            <p:cNvPr id="409" name="Google Shape;409;p30"/>
            <p:cNvSpPr txBox="1"/>
            <p:nvPr/>
          </p:nvSpPr>
          <p:spPr>
            <a:xfrm>
              <a:off x="55248" y="113897"/>
              <a:ext cx="3616866" cy="590878"/>
            </a:xfrm>
            <a:prstGeom prst="rect">
              <a:avLst/>
            </a:prstGeom>
            <a:noFill/>
            <a:ln>
              <a:noFill/>
            </a:ln>
          </p:spPr>
          <p:txBody>
            <a:bodyPr spcFirstLastPara="1" wrap="square" lIns="121850" tIns="121850" rIns="121850" bIns="121850" anchor="ctr" anchorCtr="0">
              <a:spAutoFit/>
            </a:bodyPr>
            <a:lstStyle/>
            <a:p>
              <a:pPr algn="ctr">
                <a:spcBef>
                  <a:spcPts val="0"/>
                </a:spcBef>
              </a:pP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Safe, healthy, developmentally appropriate behaviors</a:t>
              </a:r>
              <a:endParaRPr sz="9600">
                <a:latin typeface="Calibri" panose="020F0502020204030204" pitchFamily="34" charset="0"/>
                <a:ea typeface="Calibri" panose="020F0502020204030204" pitchFamily="34" charset="0"/>
                <a:cs typeface="Calibri" panose="020F0502020204030204" pitchFamily="34" charset="0"/>
              </a:endParaRPr>
            </a:p>
          </p:txBody>
        </p:sp>
      </p:grpSp>
      <p:grpSp>
        <p:nvGrpSpPr>
          <p:cNvPr id="410" name="Google Shape;410;p30"/>
          <p:cNvGrpSpPr/>
          <p:nvPr/>
        </p:nvGrpSpPr>
        <p:grpSpPr>
          <a:xfrm>
            <a:off x="1992344" y="10244231"/>
            <a:ext cx="7353312" cy="2509440"/>
            <a:chOff x="-1" y="0"/>
            <a:chExt cx="2757491" cy="941039"/>
          </a:xfrm>
        </p:grpSpPr>
        <p:sp>
          <p:nvSpPr>
            <p:cNvPr id="411" name="Google Shape;411;p30"/>
            <p:cNvSpPr/>
            <p:nvPr/>
          </p:nvSpPr>
          <p:spPr>
            <a:xfrm>
              <a:off x="-1" y="0"/>
              <a:ext cx="2757491" cy="941039"/>
            </a:xfrm>
            <a:prstGeom prst="roundRect">
              <a:avLst>
                <a:gd name="adj" fmla="val 16667"/>
              </a:avLst>
            </a:prstGeom>
            <a:solidFill>
              <a:srgbClr val="7EBC6C"/>
            </a:solidFill>
            <a:ln>
              <a:noFill/>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412" name="Google Shape;412;p30"/>
            <p:cNvSpPr txBox="1"/>
            <p:nvPr/>
          </p:nvSpPr>
          <p:spPr>
            <a:xfrm>
              <a:off x="123474" y="120882"/>
              <a:ext cx="2438246" cy="618481"/>
            </a:xfrm>
            <a:prstGeom prst="rect">
              <a:avLst/>
            </a:prstGeom>
            <a:noFill/>
            <a:ln>
              <a:noFill/>
            </a:ln>
          </p:spPr>
          <p:txBody>
            <a:bodyPr spcFirstLastPara="1" wrap="square" lIns="121850" tIns="121850" rIns="121850" bIns="121850" anchor="t" anchorCtr="0">
              <a:spAutoFit/>
            </a:bodyPr>
            <a:lstStyle/>
            <a:p>
              <a:pPr algn="ctr">
                <a:spcBef>
                  <a:spcPts val="0"/>
                </a:spcBef>
              </a:pPr>
              <a:r>
                <a:rPr lang="en-US" sz="50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RESPOND &amp;</a:t>
              </a:r>
              <a:endParaRPr sz="1334">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algn="ctr">
                <a:spcBef>
                  <a:spcPts val="0"/>
                </a:spcBef>
              </a:pPr>
              <a:r>
                <a:rPr lang="en-US" sz="50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REINFORCE</a:t>
              </a:r>
              <a:endParaRPr sz="9600">
                <a:latin typeface="Calibri" panose="020F0502020204030204" pitchFamily="34" charset="0"/>
                <a:ea typeface="Calibri" panose="020F0502020204030204" pitchFamily="34" charset="0"/>
                <a:cs typeface="Calibri" panose="020F0502020204030204" pitchFamily="34" charset="0"/>
              </a:endParaRPr>
            </a:p>
          </p:txBody>
        </p:sp>
      </p:grpSp>
      <p:cxnSp>
        <p:nvCxnSpPr>
          <p:cNvPr id="413" name="Google Shape;413;p30"/>
          <p:cNvCxnSpPr/>
          <p:nvPr/>
        </p:nvCxnSpPr>
        <p:spPr>
          <a:xfrm flipH="1">
            <a:off x="5668997" y="2893873"/>
            <a:ext cx="10" cy="7446914"/>
          </a:xfrm>
          <a:prstGeom prst="straightConnector1">
            <a:avLst/>
          </a:prstGeom>
          <a:noFill/>
          <a:ln w="34925" cap="flat" cmpd="sng">
            <a:solidFill>
              <a:schemeClr val="accent3"/>
            </a:solidFill>
            <a:prstDash val="dash"/>
            <a:round/>
            <a:headEnd type="none" w="sm" len="sm"/>
            <a:tailEnd type="none" w="sm" len="sm"/>
          </a:ln>
        </p:spPr>
      </p:cxnSp>
      <p:grpSp>
        <p:nvGrpSpPr>
          <p:cNvPr id="414" name="Google Shape;414;p30"/>
          <p:cNvGrpSpPr/>
          <p:nvPr/>
        </p:nvGrpSpPr>
        <p:grpSpPr>
          <a:xfrm>
            <a:off x="13798297" y="8983723"/>
            <a:ext cx="7349586" cy="1723509"/>
            <a:chOff x="0" y="-223970"/>
            <a:chExt cx="2756094" cy="646314"/>
          </a:xfrm>
        </p:grpSpPr>
        <p:sp>
          <p:nvSpPr>
            <p:cNvPr id="415" name="Google Shape;415;p30"/>
            <p:cNvSpPr/>
            <p:nvPr/>
          </p:nvSpPr>
          <p:spPr>
            <a:xfrm>
              <a:off x="0" y="-1"/>
              <a:ext cx="2756094" cy="351698"/>
            </a:xfrm>
            <a:prstGeom prst="roundRect">
              <a:avLst>
                <a:gd name="adj" fmla="val 16667"/>
              </a:avLst>
            </a:prstGeom>
            <a:solidFill>
              <a:srgbClr val="7EBC6C"/>
            </a:solidFill>
            <a:ln w="12700" cap="flat" cmpd="sng">
              <a:solidFill>
                <a:srgbClr val="7EBC6C"/>
              </a:solidFill>
              <a:prstDash val="solid"/>
              <a:miter lim="400000"/>
              <a:headEnd type="none" w="sm" len="sm"/>
              <a:tailEnd type="none" w="sm" len="sm"/>
            </a:ln>
          </p:spPr>
          <p:txBody>
            <a:bodyPr spcFirstLastPara="1" wrap="square" lIns="121900" tIns="121900" rIns="121900" bIns="121900" anchor="b" anchorCtr="0">
              <a:noAutofit/>
            </a:bodyPr>
            <a:lstStyle/>
            <a:p>
              <a:pPr>
                <a:lnSpc>
                  <a:spcPct val="200000"/>
                </a:lnSpc>
                <a:spcBef>
                  <a:spcPts val="0"/>
                </a:spcBef>
              </a:pPr>
              <a:endParaRPr>
                <a:solidFill>
                  <a:schemeClr val="dk1"/>
                </a:solidFill>
                <a:latin typeface="Arial"/>
                <a:ea typeface="Arial"/>
                <a:cs typeface="Arial"/>
                <a:sym typeface="Arial"/>
              </a:endParaRPr>
            </a:p>
          </p:txBody>
        </p:sp>
        <p:sp>
          <p:nvSpPr>
            <p:cNvPr id="416" name="Google Shape;416;p30"/>
            <p:cNvSpPr txBox="1"/>
            <p:nvPr/>
          </p:nvSpPr>
          <p:spPr>
            <a:xfrm>
              <a:off x="35278" y="-223970"/>
              <a:ext cx="2709061" cy="646314"/>
            </a:xfrm>
            <a:prstGeom prst="rect">
              <a:avLst/>
            </a:prstGeom>
            <a:noFill/>
            <a:ln>
              <a:noFill/>
            </a:ln>
          </p:spPr>
          <p:txBody>
            <a:bodyPr spcFirstLastPara="1" wrap="square" lIns="121900" tIns="121900" rIns="121900" bIns="121900" anchor="b" anchorCtr="0">
              <a:spAutoFit/>
            </a:bodyPr>
            <a:lstStyle/>
            <a:p>
              <a:pPr indent="250824">
                <a:lnSpc>
                  <a:spcPct val="200000"/>
                </a:lnSpc>
                <a:spcBef>
                  <a:spcPts val="0"/>
                </a:spcBef>
              </a:pP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Lato"/>
                </a:rPr>
                <a:t>Reinforce safety plan</a:t>
              </a:r>
              <a:endParaRPr sz="9600">
                <a:latin typeface="Calibri" panose="020F0502020204030204" pitchFamily="34" charset="0"/>
                <a:ea typeface="Calibri" panose="020F0502020204030204" pitchFamily="34" charset="0"/>
                <a:cs typeface="Calibri" panose="020F0502020204030204" pitchFamily="34" charset="0"/>
              </a:endParaRPr>
            </a:p>
          </p:txBody>
        </p:sp>
      </p:grpSp>
      <p:grpSp>
        <p:nvGrpSpPr>
          <p:cNvPr id="417" name="Google Shape;417;p30"/>
          <p:cNvGrpSpPr/>
          <p:nvPr/>
        </p:nvGrpSpPr>
        <p:grpSpPr>
          <a:xfrm>
            <a:off x="13798288" y="10337609"/>
            <a:ext cx="7349616" cy="1723509"/>
            <a:chOff x="-1" y="-232780"/>
            <a:chExt cx="2756104" cy="646314"/>
          </a:xfrm>
        </p:grpSpPr>
        <p:sp>
          <p:nvSpPr>
            <p:cNvPr id="418" name="Google Shape;418;p30"/>
            <p:cNvSpPr/>
            <p:nvPr/>
          </p:nvSpPr>
          <p:spPr>
            <a:xfrm>
              <a:off x="-1" y="-1"/>
              <a:ext cx="2756104" cy="351698"/>
            </a:xfrm>
            <a:prstGeom prst="roundRect">
              <a:avLst>
                <a:gd name="adj" fmla="val 16667"/>
              </a:avLst>
            </a:prstGeom>
            <a:solidFill>
              <a:srgbClr val="7EBC6C"/>
            </a:solidFill>
            <a:ln w="12700" cap="flat" cmpd="sng">
              <a:solidFill>
                <a:srgbClr val="7EBC6C"/>
              </a:solidFill>
              <a:prstDash val="solid"/>
              <a:miter lim="400000"/>
              <a:headEnd type="none" w="sm" len="sm"/>
              <a:tailEnd type="none" w="sm" len="sm"/>
            </a:ln>
          </p:spPr>
          <p:txBody>
            <a:bodyPr spcFirstLastPara="1" wrap="square" lIns="121900" tIns="121900" rIns="121900" bIns="121900" anchor="b" anchorCtr="0">
              <a:noAutofit/>
            </a:bodyPr>
            <a:lstStyle/>
            <a:p>
              <a:pPr>
                <a:lnSpc>
                  <a:spcPct val="200000"/>
                </a:lnSpc>
                <a:spcBef>
                  <a:spcPts val="0"/>
                </a:spcBef>
              </a:pPr>
              <a:endParaRPr>
                <a:solidFill>
                  <a:schemeClr val="dk1"/>
                </a:solidFill>
                <a:latin typeface="Arial"/>
                <a:ea typeface="Arial"/>
                <a:cs typeface="Arial"/>
                <a:sym typeface="Arial"/>
              </a:endParaRPr>
            </a:p>
          </p:txBody>
        </p:sp>
        <p:sp>
          <p:nvSpPr>
            <p:cNvPr id="419" name="Google Shape;419;p30"/>
            <p:cNvSpPr txBox="1"/>
            <p:nvPr/>
          </p:nvSpPr>
          <p:spPr>
            <a:xfrm>
              <a:off x="35271" y="-232780"/>
              <a:ext cx="2709068" cy="646314"/>
            </a:xfrm>
            <a:prstGeom prst="rect">
              <a:avLst/>
            </a:prstGeom>
            <a:noFill/>
            <a:ln>
              <a:noFill/>
            </a:ln>
          </p:spPr>
          <p:txBody>
            <a:bodyPr spcFirstLastPara="1" wrap="square" lIns="121900" tIns="121900" rIns="121900" bIns="121900" anchor="b" anchorCtr="0">
              <a:spAutoFit/>
            </a:bodyPr>
            <a:lstStyle/>
            <a:p>
              <a:pPr indent="250824">
                <a:lnSpc>
                  <a:spcPct val="200000"/>
                </a:lnSpc>
                <a:spcBef>
                  <a:spcPts val="0"/>
                </a:spcBef>
              </a:pP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Lato"/>
                </a:rPr>
                <a:t>Educate children</a:t>
              </a:r>
              <a:endParaRPr sz="9600">
                <a:latin typeface="Calibri" panose="020F0502020204030204" pitchFamily="34" charset="0"/>
                <a:ea typeface="Calibri" panose="020F0502020204030204" pitchFamily="34" charset="0"/>
                <a:cs typeface="Calibri" panose="020F0502020204030204" pitchFamily="34" charset="0"/>
              </a:endParaRPr>
            </a:p>
          </p:txBody>
        </p:sp>
      </p:grpSp>
      <p:grpSp>
        <p:nvGrpSpPr>
          <p:cNvPr id="420" name="Google Shape;420;p30"/>
          <p:cNvGrpSpPr/>
          <p:nvPr/>
        </p:nvGrpSpPr>
        <p:grpSpPr>
          <a:xfrm>
            <a:off x="13798297" y="11657978"/>
            <a:ext cx="7349618" cy="1723507"/>
            <a:chOff x="0" y="-225065"/>
            <a:chExt cx="2756106" cy="646313"/>
          </a:xfrm>
        </p:grpSpPr>
        <p:sp>
          <p:nvSpPr>
            <p:cNvPr id="421" name="Google Shape;421;p30"/>
            <p:cNvSpPr/>
            <p:nvPr/>
          </p:nvSpPr>
          <p:spPr>
            <a:xfrm>
              <a:off x="0" y="-1"/>
              <a:ext cx="2756106" cy="351698"/>
            </a:xfrm>
            <a:prstGeom prst="roundRect">
              <a:avLst>
                <a:gd name="adj" fmla="val 16667"/>
              </a:avLst>
            </a:prstGeom>
            <a:solidFill>
              <a:srgbClr val="7EBC6C"/>
            </a:solidFill>
            <a:ln w="12700" cap="flat" cmpd="sng">
              <a:solidFill>
                <a:srgbClr val="7EBC6C"/>
              </a:solidFill>
              <a:prstDash val="solid"/>
              <a:miter lim="400000"/>
              <a:headEnd type="none" w="sm" len="sm"/>
              <a:tailEnd type="none" w="sm" len="sm"/>
            </a:ln>
          </p:spPr>
          <p:txBody>
            <a:bodyPr spcFirstLastPara="1" wrap="square" lIns="121900" tIns="121900" rIns="121900" bIns="121900" anchor="b" anchorCtr="0">
              <a:noAutofit/>
            </a:bodyPr>
            <a:lstStyle/>
            <a:p>
              <a:pPr>
                <a:lnSpc>
                  <a:spcPct val="200000"/>
                </a:lnSpc>
                <a:spcBef>
                  <a:spcPts val="0"/>
                </a:spcBef>
              </a:pPr>
              <a:endParaRPr>
                <a:solidFill>
                  <a:schemeClr val="dk1"/>
                </a:solidFill>
                <a:latin typeface="Arial"/>
                <a:ea typeface="Arial"/>
                <a:cs typeface="Arial"/>
                <a:sym typeface="Arial"/>
              </a:endParaRPr>
            </a:p>
          </p:txBody>
        </p:sp>
        <p:sp>
          <p:nvSpPr>
            <p:cNvPr id="422" name="Google Shape;422;p30"/>
            <p:cNvSpPr txBox="1"/>
            <p:nvPr/>
          </p:nvSpPr>
          <p:spPr>
            <a:xfrm>
              <a:off x="3914" y="-225065"/>
              <a:ext cx="2709073" cy="646313"/>
            </a:xfrm>
            <a:prstGeom prst="rect">
              <a:avLst/>
            </a:prstGeom>
            <a:noFill/>
            <a:ln>
              <a:noFill/>
            </a:ln>
          </p:spPr>
          <p:txBody>
            <a:bodyPr spcFirstLastPara="1" wrap="square" lIns="121900" tIns="121900" rIns="121900" bIns="121900" anchor="b" anchorCtr="0">
              <a:spAutoFit/>
            </a:bodyPr>
            <a:lstStyle/>
            <a:p>
              <a:pPr indent="250824">
                <a:lnSpc>
                  <a:spcPct val="200000"/>
                </a:lnSpc>
                <a:spcBef>
                  <a:spcPts val="0"/>
                </a:spcBef>
              </a:pP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Lato"/>
                </a:rPr>
                <a:t>Monitor and supervise</a:t>
              </a:r>
              <a:endParaRPr sz="9600">
                <a:latin typeface="Calibri" panose="020F0502020204030204" pitchFamily="34" charset="0"/>
                <a:ea typeface="Calibri" panose="020F0502020204030204" pitchFamily="34" charset="0"/>
                <a:cs typeface="Calibri" panose="020F0502020204030204" pitchFamily="34" charset="0"/>
              </a:endParaRPr>
            </a:p>
          </p:txBody>
        </p:sp>
      </p:grpSp>
      <p:cxnSp>
        <p:nvCxnSpPr>
          <p:cNvPr id="423" name="Google Shape;423;p30"/>
          <p:cNvCxnSpPr/>
          <p:nvPr/>
        </p:nvCxnSpPr>
        <p:spPr>
          <a:xfrm>
            <a:off x="9137841" y="11453759"/>
            <a:ext cx="4660454" cy="6"/>
          </a:xfrm>
          <a:prstGeom prst="straightConnector1">
            <a:avLst/>
          </a:prstGeom>
          <a:noFill/>
          <a:ln w="19050" cap="flat" cmpd="sng">
            <a:solidFill>
              <a:srgbClr val="7EBC6C"/>
            </a:solidFill>
            <a:prstDash val="solid"/>
            <a:round/>
            <a:headEnd type="none" w="sm" len="sm"/>
            <a:tailEnd type="none" w="sm" len="sm"/>
          </a:ln>
        </p:spPr>
      </p:cxnSp>
      <p:cxnSp>
        <p:nvCxnSpPr>
          <p:cNvPr id="424" name="Google Shape;424;p30"/>
          <p:cNvCxnSpPr/>
          <p:nvPr/>
        </p:nvCxnSpPr>
        <p:spPr>
          <a:xfrm>
            <a:off x="8905100" y="12258146"/>
            <a:ext cx="4893192" cy="436240"/>
          </a:xfrm>
          <a:prstGeom prst="straightConnector1">
            <a:avLst/>
          </a:prstGeom>
          <a:noFill/>
          <a:ln w="19050" cap="flat" cmpd="sng">
            <a:solidFill>
              <a:srgbClr val="7EBC6C"/>
            </a:solidFill>
            <a:prstDash val="solid"/>
            <a:round/>
            <a:headEnd type="none" w="sm" len="sm"/>
            <a:tailEnd type="none" w="sm" len="sm"/>
          </a:ln>
        </p:spPr>
      </p:cxnSp>
      <p:cxnSp>
        <p:nvCxnSpPr>
          <p:cNvPr id="425" name="Google Shape;425;p30"/>
          <p:cNvCxnSpPr/>
          <p:nvPr/>
        </p:nvCxnSpPr>
        <p:spPr>
          <a:xfrm rot="10800000" flipH="1">
            <a:off x="9137841" y="10049896"/>
            <a:ext cx="4660458" cy="500192"/>
          </a:xfrm>
          <a:prstGeom prst="straightConnector1">
            <a:avLst/>
          </a:prstGeom>
          <a:noFill/>
          <a:ln w="19050" cap="flat" cmpd="sng">
            <a:solidFill>
              <a:srgbClr val="7EBC6C"/>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50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500"/>
                                        <p:tgtEl>
                                          <p:spTgt spid="4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5"/>
                                        </p:tgtEl>
                                        <p:attrNameLst>
                                          <p:attrName>style.visibility</p:attrName>
                                        </p:attrNameLst>
                                      </p:cBhvr>
                                      <p:to>
                                        <p:strVal val="visible"/>
                                      </p:to>
                                    </p:set>
                                    <p:animEffect transition="in" filter="fade">
                                      <p:cBhvr>
                                        <p:cTn id="12" dur="500"/>
                                        <p:tgtEl>
                                          <p:spTgt spid="4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14"/>
                                        </p:tgtEl>
                                        <p:attrNameLst>
                                          <p:attrName>style.visibility</p:attrName>
                                        </p:attrNameLst>
                                      </p:cBhvr>
                                      <p:to>
                                        <p:strVal val="visible"/>
                                      </p:to>
                                    </p:set>
                                    <p:animEffect transition="in" filter="fade">
                                      <p:cBhvr>
                                        <p:cTn id="16" dur="500"/>
                                        <p:tgtEl>
                                          <p:spTgt spid="4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23"/>
                                        </p:tgtEl>
                                        <p:attrNameLst>
                                          <p:attrName>style.visibility</p:attrName>
                                        </p:attrNameLst>
                                      </p:cBhvr>
                                      <p:to>
                                        <p:strVal val="visible"/>
                                      </p:to>
                                    </p:set>
                                    <p:animEffect transition="in" filter="fade">
                                      <p:cBhvr>
                                        <p:cTn id="21" dur="500"/>
                                        <p:tgtEl>
                                          <p:spTgt spid="423"/>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17"/>
                                        </p:tgtEl>
                                        <p:attrNameLst>
                                          <p:attrName>style.visibility</p:attrName>
                                        </p:attrNameLst>
                                      </p:cBhvr>
                                      <p:to>
                                        <p:strVal val="visible"/>
                                      </p:to>
                                    </p:set>
                                    <p:animEffect transition="in" filter="fade">
                                      <p:cBhvr>
                                        <p:cTn id="25" dur="500"/>
                                        <p:tgtEl>
                                          <p:spTgt spid="4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24"/>
                                        </p:tgtEl>
                                        <p:attrNameLst>
                                          <p:attrName>style.visibility</p:attrName>
                                        </p:attrNameLst>
                                      </p:cBhvr>
                                      <p:to>
                                        <p:strVal val="visible"/>
                                      </p:to>
                                    </p:set>
                                    <p:animEffect transition="in" filter="fade">
                                      <p:cBhvr>
                                        <p:cTn id="30" dur="500"/>
                                        <p:tgtEl>
                                          <p:spTgt spid="424"/>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20"/>
                                        </p:tgtEl>
                                        <p:attrNameLst>
                                          <p:attrName>style.visibility</p:attrName>
                                        </p:attrNameLst>
                                      </p:cBhvr>
                                      <p:to>
                                        <p:strVal val="visible"/>
                                      </p:to>
                                    </p:set>
                                    <p:animEffect transition="in" filter="fade">
                                      <p:cBhvr>
                                        <p:cTn id="34" dur="5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0000"/>
            <a:ext cx="24384000" cy="16256000"/>
          </a:xfrm>
          <a:prstGeom prst="rect">
            <a:avLst/>
          </a:prstGeom>
        </p:spPr>
      </p:pic>
      <p:sp>
        <p:nvSpPr>
          <p:cNvPr id="5" name="Google Shape;612;p46"/>
          <p:cNvSpPr/>
          <p:nvPr/>
        </p:nvSpPr>
        <p:spPr>
          <a:xfrm>
            <a:off x="0" y="-193256"/>
            <a:ext cx="24384000" cy="13909256"/>
          </a:xfrm>
          <a:prstGeom prst="rect">
            <a:avLst/>
          </a:prstGeom>
          <a:solidFill>
            <a:srgbClr val="FFFFFF">
              <a:alpha val="54901"/>
            </a:srgbClr>
          </a:solidFill>
          <a:ln>
            <a:noFill/>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6" name="TextBox 5"/>
          <p:cNvSpPr txBox="1"/>
          <p:nvPr/>
        </p:nvSpPr>
        <p:spPr>
          <a:xfrm>
            <a:off x="4586991" y="3147934"/>
            <a:ext cx="16549142" cy="9791911"/>
          </a:xfrm>
          <a:prstGeom prst="rect">
            <a:avLst/>
          </a:prstGeom>
          <a:noFill/>
        </p:spPr>
        <p:txBody>
          <a:bodyPr wrap="square" rtlCol="0">
            <a:spAutoFit/>
          </a:bodyPr>
          <a:lstStyle/>
          <a:p>
            <a:r>
              <a:rPr lang="en-US" sz="4400" b="1">
                <a:latin typeface="Calibri" panose="020F0502020204030204" pitchFamily="34" charset="0"/>
                <a:ea typeface="Calibri" panose="020F0502020204030204" pitchFamily="34" charset="0"/>
                <a:cs typeface="Calibri" panose="020F0502020204030204" pitchFamily="34" charset="0"/>
              </a:rPr>
              <a:t>Select the action steps that would be appropriate based on the following situation:</a:t>
            </a:r>
          </a:p>
          <a:p>
            <a:endParaRPr lang="en-US" sz="4400" b="1">
              <a:latin typeface="Calibri" panose="020F0502020204030204" pitchFamily="34" charset="0"/>
              <a:ea typeface="Calibri" panose="020F0502020204030204" pitchFamily="34" charset="0"/>
              <a:cs typeface="Calibri" panose="020F0502020204030204" pitchFamily="34" charset="0"/>
            </a:endParaRPr>
          </a:p>
          <a:p>
            <a:pPr lvl="0"/>
            <a:r>
              <a:rPr lang="en-US" sz="4400" b="1">
                <a:latin typeface="Calibri" panose="020F0502020204030204" pitchFamily="34" charset="0"/>
                <a:ea typeface="Calibri" panose="020F0502020204030204" pitchFamily="34" charset="0"/>
                <a:cs typeface="Calibri" panose="020F0502020204030204" pitchFamily="34" charset="0"/>
              </a:rPr>
              <a:t>Your 6 year old and their 6 year old friend were found playing together in the living room. One had their pants down and was looking at the other child’s penis. When asked what they were doing they said they were playing doctor. </a:t>
            </a:r>
          </a:p>
          <a:p>
            <a:pPr lvl="0"/>
            <a:endParaRPr lang="en-US" sz="4400" b="1">
              <a:latin typeface="Calibri" panose="020F0502020204030204" pitchFamily="34" charset="0"/>
              <a:ea typeface="Calibri" panose="020F0502020204030204" pitchFamily="34" charset="0"/>
              <a:cs typeface="Calibri" panose="020F0502020204030204" pitchFamily="34" charset="0"/>
            </a:endParaRPr>
          </a:p>
          <a:p>
            <a:pPr lvl="0"/>
            <a:r>
              <a:rPr lang="en-US" sz="4400" b="1">
                <a:latin typeface="Calibri" panose="020F0502020204030204" pitchFamily="34" charset="0"/>
                <a:ea typeface="Calibri" panose="020F0502020204030204" pitchFamily="34" charset="0"/>
                <a:cs typeface="Calibri" panose="020F0502020204030204" pitchFamily="34" charset="0"/>
              </a:rPr>
              <a:t>What should you do?</a:t>
            </a:r>
            <a:endParaRPr lang="en-US" sz="13800">
              <a:latin typeface="Calibri" panose="020F0502020204030204" pitchFamily="34" charset="0"/>
              <a:ea typeface="Calibri" panose="020F0502020204030204" pitchFamily="34" charset="0"/>
              <a:cs typeface="Calibri" panose="020F0502020204030204" pitchFamily="34" charset="0"/>
            </a:endParaRPr>
          </a:p>
          <a:p>
            <a:endParaRPr lang="en-US" sz="9600"/>
          </a:p>
        </p:txBody>
      </p:sp>
      <p:sp>
        <p:nvSpPr>
          <p:cNvPr id="7" name="Google Shape;376;p27"/>
          <p:cNvSpPr txBox="1">
            <a:spLocks/>
          </p:cNvSpPr>
          <p:nvPr/>
        </p:nvSpPr>
        <p:spPr>
          <a:xfrm>
            <a:off x="317501" y="258231"/>
            <a:ext cx="24066506" cy="1016010"/>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121850" tIns="121850" rIns="121850" bIns="121850" anchor="ctr" anchorCtr="0">
            <a:no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lnSpc>
                <a:spcPct val="90000"/>
              </a:lnSpc>
              <a:buClr>
                <a:schemeClr val="dk1"/>
              </a:buClr>
              <a:buSzPct val="100000"/>
            </a:pPr>
            <a:r>
              <a:rPr lang="en-US" sz="6000" b="0">
                <a:solidFill>
                  <a:schemeClr val="dk1"/>
                </a:solidFill>
                <a:latin typeface="Calibri" panose="020F0502020204030204" pitchFamily="34" charset="0"/>
                <a:ea typeface="Calibri" panose="020F0502020204030204" pitchFamily="34" charset="0"/>
                <a:cs typeface="Calibri" panose="020F0502020204030204" pitchFamily="34" charset="0"/>
                <a:sym typeface="Play"/>
              </a:rPr>
              <a:t>Activity</a:t>
            </a:r>
            <a:endParaRPr lang="en-US" sz="6000" b="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6474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31" descr="Picture 2"/>
          <p:cNvPicPr preferRelativeResize="0"/>
          <p:nvPr/>
        </p:nvPicPr>
        <p:blipFill rotWithShape="1">
          <a:blip r:embed="rId3">
            <a:alphaModFix/>
          </a:blip>
          <a:srcRect/>
          <a:stretch/>
        </p:blipFill>
        <p:spPr>
          <a:xfrm>
            <a:off x="14081869" y="2181731"/>
            <a:ext cx="8583842" cy="10892590"/>
          </a:xfrm>
          <a:prstGeom prst="rect">
            <a:avLst/>
          </a:prstGeom>
          <a:noFill/>
          <a:ln>
            <a:noFill/>
          </a:ln>
        </p:spPr>
      </p:pic>
      <p:sp>
        <p:nvSpPr>
          <p:cNvPr id="431" name="Google Shape;431;p31"/>
          <p:cNvSpPr txBox="1"/>
          <p:nvPr/>
        </p:nvSpPr>
        <p:spPr>
          <a:xfrm>
            <a:off x="1840226" y="2881901"/>
            <a:ext cx="5952224" cy="1132476"/>
          </a:xfrm>
          <a:prstGeom prst="rect">
            <a:avLst/>
          </a:prstGeom>
          <a:noFill/>
          <a:ln>
            <a:noFill/>
          </a:ln>
        </p:spPr>
        <p:txBody>
          <a:bodyPr spcFirstLastPara="1" wrap="square" lIns="121850" tIns="121850" rIns="121850" bIns="121850" anchor="t" anchorCtr="0">
            <a:spAutoFit/>
          </a:bodyPr>
          <a:lstStyle/>
          <a:p>
            <a:pPr>
              <a:spcBef>
                <a:spcPts val="0"/>
              </a:spcBef>
            </a:pPr>
            <a:r>
              <a:rPr lang="en-US" sz="64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Curiosity</a:t>
            </a:r>
            <a:endParaRPr sz="9600">
              <a:latin typeface="Calibri" panose="020F0502020204030204" pitchFamily="34" charset="0"/>
              <a:ea typeface="Calibri" panose="020F0502020204030204" pitchFamily="34" charset="0"/>
              <a:cs typeface="Calibri" panose="020F0502020204030204" pitchFamily="34" charset="0"/>
            </a:endParaRPr>
          </a:p>
        </p:txBody>
      </p:sp>
      <p:sp>
        <p:nvSpPr>
          <p:cNvPr id="432" name="Google Shape;432;p31"/>
          <p:cNvSpPr txBox="1"/>
          <p:nvPr/>
        </p:nvSpPr>
        <p:spPr>
          <a:xfrm>
            <a:off x="317501" y="258237"/>
            <a:ext cx="24066506" cy="1031106"/>
          </a:xfrm>
          <a:prstGeom prst="rect">
            <a:avLst/>
          </a:prstGeom>
          <a:noFill/>
          <a:ln>
            <a:noFill/>
          </a:ln>
        </p:spPr>
        <p:txBody>
          <a:bodyPr spcFirstLastPara="1" wrap="square" lIns="121850" tIns="121850" rIns="121850" bIns="121850" anchor="ctr" anchorCtr="0">
            <a:noAutofit/>
          </a:bodyPr>
          <a:lstStyle/>
          <a:p>
            <a:pPr>
              <a:spcBef>
                <a:spcPts val="0"/>
              </a:spcBef>
            </a:pPr>
            <a:r>
              <a:rPr lang="en-US" sz="60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Why Children/Youth Engage in Sexual Behaviors</a:t>
            </a:r>
            <a:endParaRPr sz="6000">
              <a:latin typeface="Calibri" panose="020F0502020204030204" pitchFamily="34" charset="0"/>
              <a:ea typeface="Calibri" panose="020F0502020204030204" pitchFamily="34" charset="0"/>
              <a:cs typeface="Calibri" panose="020F0502020204030204" pitchFamily="34" charset="0"/>
            </a:endParaRPr>
          </a:p>
        </p:txBody>
      </p:sp>
      <p:sp>
        <p:nvSpPr>
          <p:cNvPr id="433" name="Google Shape;433;p31"/>
          <p:cNvSpPr txBox="1"/>
          <p:nvPr/>
        </p:nvSpPr>
        <p:spPr>
          <a:xfrm>
            <a:off x="1840229" y="4796225"/>
            <a:ext cx="12627658" cy="2018873"/>
          </a:xfrm>
          <a:prstGeom prst="rect">
            <a:avLst/>
          </a:prstGeom>
          <a:noFill/>
          <a:ln>
            <a:noFill/>
          </a:ln>
        </p:spPr>
        <p:txBody>
          <a:bodyPr spcFirstLastPara="1" wrap="square" lIns="121850" tIns="121850" rIns="121850" bIns="121850" anchor="t" anchorCtr="0">
            <a:spAutoFit/>
          </a:bodyPr>
          <a:lstStyle/>
          <a:p>
            <a:pPr>
              <a:spcBef>
                <a:spcPts val="0"/>
              </a:spcBef>
            </a:pPr>
            <a:r>
              <a:rPr lang="en-US" sz="64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Misunderstanding about bodies and boundaries</a:t>
            </a:r>
            <a:endParaRPr sz="9600">
              <a:latin typeface="Calibri" panose="020F0502020204030204" pitchFamily="34" charset="0"/>
              <a:ea typeface="Calibri" panose="020F0502020204030204" pitchFamily="34" charset="0"/>
              <a:cs typeface="Calibri" panose="020F0502020204030204" pitchFamily="34" charset="0"/>
            </a:endParaRPr>
          </a:p>
        </p:txBody>
      </p:sp>
      <p:sp>
        <p:nvSpPr>
          <p:cNvPr id="434" name="Google Shape;434;p31"/>
          <p:cNvSpPr txBox="1"/>
          <p:nvPr/>
        </p:nvSpPr>
        <p:spPr>
          <a:xfrm>
            <a:off x="1840229" y="7742956"/>
            <a:ext cx="12627658" cy="1132476"/>
          </a:xfrm>
          <a:prstGeom prst="rect">
            <a:avLst/>
          </a:prstGeom>
          <a:noFill/>
          <a:ln>
            <a:noFill/>
          </a:ln>
        </p:spPr>
        <p:txBody>
          <a:bodyPr spcFirstLastPara="1" wrap="square" lIns="121850" tIns="121850" rIns="121850" bIns="121850" anchor="t" anchorCtr="0">
            <a:spAutoFit/>
          </a:bodyPr>
          <a:lstStyle/>
          <a:p>
            <a:pPr>
              <a:spcBef>
                <a:spcPts val="0"/>
              </a:spcBef>
            </a:pPr>
            <a:r>
              <a:rPr lang="en-US" sz="64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Life stressors</a:t>
            </a:r>
            <a:endParaRPr sz="9600">
              <a:latin typeface="Calibri" panose="020F0502020204030204" pitchFamily="34" charset="0"/>
              <a:ea typeface="Calibri" panose="020F0502020204030204" pitchFamily="34" charset="0"/>
              <a:cs typeface="Calibri" panose="020F0502020204030204" pitchFamily="34" charset="0"/>
            </a:endParaRPr>
          </a:p>
        </p:txBody>
      </p:sp>
      <p:sp>
        <p:nvSpPr>
          <p:cNvPr id="435" name="Google Shape;435;p31"/>
          <p:cNvSpPr txBox="1"/>
          <p:nvPr/>
        </p:nvSpPr>
        <p:spPr>
          <a:xfrm>
            <a:off x="1786663" y="9626977"/>
            <a:ext cx="12627658" cy="1132476"/>
          </a:xfrm>
          <a:prstGeom prst="rect">
            <a:avLst/>
          </a:prstGeom>
          <a:noFill/>
          <a:ln>
            <a:noFill/>
          </a:ln>
        </p:spPr>
        <p:txBody>
          <a:bodyPr spcFirstLastPara="1" wrap="square" lIns="121850" tIns="121850" rIns="121850" bIns="121850" anchor="t" anchorCtr="0">
            <a:spAutoFit/>
          </a:bodyPr>
          <a:lstStyle/>
          <a:p>
            <a:pPr>
              <a:spcBef>
                <a:spcPts val="0"/>
              </a:spcBef>
            </a:pPr>
            <a:r>
              <a:rPr lang="en-US" sz="64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Exposure to sexual content</a:t>
            </a:r>
            <a:endParaRPr sz="9600">
              <a:latin typeface="Calibri" panose="020F0502020204030204" pitchFamily="34" charset="0"/>
              <a:ea typeface="Calibri" panose="020F0502020204030204" pitchFamily="34" charset="0"/>
              <a:cs typeface="Calibri" panose="020F0502020204030204" pitchFamily="34" charset="0"/>
            </a:endParaRPr>
          </a:p>
        </p:txBody>
      </p:sp>
      <p:sp>
        <p:nvSpPr>
          <p:cNvPr id="439" name="Google Shape;439;p31"/>
          <p:cNvSpPr txBox="1"/>
          <p:nvPr/>
        </p:nvSpPr>
        <p:spPr>
          <a:xfrm>
            <a:off x="1786663" y="11510999"/>
            <a:ext cx="12627658" cy="1132476"/>
          </a:xfrm>
          <a:prstGeom prst="rect">
            <a:avLst/>
          </a:prstGeom>
          <a:noFill/>
          <a:ln>
            <a:noFill/>
          </a:ln>
        </p:spPr>
        <p:txBody>
          <a:bodyPr spcFirstLastPara="1" wrap="square" lIns="121850" tIns="121850" rIns="121850" bIns="121850" anchor="t" anchorCtr="0">
            <a:spAutoFit/>
          </a:bodyPr>
          <a:lstStyle/>
          <a:p>
            <a:pPr>
              <a:spcBef>
                <a:spcPts val="0"/>
              </a:spcBef>
            </a:pPr>
            <a:r>
              <a:rPr lang="en-US" sz="64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Behavior problems</a:t>
            </a:r>
            <a:endParaRPr sz="96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72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2"/>
          <p:cNvSpPr txBox="1">
            <a:spLocks noGrp="1"/>
          </p:cNvSpPr>
          <p:nvPr>
            <p:ph type="title" idx="4294967295"/>
          </p:nvPr>
        </p:nvSpPr>
        <p:spPr>
          <a:xfrm>
            <a:off x="317497" y="258231"/>
            <a:ext cx="24066514" cy="1016010"/>
          </a:xfrm>
          <a:prstGeom prst="rect">
            <a:avLst/>
          </a:prstGeom>
          <a:noFill/>
          <a:ln>
            <a:noFill/>
          </a:ln>
        </p:spPr>
        <p:txBody>
          <a:bodyPr spcFirstLastPara="1" wrap="square" lIns="121850" tIns="121850" rIns="121850" bIns="121850" anchor="ctr" anchorCtr="0">
            <a:noAutofit/>
          </a:bodyPr>
          <a:lstStyle/>
          <a:p>
            <a:pPr>
              <a:lnSpc>
                <a:spcPct val="90000"/>
              </a:lnSpc>
              <a:buClr>
                <a:schemeClr val="dk1"/>
              </a:buClr>
              <a:buSzPct val="100000"/>
            </a:pPr>
            <a:r>
              <a:rPr lang="en-US" sz="6000" b="0">
                <a:solidFill>
                  <a:schemeClr val="dk1"/>
                </a:solidFill>
                <a:latin typeface="Calibri" panose="020F0502020204030204" pitchFamily="34" charset="0"/>
                <a:ea typeface="Calibri" panose="020F0502020204030204" pitchFamily="34" charset="0"/>
                <a:cs typeface="Calibri" panose="020F0502020204030204" pitchFamily="34" charset="0"/>
                <a:sym typeface="Play"/>
              </a:rPr>
              <a:t>Why Children/Youth Engage in Sexual Behaviors</a:t>
            </a:r>
            <a:endParaRPr sz="6000" b="0">
              <a:latin typeface="Calibri" panose="020F0502020204030204" pitchFamily="34" charset="0"/>
              <a:ea typeface="Calibri" panose="020F0502020204030204" pitchFamily="34" charset="0"/>
              <a:cs typeface="Calibri" panose="020F0502020204030204" pitchFamily="34" charset="0"/>
            </a:endParaRPr>
          </a:p>
        </p:txBody>
      </p:sp>
      <p:grpSp>
        <p:nvGrpSpPr>
          <p:cNvPr id="445" name="Google Shape;445;p32"/>
          <p:cNvGrpSpPr/>
          <p:nvPr/>
        </p:nvGrpSpPr>
        <p:grpSpPr>
          <a:xfrm>
            <a:off x="13392994" y="3020699"/>
            <a:ext cx="9898856" cy="2838090"/>
            <a:chOff x="-1" y="0"/>
            <a:chExt cx="3712069" cy="1064281"/>
          </a:xfrm>
        </p:grpSpPr>
        <p:sp>
          <p:nvSpPr>
            <p:cNvPr id="446" name="Google Shape;446;p32"/>
            <p:cNvSpPr/>
            <p:nvPr/>
          </p:nvSpPr>
          <p:spPr>
            <a:xfrm>
              <a:off x="-1" y="0"/>
              <a:ext cx="3712069" cy="1064281"/>
            </a:xfrm>
            <a:prstGeom prst="rect">
              <a:avLst/>
            </a:prstGeom>
            <a:solidFill>
              <a:srgbClr val="B4A4DF"/>
            </a:solidFill>
            <a:ln w="19050" cap="flat" cmpd="sng">
              <a:solidFill>
                <a:srgbClr val="082836"/>
              </a:solidFill>
              <a:prstDash val="solid"/>
              <a:miter lim="800000"/>
              <a:headEnd type="none" w="sm" len="sm"/>
              <a:tailEnd type="none" w="sm" len="sm"/>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447" name="Google Shape;447;p32"/>
            <p:cNvSpPr txBox="1"/>
            <p:nvPr/>
          </p:nvSpPr>
          <p:spPr>
            <a:xfrm>
              <a:off x="55248" y="264449"/>
              <a:ext cx="3601572" cy="535380"/>
            </a:xfrm>
            <a:prstGeom prst="rect">
              <a:avLst/>
            </a:prstGeom>
            <a:noFill/>
            <a:ln>
              <a:noFill/>
            </a:ln>
          </p:spPr>
          <p:txBody>
            <a:bodyPr spcFirstLastPara="1" wrap="square" lIns="121850" tIns="121850" rIns="121850" bIns="121850" anchor="ctr" anchorCtr="0">
              <a:spAutoFit/>
            </a:bodyPr>
            <a:lstStyle/>
            <a:p>
              <a:pPr algn="ctr">
                <a:spcBef>
                  <a:spcPts val="0"/>
                </a:spcBef>
              </a:pPr>
              <a:r>
                <a:rPr lang="en-US" sz="4266"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A child or youth’s sexual behavior may be a reaction to their own abuse.</a:t>
              </a:r>
              <a:endParaRPr sz="9600">
                <a:latin typeface="Calibri" panose="020F0502020204030204" pitchFamily="34" charset="0"/>
                <a:ea typeface="Calibri" panose="020F0502020204030204" pitchFamily="34" charset="0"/>
                <a:cs typeface="Calibri" panose="020F0502020204030204" pitchFamily="34" charset="0"/>
              </a:endParaRPr>
            </a:p>
          </p:txBody>
        </p:sp>
      </p:grpSp>
      <p:grpSp>
        <p:nvGrpSpPr>
          <p:cNvPr id="448" name="Google Shape;448;p32"/>
          <p:cNvGrpSpPr/>
          <p:nvPr/>
        </p:nvGrpSpPr>
        <p:grpSpPr>
          <a:xfrm>
            <a:off x="13393002" y="6631999"/>
            <a:ext cx="9898856" cy="2838087"/>
            <a:chOff x="-1" y="0"/>
            <a:chExt cx="3712069" cy="1064281"/>
          </a:xfrm>
        </p:grpSpPr>
        <p:sp>
          <p:nvSpPr>
            <p:cNvPr id="449" name="Google Shape;449;p32"/>
            <p:cNvSpPr/>
            <p:nvPr/>
          </p:nvSpPr>
          <p:spPr>
            <a:xfrm>
              <a:off x="-1" y="0"/>
              <a:ext cx="3712069" cy="1064281"/>
            </a:xfrm>
            <a:prstGeom prst="rect">
              <a:avLst/>
            </a:prstGeom>
            <a:solidFill>
              <a:srgbClr val="B3E5A0"/>
            </a:solidFill>
            <a:ln w="19050" cap="flat" cmpd="sng">
              <a:solidFill>
                <a:srgbClr val="082836"/>
              </a:solidFill>
              <a:prstDash val="solid"/>
              <a:miter lim="800000"/>
              <a:headEnd type="none" w="sm" len="sm"/>
              <a:tailEnd type="none" w="sm" len="sm"/>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450" name="Google Shape;450;p32"/>
            <p:cNvSpPr txBox="1"/>
            <p:nvPr/>
          </p:nvSpPr>
          <p:spPr>
            <a:xfrm>
              <a:off x="55247" y="153675"/>
              <a:ext cx="3601572" cy="756932"/>
            </a:xfrm>
            <a:prstGeom prst="rect">
              <a:avLst/>
            </a:prstGeom>
            <a:noFill/>
            <a:ln>
              <a:noFill/>
            </a:ln>
          </p:spPr>
          <p:txBody>
            <a:bodyPr spcFirstLastPara="1" wrap="square" lIns="121850" tIns="121850" rIns="121850" bIns="121850" anchor="ctr" anchorCtr="0">
              <a:spAutoFit/>
            </a:bodyPr>
            <a:lstStyle/>
            <a:p>
              <a:pPr algn="ctr">
                <a:spcBef>
                  <a:spcPts val="0"/>
                </a:spcBef>
              </a:pPr>
              <a:r>
                <a:rPr lang="en-US" sz="4266"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A youth may be struggling with sexual thoughts and feelings about younger children.</a:t>
              </a:r>
              <a:endParaRPr sz="9600">
                <a:latin typeface="Calibri" panose="020F0502020204030204" pitchFamily="34" charset="0"/>
                <a:ea typeface="Calibri" panose="020F0502020204030204" pitchFamily="34" charset="0"/>
                <a:cs typeface="Calibri" panose="020F0502020204030204" pitchFamily="34" charset="0"/>
              </a:endParaRPr>
            </a:p>
          </p:txBody>
        </p:sp>
      </p:grpSp>
      <p:grpSp>
        <p:nvGrpSpPr>
          <p:cNvPr id="451" name="Google Shape;451;p32"/>
          <p:cNvGrpSpPr/>
          <p:nvPr/>
        </p:nvGrpSpPr>
        <p:grpSpPr>
          <a:xfrm>
            <a:off x="13393002" y="10243302"/>
            <a:ext cx="9898856" cy="2838086"/>
            <a:chOff x="-1" y="0"/>
            <a:chExt cx="3712069" cy="1064281"/>
          </a:xfrm>
        </p:grpSpPr>
        <p:sp>
          <p:nvSpPr>
            <p:cNvPr id="452" name="Google Shape;452;p32"/>
            <p:cNvSpPr/>
            <p:nvPr/>
          </p:nvSpPr>
          <p:spPr>
            <a:xfrm>
              <a:off x="-1" y="0"/>
              <a:ext cx="3712069" cy="1064281"/>
            </a:xfrm>
            <a:prstGeom prst="rect">
              <a:avLst/>
            </a:prstGeom>
            <a:solidFill>
              <a:srgbClr val="FCD465"/>
            </a:solidFill>
            <a:ln w="19050" cap="flat" cmpd="sng">
              <a:solidFill>
                <a:srgbClr val="082836"/>
              </a:solidFill>
              <a:prstDash val="solid"/>
              <a:miter lim="800000"/>
              <a:headEnd type="none" w="sm" len="sm"/>
              <a:tailEnd type="none" w="sm" len="sm"/>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453" name="Google Shape;453;p32"/>
            <p:cNvSpPr txBox="1"/>
            <p:nvPr/>
          </p:nvSpPr>
          <p:spPr>
            <a:xfrm>
              <a:off x="55247" y="153673"/>
              <a:ext cx="3601572" cy="756932"/>
            </a:xfrm>
            <a:prstGeom prst="rect">
              <a:avLst/>
            </a:prstGeom>
            <a:noFill/>
            <a:ln>
              <a:noFill/>
            </a:ln>
          </p:spPr>
          <p:txBody>
            <a:bodyPr spcFirstLastPara="1" wrap="square" lIns="121850" tIns="121850" rIns="121850" bIns="121850" anchor="ctr" anchorCtr="0">
              <a:spAutoFit/>
            </a:bodyPr>
            <a:lstStyle/>
            <a:p>
              <a:pPr algn="ctr">
                <a:spcBef>
                  <a:spcPts val="0"/>
                </a:spcBef>
              </a:pPr>
              <a:r>
                <a:rPr lang="en-US" sz="4266"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A child or youth may struggle with mental health conditions which can influence their behaviors</a:t>
              </a:r>
              <a:endParaRPr sz="4266">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454" name="Google Shape;454;p32" descr="Picture 4"/>
          <p:cNvPicPr preferRelativeResize="0"/>
          <p:nvPr/>
        </p:nvPicPr>
        <p:blipFill rotWithShape="1">
          <a:blip r:embed="rId3">
            <a:alphaModFix/>
          </a:blip>
          <a:srcRect l="9923" r="7804"/>
          <a:stretch/>
        </p:blipFill>
        <p:spPr>
          <a:xfrm>
            <a:off x="436729" y="2329215"/>
            <a:ext cx="11755274" cy="1138679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3"/>
          <p:cNvSpPr txBox="1">
            <a:spLocks noGrp="1"/>
          </p:cNvSpPr>
          <p:nvPr>
            <p:ph type="title"/>
          </p:nvPr>
        </p:nvSpPr>
        <p:spPr>
          <a:xfrm>
            <a:off x="239486" y="240394"/>
            <a:ext cx="21031200" cy="1294492"/>
          </a:xfrm>
          <a:prstGeom prst="rect">
            <a:avLst/>
          </a:prstGeom>
          <a:noFill/>
          <a:ln>
            <a:noFill/>
          </a:ln>
        </p:spPr>
        <p:txBody>
          <a:bodyPr spcFirstLastPara="1" wrap="square" lIns="182850" tIns="91400" rIns="182850" bIns="91400" anchor="ctr" anchorCtr="0">
            <a:normAutofit/>
          </a:bodyPr>
          <a:lstStyle/>
          <a:p>
            <a:pPr>
              <a:lnSpc>
                <a:spcPct val="100000"/>
              </a:lnSpc>
              <a:buClr>
                <a:srgbClr val="3A7D22"/>
              </a:buClr>
              <a:buSzPct val="100000"/>
            </a:pPr>
            <a:r>
              <a:rPr lang="en-US" sz="6000" b="0">
                <a:solidFill>
                  <a:schemeClr val="tx1"/>
                </a:solidFill>
                <a:latin typeface="Calibri" panose="020F0502020204030204" pitchFamily="34" charset="0"/>
                <a:ea typeface="Calibri" panose="020F0502020204030204" pitchFamily="34" charset="0"/>
                <a:cs typeface="Calibri" panose="020F0502020204030204" pitchFamily="34" charset="0"/>
              </a:rPr>
              <a:t>Warning Signs of Youth Causing Sexual Harm</a:t>
            </a:r>
            <a:endParaRPr sz="6000" b="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61" name="Google Shape;461;p33"/>
          <p:cNvGraphicFramePr/>
          <p:nvPr>
            <p:extLst>
              <p:ext uri="{D42A27DB-BD31-4B8C-83A1-F6EECF244321}">
                <p14:modId xmlns:p14="http://schemas.microsoft.com/office/powerpoint/2010/main" val="582818049"/>
              </p:ext>
            </p:extLst>
          </p:nvPr>
        </p:nvGraphicFramePr>
        <p:xfrm>
          <a:off x="1676401" y="3412066"/>
          <a:ext cx="21627550" cy="8599300"/>
        </p:xfrm>
        <a:graphic>
          <a:graphicData uri="http://schemas.openxmlformats.org/drawingml/2006/table">
            <a:tbl>
              <a:tblPr firstRow="1" bandRow="1">
                <a:noFill/>
              </a:tblPr>
              <a:tblGrid>
                <a:gridCol w="6045200">
                  <a:extLst>
                    <a:ext uri="{9D8B030D-6E8A-4147-A177-3AD203B41FA5}">
                      <a16:colId xmlns:a16="http://schemas.microsoft.com/office/drawing/2014/main" val="20000"/>
                    </a:ext>
                  </a:extLst>
                </a:gridCol>
                <a:gridCol w="15582350">
                  <a:extLst>
                    <a:ext uri="{9D8B030D-6E8A-4147-A177-3AD203B41FA5}">
                      <a16:colId xmlns:a16="http://schemas.microsoft.com/office/drawing/2014/main" val="20001"/>
                    </a:ext>
                  </a:extLst>
                </a:gridCol>
              </a:tblGrid>
              <a:tr h="3765400">
                <a:tc>
                  <a:txBody>
                    <a:bodyPr/>
                    <a:lstStyle/>
                    <a:p>
                      <a:pPr marL="0" marR="0" lvl="0" indent="0" algn="l" rtl="0">
                        <a:spcBef>
                          <a:spcPts val="0"/>
                        </a:spcBef>
                        <a:spcAft>
                          <a:spcPts val="0"/>
                        </a:spcAft>
                        <a:buClr>
                          <a:schemeClr val="dk1"/>
                        </a:buClr>
                        <a:buSzPts val="2400"/>
                        <a:buFont typeface="Arial"/>
                        <a:buNone/>
                      </a:pPr>
                      <a:r>
                        <a:rPr lang="en-US"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Confused about social rules and interactions</a:t>
                      </a:r>
                      <a:endParaRPr sz="3600">
                        <a:latin typeface="Calibri" panose="020F0502020204030204" pitchFamily="34" charset="0"/>
                        <a:ea typeface="Calibri" panose="020F0502020204030204" pitchFamily="34" charset="0"/>
                        <a:cs typeface="Calibri" panose="020F0502020204030204" pitchFamily="34" charset="0"/>
                      </a:endParaRPr>
                    </a:p>
                  </a:txBody>
                  <a:tcPr marL="182900" marR="182900" marT="91450" marB="914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tc>
                  <a:txBody>
                    <a:bodyPr/>
                    <a:lstStyle/>
                    <a:p>
                      <a:pPr marL="285750" marR="0" lvl="0" indent="-285750" algn="l" rtl="0">
                        <a:spcBef>
                          <a:spcPts val="0"/>
                        </a:spcBef>
                        <a:spcAft>
                          <a:spcPts val="0"/>
                        </a:spcAft>
                        <a:buClr>
                          <a:schemeClr val="dk1"/>
                        </a:buClr>
                        <a:buSzPts val="2400"/>
                        <a:buFont typeface="Arial"/>
                        <a:buChar char="•"/>
                      </a:pPr>
                      <a:r>
                        <a:rPr lang="en-US"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Insists on physical contact/alone time with child </a:t>
                      </a:r>
                      <a:endParaRPr sz="3600">
                        <a:latin typeface="Calibri" panose="020F0502020204030204" pitchFamily="34" charset="0"/>
                        <a:ea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chemeClr val="dk1"/>
                        </a:buClr>
                        <a:buSzPts val="2400"/>
                        <a:buFont typeface="Arial"/>
                        <a:buChar char="•"/>
                      </a:pPr>
                      <a:r>
                        <a:rPr lang="en-US"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Age-appropriate sexual behaviors in inappropriate settings</a:t>
                      </a:r>
                      <a:endParaRPr sz="3600">
                        <a:latin typeface="Calibri" panose="020F0502020204030204" pitchFamily="34" charset="0"/>
                        <a:ea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chemeClr val="dk1"/>
                        </a:buClr>
                        <a:buSzPts val="2400"/>
                        <a:buFont typeface="Arial"/>
                        <a:buChar char="•"/>
                      </a:pPr>
                      <a:r>
                        <a:rPr lang="en-US"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Spends time with much younger children</a:t>
                      </a:r>
                      <a:endParaRPr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txBody>
                  <a:tcPr marL="365750" marR="182900" marT="91450" marB="914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alpha val="20000"/>
                      </a:srgbClr>
                    </a:solidFill>
                  </a:tcPr>
                </a:tc>
                <a:extLst>
                  <a:ext uri="{0D108BD9-81ED-4DB2-BD59-A6C34878D82A}">
                    <a16:rowId xmlns:a16="http://schemas.microsoft.com/office/drawing/2014/main" val="10000"/>
                  </a:ext>
                </a:extLst>
              </a:tr>
              <a:tr h="2721000">
                <a:tc>
                  <a:txBody>
                    <a:bodyPr/>
                    <a:lstStyle/>
                    <a:p>
                      <a:pPr marL="0" marR="0" lvl="0" indent="0" algn="l" rtl="0">
                        <a:lnSpc>
                          <a:spcPct val="100000"/>
                        </a:lnSpc>
                        <a:spcBef>
                          <a:spcPts val="0"/>
                        </a:spcBef>
                        <a:spcAft>
                          <a:spcPts val="0"/>
                        </a:spcAft>
                        <a:buClr>
                          <a:schemeClr val="dk1"/>
                        </a:buClr>
                        <a:buSzPts val="2400"/>
                        <a:buFont typeface="Arial"/>
                        <a:buNone/>
                      </a:pPr>
                      <a:r>
                        <a:rPr lang="en-US"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Anxious, depressed, </a:t>
                      </a:r>
                      <a:br>
                        <a:rPr lang="en-US"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br>
                      <a:r>
                        <a:rPr lang="en-US"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needs help</a:t>
                      </a:r>
                      <a:endParaRPr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txBody>
                  <a:tcPr marL="182900" marR="182900" marT="91450" marB="914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tc>
                  <a:txBody>
                    <a:bodyPr/>
                    <a:lstStyle/>
                    <a:p>
                      <a:pPr marL="285750" marR="0" lvl="0" indent="-285750" algn="l" rtl="0">
                        <a:lnSpc>
                          <a:spcPct val="100000"/>
                        </a:lnSpc>
                        <a:spcBef>
                          <a:spcPts val="0"/>
                        </a:spcBef>
                        <a:spcAft>
                          <a:spcPts val="0"/>
                        </a:spcAft>
                        <a:buClr>
                          <a:schemeClr val="dk1"/>
                        </a:buClr>
                        <a:buSzPts val="2400"/>
                        <a:buFont typeface="Arial"/>
                        <a:buChar char="•"/>
                      </a:pPr>
                      <a:r>
                        <a:rPr lang="en-US"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Drugs and/or alcohol involved</a:t>
                      </a:r>
                      <a:endParaRPr sz="3600">
                        <a:latin typeface="Calibri" panose="020F0502020204030204" pitchFamily="34" charset="0"/>
                        <a:ea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chemeClr val="dk1"/>
                        </a:buClr>
                        <a:buSzPts val="2400"/>
                        <a:buFont typeface="Arial"/>
                        <a:buChar char="•"/>
                      </a:pPr>
                      <a:r>
                        <a:rPr lang="en-US"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History of violence, own abuse</a:t>
                      </a:r>
                      <a:endParaRPr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txBody>
                  <a:tcPr marL="365750" marR="182900" marT="91450" marB="914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alpha val="20000"/>
                      </a:srgbClr>
                    </a:solidFill>
                  </a:tcPr>
                </a:tc>
                <a:extLst>
                  <a:ext uri="{0D108BD9-81ED-4DB2-BD59-A6C34878D82A}">
                    <a16:rowId xmlns:a16="http://schemas.microsoft.com/office/drawing/2014/main" val="10001"/>
                  </a:ext>
                </a:extLst>
              </a:tr>
              <a:tr h="2112900">
                <a:tc>
                  <a:txBody>
                    <a:bodyPr/>
                    <a:lstStyle/>
                    <a:p>
                      <a:pPr marL="0" marR="0" lvl="0" indent="0" algn="l" rtl="0">
                        <a:spcBef>
                          <a:spcPts val="0"/>
                        </a:spcBef>
                        <a:spcAft>
                          <a:spcPts val="0"/>
                        </a:spcAft>
                        <a:buClr>
                          <a:schemeClr val="dk1"/>
                        </a:buClr>
                        <a:buSzPts val="2400"/>
                        <a:buFont typeface="Arial"/>
                        <a:buNone/>
                      </a:pPr>
                      <a:r>
                        <a:rPr lang="en-US"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Impulsively sexual or aggressive</a:t>
                      </a:r>
                      <a:endParaRPr sz="3600">
                        <a:latin typeface="Calibri" panose="020F0502020204030204" pitchFamily="34" charset="0"/>
                        <a:ea typeface="Calibri" panose="020F0502020204030204" pitchFamily="34" charset="0"/>
                        <a:cs typeface="Calibri" panose="020F0502020204030204" pitchFamily="34" charset="0"/>
                      </a:endParaRPr>
                    </a:p>
                  </a:txBody>
                  <a:tcPr marL="182900" marR="182900" marT="91450" marB="914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2"/>
                    </a:solidFill>
                  </a:tcPr>
                </a:tc>
                <a:tc>
                  <a:txBody>
                    <a:bodyPr/>
                    <a:lstStyle/>
                    <a:p>
                      <a:pPr marL="285750" marR="0" lvl="0" indent="-285750" algn="l" rtl="0">
                        <a:lnSpc>
                          <a:spcPct val="100000"/>
                        </a:lnSpc>
                        <a:spcBef>
                          <a:spcPts val="0"/>
                        </a:spcBef>
                        <a:spcAft>
                          <a:spcPts val="0"/>
                        </a:spcAft>
                        <a:buClr>
                          <a:schemeClr val="dk1"/>
                        </a:buClr>
                        <a:buSzPts val="2400"/>
                        <a:buFont typeface="Arial"/>
                        <a:buChar char="•"/>
                      </a:pPr>
                      <a:r>
                        <a:rPr lang="en-US"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Behavior elicits complaints/continues after limits set</a:t>
                      </a:r>
                      <a:endParaRPr sz="3600">
                        <a:latin typeface="Calibri" panose="020F0502020204030204" pitchFamily="34" charset="0"/>
                        <a:ea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chemeClr val="dk1"/>
                        </a:buClr>
                        <a:buSzPts val="2400"/>
                        <a:buFont typeface="Arial"/>
                        <a:buChar char="•"/>
                      </a:pPr>
                      <a:r>
                        <a:rPr lang="en-US"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Uses threats and coercion</a:t>
                      </a:r>
                      <a:endParaRPr sz="3600">
                        <a:latin typeface="Calibri" panose="020F0502020204030204" pitchFamily="34" charset="0"/>
                        <a:ea typeface="Calibri" panose="020F0502020204030204" pitchFamily="34" charset="0"/>
                        <a:cs typeface="Calibri" panose="020F0502020204030204" pitchFamily="34" charset="0"/>
                      </a:endParaRPr>
                    </a:p>
                  </a:txBody>
                  <a:tcPr marL="365750" marR="182900" marT="91450" marB="914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alpha val="20000"/>
                      </a:srgbClr>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grpSp>
        <p:nvGrpSpPr>
          <p:cNvPr id="470" name="Google Shape;470;p34"/>
          <p:cNvGrpSpPr/>
          <p:nvPr/>
        </p:nvGrpSpPr>
        <p:grpSpPr>
          <a:xfrm>
            <a:off x="0" y="-435002"/>
            <a:ext cx="24384000" cy="14151002"/>
            <a:chOff x="0" y="-2"/>
            <a:chExt cx="9144000" cy="5306624"/>
          </a:xfrm>
        </p:grpSpPr>
        <p:sp>
          <p:nvSpPr>
            <p:cNvPr id="471" name="Google Shape;471;p34"/>
            <p:cNvSpPr/>
            <p:nvPr/>
          </p:nvSpPr>
          <p:spPr>
            <a:xfrm>
              <a:off x="0" y="-2"/>
              <a:ext cx="9144000" cy="5306624"/>
            </a:xfrm>
            <a:prstGeom prst="rect">
              <a:avLst/>
            </a:prstGeom>
            <a:solidFill>
              <a:srgbClr val="FFFFFF"/>
            </a:solidFill>
            <a:ln>
              <a:noFill/>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pic>
          <p:nvPicPr>
            <p:cNvPr id="472" name="Google Shape;472;p34" descr="Picture 4"/>
            <p:cNvPicPr preferRelativeResize="0"/>
            <p:nvPr/>
          </p:nvPicPr>
          <p:blipFill rotWithShape="1">
            <a:blip r:embed="rId3">
              <a:alphaModFix/>
            </a:blip>
            <a:srcRect/>
            <a:stretch/>
          </p:blipFill>
          <p:spPr>
            <a:xfrm>
              <a:off x="1364721" y="1296082"/>
              <a:ext cx="2236101" cy="3195210"/>
            </a:xfrm>
            <a:prstGeom prst="rect">
              <a:avLst/>
            </a:prstGeom>
            <a:noFill/>
            <a:ln>
              <a:noFill/>
            </a:ln>
            <a:effectLst>
              <a:outerShdw blurRad="50800" dist="38100" dir="2700000" rotWithShape="0">
                <a:srgbClr val="000000">
                  <a:alpha val="40000"/>
                </a:srgbClr>
              </a:outerShdw>
            </a:effectLst>
          </p:spPr>
        </p:pic>
        <p:sp>
          <p:nvSpPr>
            <p:cNvPr id="473" name="Google Shape;473;p34"/>
            <p:cNvSpPr txBox="1"/>
            <p:nvPr/>
          </p:nvSpPr>
          <p:spPr>
            <a:xfrm>
              <a:off x="4415374" y="2108876"/>
              <a:ext cx="3495640" cy="1421874"/>
            </a:xfrm>
            <a:prstGeom prst="rect">
              <a:avLst/>
            </a:prstGeom>
            <a:noFill/>
            <a:ln>
              <a:noFill/>
            </a:ln>
          </p:spPr>
          <p:txBody>
            <a:bodyPr spcFirstLastPara="1" wrap="square" lIns="121850" tIns="121850" rIns="121850" bIns="121850" anchor="t" anchorCtr="0">
              <a:spAutoFit/>
            </a:bodyPr>
            <a:lstStyle/>
            <a:p>
              <a:pPr algn="ctr">
                <a:spcBef>
                  <a:spcPts val="0"/>
                </a:spcBef>
              </a:pPr>
              <a:r>
                <a:rPr lang="en-US" sz="6400" b="1" err="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Tipsheet</a:t>
              </a:r>
              <a:r>
                <a:rPr lang="en-US" sz="6400"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a:t>
              </a:r>
              <a:endParaRPr sz="9600">
                <a:latin typeface="Calibri" panose="020F0502020204030204" pitchFamily="34" charset="0"/>
                <a:ea typeface="Calibri" panose="020F0502020204030204" pitchFamily="34" charset="0"/>
                <a:cs typeface="Calibri" panose="020F0502020204030204" pitchFamily="34" charset="0"/>
              </a:endParaRPr>
            </a:p>
            <a:p>
              <a:pPr algn="ctr">
                <a:spcBef>
                  <a:spcPts val="0"/>
                </a:spcBef>
              </a:pPr>
              <a:endParaRPr sz="640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algn="ctr">
                <a:spcBef>
                  <a:spcPts val="0"/>
                </a:spcBef>
              </a:pPr>
              <a:r>
                <a:rPr lang="en-US" sz="6400">
                  <a:solidFill>
                    <a:schemeClr val="dk1"/>
                  </a:solidFill>
                  <a:latin typeface="Calibri" panose="020F0502020204030204" pitchFamily="34" charset="0"/>
                  <a:ea typeface="Calibri" panose="020F0502020204030204" pitchFamily="34" charset="0"/>
                  <a:cs typeface="Calibri" panose="020F0502020204030204" pitchFamily="34" charset="0"/>
                  <a:sym typeface="Play"/>
                </a:rPr>
                <a:t>Signs A Child Is At-Risk to Harm Another Child</a:t>
              </a:r>
              <a:endParaRPr sz="9600">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34" descr="Picture 2"/>
          <p:cNvPicPr preferRelativeResize="0"/>
          <p:nvPr/>
        </p:nvPicPr>
        <p:blipFill rotWithShape="1">
          <a:blip r:embed="rId3">
            <a:alphaModFix/>
          </a:blip>
          <a:srcRect/>
          <a:stretch/>
        </p:blipFill>
        <p:spPr>
          <a:xfrm>
            <a:off x="1482363" y="2494547"/>
            <a:ext cx="10307230" cy="10250910"/>
          </a:xfrm>
          <a:prstGeom prst="rect">
            <a:avLst/>
          </a:prstGeom>
          <a:noFill/>
          <a:ln>
            <a:noFill/>
          </a:ln>
        </p:spPr>
      </p:pic>
      <p:sp>
        <p:nvSpPr>
          <p:cNvPr id="467" name="Google Shape;467;p34"/>
          <p:cNvSpPr/>
          <p:nvPr/>
        </p:nvSpPr>
        <p:spPr>
          <a:xfrm>
            <a:off x="1482351" y="2494532"/>
            <a:ext cx="10307242" cy="10250920"/>
          </a:xfrm>
          <a:prstGeom prst="rect">
            <a:avLst/>
          </a:prstGeom>
          <a:solidFill>
            <a:srgbClr val="3A3A3A">
              <a:alpha val="26666"/>
            </a:srgbClr>
          </a:solidFill>
          <a:ln>
            <a:noFill/>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468" name="Google Shape;468;p34"/>
          <p:cNvSpPr txBox="1"/>
          <p:nvPr/>
        </p:nvSpPr>
        <p:spPr>
          <a:xfrm>
            <a:off x="317501" y="258237"/>
            <a:ext cx="24066506" cy="1031106"/>
          </a:xfrm>
          <a:prstGeom prst="rect">
            <a:avLst/>
          </a:prstGeom>
          <a:noFill/>
          <a:ln>
            <a:noFill/>
          </a:ln>
        </p:spPr>
        <p:txBody>
          <a:bodyPr spcFirstLastPara="1" wrap="square" lIns="121850" tIns="121850" rIns="121850" bIns="121850" anchor="ctr" anchorCtr="0">
            <a:normAutofit/>
          </a:bodyPr>
          <a:lstStyle/>
          <a:p>
            <a:pPr>
              <a:spcBef>
                <a:spcPts val="0"/>
              </a:spcBef>
            </a:pPr>
            <a:r>
              <a:rPr lang="en-US" sz="5066">
                <a:solidFill>
                  <a:schemeClr val="dk1"/>
                </a:solidFill>
                <a:latin typeface="Lato"/>
                <a:ea typeface="Lato"/>
                <a:cs typeface="Lato"/>
                <a:sym typeface="Lato"/>
              </a:rPr>
              <a:t>Concerning Behaviors</a:t>
            </a:r>
            <a:endParaRPr sz="9600"/>
          </a:p>
        </p:txBody>
      </p:sp>
      <p:sp>
        <p:nvSpPr>
          <p:cNvPr id="469" name="Google Shape;469;p34"/>
          <p:cNvSpPr txBox="1"/>
          <p:nvPr/>
        </p:nvSpPr>
        <p:spPr>
          <a:xfrm>
            <a:off x="11911511" y="3021234"/>
            <a:ext cx="12316202" cy="8618628"/>
          </a:xfrm>
          <a:prstGeom prst="rect">
            <a:avLst/>
          </a:prstGeom>
          <a:noFill/>
          <a:ln>
            <a:noFill/>
          </a:ln>
        </p:spPr>
        <p:txBody>
          <a:bodyPr spcFirstLastPara="1" wrap="square" lIns="121850" tIns="121850" rIns="121850" bIns="121850" anchor="t" anchorCtr="0">
            <a:spAutoFit/>
          </a:bodyPr>
          <a:lstStyle/>
          <a:p>
            <a:pPr marL="761980" indent="-761980">
              <a:spcBef>
                <a:spcPts val="0"/>
              </a:spcBef>
              <a:buClr>
                <a:srgbClr val="000000"/>
              </a:buClr>
              <a:buSzPts val="2667"/>
              <a:buFont typeface="Arial"/>
              <a:buChar char="❑"/>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Use of explicit sexual language</a:t>
            </a:r>
            <a:endParaRPr sz="9600">
              <a:latin typeface="Calibri" panose="020F0502020204030204" pitchFamily="34" charset="0"/>
              <a:ea typeface="Calibri" panose="020F0502020204030204" pitchFamily="34" charset="0"/>
              <a:cs typeface="Calibri" panose="020F0502020204030204" pitchFamily="34" charset="0"/>
            </a:endParaRPr>
          </a:p>
          <a:p>
            <a:pPr marL="761980" indent="-761980">
              <a:spcBef>
                <a:spcPts val="3200"/>
              </a:spcBef>
              <a:buClr>
                <a:srgbClr val="000000"/>
              </a:buClr>
              <a:buSzPts val="2667"/>
              <a:buFont typeface="Arial"/>
              <a:buChar char="❑"/>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Knowledge of mature sexual activities</a:t>
            </a:r>
            <a:endParaRPr sz="9600">
              <a:latin typeface="Calibri" panose="020F0502020204030204" pitchFamily="34" charset="0"/>
              <a:ea typeface="Calibri" panose="020F0502020204030204" pitchFamily="34" charset="0"/>
              <a:cs typeface="Calibri" panose="020F0502020204030204" pitchFamily="34" charset="0"/>
            </a:endParaRPr>
          </a:p>
          <a:p>
            <a:pPr marL="761980" indent="-761980">
              <a:spcBef>
                <a:spcPts val="3200"/>
              </a:spcBef>
              <a:buClr>
                <a:srgbClr val="000000"/>
              </a:buClr>
              <a:buSzPts val="2667"/>
              <a:buFont typeface="Arial"/>
              <a:buChar char="❑"/>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Behavior elicits complaints</a:t>
            </a:r>
            <a:endParaRPr sz="9600">
              <a:latin typeface="Calibri" panose="020F0502020204030204" pitchFamily="34" charset="0"/>
              <a:ea typeface="Calibri" panose="020F0502020204030204" pitchFamily="34" charset="0"/>
              <a:cs typeface="Calibri" panose="020F0502020204030204" pitchFamily="34" charset="0"/>
            </a:endParaRPr>
          </a:p>
          <a:p>
            <a:pPr marL="761980" indent="-761980">
              <a:spcBef>
                <a:spcPts val="3200"/>
              </a:spcBef>
              <a:buClr>
                <a:srgbClr val="000000"/>
              </a:buClr>
              <a:buSzPts val="2667"/>
              <a:buFont typeface="Arial"/>
              <a:buChar char="❑"/>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Insists on physical contact</a:t>
            </a:r>
            <a:endParaRPr sz="9600">
              <a:latin typeface="Calibri" panose="020F0502020204030204" pitchFamily="34" charset="0"/>
              <a:ea typeface="Calibri" panose="020F0502020204030204" pitchFamily="34" charset="0"/>
              <a:cs typeface="Calibri" panose="020F0502020204030204" pitchFamily="34" charset="0"/>
            </a:endParaRPr>
          </a:p>
          <a:p>
            <a:pPr marL="761980" indent="-761980">
              <a:spcBef>
                <a:spcPts val="3200"/>
              </a:spcBef>
              <a:buClr>
                <a:srgbClr val="000000"/>
              </a:buClr>
              <a:buSzPts val="2667"/>
              <a:buFont typeface="Arial"/>
              <a:buChar char="❑"/>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Ignores safety rules</a:t>
            </a:r>
            <a:endParaRPr sz="9600">
              <a:latin typeface="Calibri" panose="020F0502020204030204" pitchFamily="34" charset="0"/>
              <a:ea typeface="Calibri" panose="020F0502020204030204" pitchFamily="34" charset="0"/>
              <a:cs typeface="Calibri" panose="020F0502020204030204" pitchFamily="34" charset="0"/>
            </a:endParaRPr>
          </a:p>
          <a:p>
            <a:pPr marL="761980" indent="-761980">
              <a:spcBef>
                <a:spcPts val="3200"/>
              </a:spcBef>
              <a:buClr>
                <a:srgbClr val="000000"/>
              </a:buClr>
              <a:buSzPts val="2667"/>
              <a:buFont typeface="Arial"/>
              <a:buChar char="❑"/>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Age-appropriate behaviors in inappropriate settings</a:t>
            </a:r>
            <a:endParaRPr sz="9600">
              <a:latin typeface="Calibri" panose="020F0502020204030204" pitchFamily="34" charset="0"/>
              <a:ea typeface="Calibri" panose="020F0502020204030204" pitchFamily="34" charset="0"/>
              <a:cs typeface="Calibri" panose="020F0502020204030204" pitchFamily="34" charset="0"/>
            </a:endParaRPr>
          </a:p>
          <a:p>
            <a:pPr marL="761980" indent="-761980">
              <a:spcBef>
                <a:spcPts val="3200"/>
              </a:spcBef>
              <a:buClr>
                <a:srgbClr val="000000"/>
              </a:buClr>
              <a:buSzPts val="2667"/>
              <a:buFont typeface="Arial"/>
              <a:buChar char="❑"/>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Behavior continues after limits are set</a:t>
            </a:r>
            <a:endParaRPr sz="96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64759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6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69">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469">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469">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469">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469">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46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5"/>
          <p:cNvSpPr txBox="1">
            <a:spLocks noGrp="1"/>
          </p:cNvSpPr>
          <p:nvPr>
            <p:ph type="title" idx="4294967295"/>
          </p:nvPr>
        </p:nvSpPr>
        <p:spPr>
          <a:xfrm>
            <a:off x="317501" y="258231"/>
            <a:ext cx="24066506" cy="1016010"/>
          </a:xfrm>
          <a:prstGeom prst="rect">
            <a:avLst/>
          </a:prstGeom>
          <a:noFill/>
          <a:ln>
            <a:noFill/>
          </a:ln>
        </p:spPr>
        <p:txBody>
          <a:bodyPr spcFirstLastPara="1" wrap="square" lIns="121850" tIns="121850" rIns="121850" bIns="121850" anchor="ctr" anchorCtr="0">
            <a:noAutofit/>
          </a:bodyPr>
          <a:lstStyle/>
          <a:p>
            <a:pPr>
              <a:lnSpc>
                <a:spcPct val="90000"/>
              </a:lnSpc>
              <a:buClr>
                <a:schemeClr val="dk1"/>
              </a:buClr>
              <a:buSzPct val="100000"/>
            </a:pPr>
            <a:r>
              <a:rPr lang="en-US" sz="6000" b="0">
                <a:solidFill>
                  <a:schemeClr val="dk1"/>
                </a:solidFill>
                <a:latin typeface="Calibri" panose="020F0502020204030204" pitchFamily="34" charset="0"/>
                <a:ea typeface="Calibri" panose="020F0502020204030204" pitchFamily="34" charset="0"/>
                <a:cs typeface="Calibri" panose="020F0502020204030204" pitchFamily="34" charset="0"/>
                <a:sym typeface="Play"/>
              </a:rPr>
              <a:t>Determining if a Behavior is Problematic</a:t>
            </a:r>
            <a:endParaRPr sz="6000" b="0">
              <a:latin typeface="Calibri" panose="020F0502020204030204" pitchFamily="34" charset="0"/>
              <a:ea typeface="Calibri" panose="020F0502020204030204" pitchFamily="34" charset="0"/>
              <a:cs typeface="Calibri" panose="020F0502020204030204" pitchFamily="34" charset="0"/>
            </a:endParaRPr>
          </a:p>
        </p:txBody>
      </p:sp>
      <p:sp>
        <p:nvSpPr>
          <p:cNvPr id="479" name="Google Shape;479;p35"/>
          <p:cNvSpPr/>
          <p:nvPr/>
        </p:nvSpPr>
        <p:spPr>
          <a:xfrm>
            <a:off x="12778731" y="5697799"/>
            <a:ext cx="10575090" cy="7170426"/>
          </a:xfrm>
          <a:custGeom>
            <a:avLst/>
            <a:gdLst/>
            <a:ahLst/>
            <a:cxnLst/>
            <a:rect l="l" t="t" r="r" b="b"/>
            <a:pathLst>
              <a:path w="21600" h="21600" extrusionOk="0">
                <a:moveTo>
                  <a:pt x="0" y="2947"/>
                </a:moveTo>
                <a:cubicBezTo>
                  <a:pt x="0" y="1319"/>
                  <a:pt x="828" y="0"/>
                  <a:pt x="1848" y="0"/>
                </a:cubicBezTo>
                <a:lnTo>
                  <a:pt x="19752" y="0"/>
                </a:lnTo>
                <a:cubicBezTo>
                  <a:pt x="20772" y="0"/>
                  <a:pt x="21600" y="1319"/>
                  <a:pt x="21600" y="2947"/>
                </a:cubicBezTo>
                <a:lnTo>
                  <a:pt x="21600" y="14733"/>
                </a:lnTo>
                <a:cubicBezTo>
                  <a:pt x="21600" y="16360"/>
                  <a:pt x="20772" y="17679"/>
                  <a:pt x="19752" y="17679"/>
                </a:cubicBezTo>
                <a:lnTo>
                  <a:pt x="9000" y="17679"/>
                </a:lnTo>
                <a:lnTo>
                  <a:pt x="1849" y="21600"/>
                </a:lnTo>
                <a:lnTo>
                  <a:pt x="3600" y="17679"/>
                </a:lnTo>
                <a:lnTo>
                  <a:pt x="1848" y="17679"/>
                </a:lnTo>
                <a:cubicBezTo>
                  <a:pt x="828" y="17679"/>
                  <a:pt x="0" y="16360"/>
                  <a:pt x="0" y="14733"/>
                </a:cubicBezTo>
                <a:lnTo>
                  <a:pt x="0" y="10313"/>
                </a:lnTo>
                <a:close/>
              </a:path>
            </a:pathLst>
          </a:custGeom>
          <a:solidFill>
            <a:srgbClr val="FFFFFF"/>
          </a:solidFill>
          <a:ln w="88900" cap="flat" cmpd="sng">
            <a:solidFill>
              <a:srgbClr val="FCD866"/>
            </a:solidFill>
            <a:prstDash val="solid"/>
            <a:miter lim="8000"/>
            <a:headEnd type="none" w="sm" len="sm"/>
            <a:tailEnd type="none" w="sm" len="sm"/>
          </a:ln>
        </p:spPr>
        <p:txBody>
          <a:bodyPr spcFirstLastPara="1" wrap="square" lIns="121900" tIns="121900" rIns="121900" bIns="121900" anchor="ctr" anchorCtr="0">
            <a:noAutofit/>
          </a:bodyPr>
          <a:lstStyle/>
          <a:p>
            <a:pPr>
              <a:spcBef>
                <a:spcPts val="0"/>
              </a:spcBef>
            </a:pPr>
            <a:endParaRPr sz="3466">
              <a:solidFill>
                <a:schemeClr val="dk1"/>
              </a:solidFill>
              <a:latin typeface="Arial"/>
              <a:ea typeface="Arial"/>
              <a:cs typeface="Arial"/>
              <a:sym typeface="Arial"/>
            </a:endParaRPr>
          </a:p>
        </p:txBody>
      </p:sp>
      <p:sp>
        <p:nvSpPr>
          <p:cNvPr id="480" name="Google Shape;480;p35"/>
          <p:cNvSpPr/>
          <p:nvPr/>
        </p:nvSpPr>
        <p:spPr>
          <a:xfrm flipH="1">
            <a:off x="682250" y="2345943"/>
            <a:ext cx="11511680" cy="6703712"/>
          </a:xfrm>
          <a:custGeom>
            <a:avLst/>
            <a:gdLst/>
            <a:ahLst/>
            <a:cxnLst/>
            <a:rect l="l" t="t" r="r" b="b"/>
            <a:pathLst>
              <a:path w="21600" h="21600" extrusionOk="0">
                <a:moveTo>
                  <a:pt x="0" y="2947"/>
                </a:moveTo>
                <a:cubicBezTo>
                  <a:pt x="0" y="1319"/>
                  <a:pt x="828" y="0"/>
                  <a:pt x="1848" y="0"/>
                </a:cubicBezTo>
                <a:lnTo>
                  <a:pt x="19752" y="0"/>
                </a:lnTo>
                <a:cubicBezTo>
                  <a:pt x="20772" y="0"/>
                  <a:pt x="21600" y="1319"/>
                  <a:pt x="21600" y="2947"/>
                </a:cubicBezTo>
                <a:lnTo>
                  <a:pt x="21600" y="14733"/>
                </a:lnTo>
                <a:cubicBezTo>
                  <a:pt x="21600" y="16360"/>
                  <a:pt x="20772" y="17679"/>
                  <a:pt x="19752" y="17679"/>
                </a:cubicBezTo>
                <a:lnTo>
                  <a:pt x="9000" y="17679"/>
                </a:lnTo>
                <a:lnTo>
                  <a:pt x="1849" y="21600"/>
                </a:lnTo>
                <a:lnTo>
                  <a:pt x="3600" y="17679"/>
                </a:lnTo>
                <a:lnTo>
                  <a:pt x="1848" y="17679"/>
                </a:lnTo>
                <a:cubicBezTo>
                  <a:pt x="828" y="17679"/>
                  <a:pt x="0" y="16360"/>
                  <a:pt x="0" y="14733"/>
                </a:cubicBezTo>
                <a:lnTo>
                  <a:pt x="0" y="10313"/>
                </a:lnTo>
                <a:close/>
              </a:path>
            </a:pathLst>
          </a:custGeom>
          <a:solidFill>
            <a:srgbClr val="FFFFFF"/>
          </a:solidFill>
          <a:ln w="88900" cap="flat" cmpd="sng">
            <a:solidFill>
              <a:srgbClr val="FCD866"/>
            </a:solidFill>
            <a:prstDash val="solid"/>
            <a:miter lim="8000"/>
            <a:headEnd type="none" w="sm" len="sm"/>
            <a:tailEnd type="none" w="sm" len="sm"/>
          </a:ln>
        </p:spPr>
        <p:txBody>
          <a:bodyPr spcFirstLastPara="1" wrap="square" lIns="121900" tIns="121900" rIns="121900" bIns="121900" anchor="ctr" anchorCtr="0">
            <a:noAutofit/>
          </a:bodyPr>
          <a:lstStyle/>
          <a:p>
            <a:pPr>
              <a:spcBef>
                <a:spcPts val="0"/>
              </a:spcBef>
            </a:pPr>
            <a:endParaRPr sz="3466">
              <a:solidFill>
                <a:schemeClr val="dk1"/>
              </a:solidFill>
              <a:latin typeface="Arial"/>
              <a:ea typeface="Arial"/>
              <a:cs typeface="Arial"/>
              <a:sym typeface="Arial"/>
            </a:endParaRPr>
          </a:p>
        </p:txBody>
      </p:sp>
      <p:sp>
        <p:nvSpPr>
          <p:cNvPr id="481" name="Google Shape;481;p35"/>
          <p:cNvSpPr txBox="1"/>
          <p:nvPr/>
        </p:nvSpPr>
        <p:spPr>
          <a:xfrm>
            <a:off x="1385877" y="3079021"/>
            <a:ext cx="10104426" cy="3791666"/>
          </a:xfrm>
          <a:prstGeom prst="rect">
            <a:avLst/>
          </a:prstGeom>
          <a:noFill/>
          <a:ln>
            <a:noFill/>
          </a:ln>
        </p:spPr>
        <p:txBody>
          <a:bodyPr spcFirstLastPara="1" wrap="square" lIns="121850" tIns="121850" rIns="121850" bIns="121850" anchor="t" anchorCtr="0">
            <a:spAutoFit/>
          </a:bodyPr>
          <a:lstStyle/>
          <a:p>
            <a:pPr algn="ctr">
              <a:spcBef>
                <a:spcPts val="0"/>
              </a:spcBef>
            </a:pPr>
            <a:r>
              <a:rPr lang="en-US" sz="6400">
                <a:solidFill>
                  <a:schemeClr val="dk1"/>
                </a:solidFill>
                <a:latin typeface="Calibri" panose="020F0502020204030204" pitchFamily="34" charset="0"/>
                <a:ea typeface="Calibri" panose="020F0502020204030204" pitchFamily="34" charset="0"/>
                <a:cs typeface="Calibri" panose="020F0502020204030204" pitchFamily="34" charset="0"/>
                <a:sym typeface="Play"/>
              </a:rPr>
              <a:t>A 12 year-old continually grabs their 6 year old sibling in hugs and walks in on them when they are changing.</a:t>
            </a:r>
            <a:endParaRPr sz="9600">
              <a:latin typeface="Calibri" panose="020F0502020204030204" pitchFamily="34" charset="0"/>
              <a:ea typeface="Calibri" panose="020F0502020204030204" pitchFamily="34" charset="0"/>
              <a:cs typeface="Calibri" panose="020F0502020204030204" pitchFamily="34" charset="0"/>
            </a:endParaRPr>
          </a:p>
        </p:txBody>
      </p:sp>
      <p:sp>
        <p:nvSpPr>
          <p:cNvPr id="482" name="Google Shape;482;p35"/>
          <p:cNvSpPr txBox="1"/>
          <p:nvPr/>
        </p:nvSpPr>
        <p:spPr>
          <a:xfrm>
            <a:off x="13400997" y="6870687"/>
            <a:ext cx="9330558" cy="3791666"/>
          </a:xfrm>
          <a:prstGeom prst="rect">
            <a:avLst/>
          </a:prstGeom>
          <a:noFill/>
          <a:ln>
            <a:noFill/>
          </a:ln>
        </p:spPr>
        <p:txBody>
          <a:bodyPr spcFirstLastPara="1" wrap="square" lIns="121850" tIns="121850" rIns="121850" bIns="121850" anchor="t" anchorCtr="0">
            <a:spAutoFit/>
          </a:bodyPr>
          <a:lstStyle/>
          <a:p>
            <a:pPr algn="ctr">
              <a:spcBef>
                <a:spcPts val="0"/>
              </a:spcBef>
            </a:pPr>
            <a:r>
              <a:rPr lang="en-US" sz="6400">
                <a:solidFill>
                  <a:schemeClr val="dk1"/>
                </a:solidFill>
                <a:latin typeface="Calibri" panose="020F0502020204030204" pitchFamily="34" charset="0"/>
                <a:ea typeface="Calibri" panose="020F0502020204030204" pitchFamily="34" charset="0"/>
                <a:cs typeface="Calibri" panose="020F0502020204030204" pitchFamily="34" charset="0"/>
                <a:sym typeface="Play"/>
              </a:rPr>
              <a:t>Both parents and the </a:t>
            </a:r>
            <a:endParaRPr sz="9600">
              <a:latin typeface="Calibri" panose="020F0502020204030204" pitchFamily="34" charset="0"/>
              <a:ea typeface="Calibri" panose="020F0502020204030204" pitchFamily="34" charset="0"/>
              <a:cs typeface="Calibri" panose="020F0502020204030204" pitchFamily="34" charset="0"/>
            </a:endParaRPr>
          </a:p>
          <a:p>
            <a:pPr algn="ctr">
              <a:spcBef>
                <a:spcPts val="0"/>
              </a:spcBef>
            </a:pPr>
            <a:r>
              <a:rPr lang="en-US" sz="6400">
                <a:solidFill>
                  <a:schemeClr val="dk1"/>
                </a:solidFill>
                <a:latin typeface="Calibri" panose="020F0502020204030204" pitchFamily="34" charset="0"/>
                <a:ea typeface="Calibri" panose="020F0502020204030204" pitchFamily="34" charset="0"/>
                <a:cs typeface="Calibri" panose="020F0502020204030204" pitchFamily="34" charset="0"/>
                <a:sym typeface="Play"/>
              </a:rPr>
              <a:t>6 year old have told the 12 year old to stop, but the behavior continues.</a:t>
            </a:r>
            <a:endParaRPr sz="960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6"/>
          <p:cNvSpPr txBox="1">
            <a:spLocks noGrp="1"/>
          </p:cNvSpPr>
          <p:nvPr>
            <p:ph type="title" idx="4294967295"/>
          </p:nvPr>
        </p:nvSpPr>
        <p:spPr>
          <a:xfrm>
            <a:off x="317501" y="258231"/>
            <a:ext cx="24066506" cy="1016010"/>
          </a:xfrm>
          <a:prstGeom prst="rect">
            <a:avLst/>
          </a:prstGeom>
          <a:noFill/>
          <a:ln>
            <a:noFill/>
          </a:ln>
        </p:spPr>
        <p:txBody>
          <a:bodyPr spcFirstLastPara="1" wrap="square" lIns="121850" tIns="121850" rIns="121850" bIns="121850" anchor="ctr" anchorCtr="0">
            <a:noAutofit/>
          </a:bodyPr>
          <a:lstStyle/>
          <a:p>
            <a:pPr>
              <a:lnSpc>
                <a:spcPct val="90000"/>
              </a:lnSpc>
              <a:buClr>
                <a:schemeClr val="dk1"/>
              </a:buClr>
              <a:buSzPct val="100000"/>
            </a:pPr>
            <a:r>
              <a:rPr lang="en-US" sz="6000" b="0">
                <a:solidFill>
                  <a:schemeClr val="dk1"/>
                </a:solidFill>
                <a:latin typeface="Calibri" panose="020F0502020204030204" pitchFamily="34" charset="0"/>
                <a:ea typeface="Calibri" panose="020F0502020204030204" pitchFamily="34" charset="0"/>
                <a:cs typeface="Calibri" panose="020F0502020204030204" pitchFamily="34" charset="0"/>
                <a:sym typeface="Play"/>
              </a:rPr>
              <a:t>Determining if a Behavior is Problematic</a:t>
            </a:r>
            <a:endParaRPr sz="6000" b="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88" name="Google Shape;488;p36"/>
          <p:cNvGraphicFramePr/>
          <p:nvPr>
            <p:extLst>
              <p:ext uri="{D42A27DB-BD31-4B8C-83A1-F6EECF244321}">
                <p14:modId xmlns:p14="http://schemas.microsoft.com/office/powerpoint/2010/main" val="3511594056"/>
              </p:ext>
            </p:extLst>
          </p:nvPr>
        </p:nvGraphicFramePr>
        <p:xfrm>
          <a:off x="1650609" y="2662626"/>
          <a:ext cx="21082750" cy="2346700"/>
        </p:xfrm>
        <a:graphic>
          <a:graphicData uri="http://schemas.openxmlformats.org/drawingml/2006/table">
            <a:tbl>
              <a:tblPr>
                <a:noFill/>
              </a:tblPr>
              <a:tblGrid>
                <a:gridCol w="5439500">
                  <a:extLst>
                    <a:ext uri="{9D8B030D-6E8A-4147-A177-3AD203B41FA5}">
                      <a16:colId xmlns:a16="http://schemas.microsoft.com/office/drawing/2014/main" val="20000"/>
                    </a:ext>
                  </a:extLst>
                </a:gridCol>
                <a:gridCol w="15643250">
                  <a:extLst>
                    <a:ext uri="{9D8B030D-6E8A-4147-A177-3AD203B41FA5}">
                      <a16:colId xmlns:a16="http://schemas.microsoft.com/office/drawing/2014/main" val="20001"/>
                    </a:ext>
                  </a:extLst>
                </a:gridCol>
              </a:tblGrid>
              <a:tr h="2346700">
                <a:tc>
                  <a:txBody>
                    <a:bodyPr/>
                    <a:lstStyle/>
                    <a:p>
                      <a:pPr marL="0" marR="0" lvl="0" indent="0" algn="ctr" rtl="0">
                        <a:spcBef>
                          <a:spcPts val="0"/>
                        </a:spcBef>
                        <a:spcAft>
                          <a:spcPts val="0"/>
                        </a:spcAft>
                        <a:buNone/>
                      </a:pPr>
                      <a:r>
                        <a:rPr lang="en-US" sz="6400" b="1">
                          <a:latin typeface="Calibri" panose="020F0502020204030204" pitchFamily="34" charset="0"/>
                          <a:ea typeface="Calibri" panose="020F0502020204030204" pitchFamily="34" charset="0"/>
                          <a:cs typeface="Calibri" panose="020F0502020204030204" pitchFamily="34" charset="0"/>
                          <a:sym typeface="Lato Black"/>
                        </a:rPr>
                        <a:t>Motivation</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CD866"/>
                    </a:solidFill>
                  </a:tcPr>
                </a:tc>
                <a:tc>
                  <a:txBody>
                    <a:bodyPr/>
                    <a:lstStyle/>
                    <a:p>
                      <a:pPr marL="0" marR="0" lvl="0" indent="0" algn="l" rtl="0">
                        <a:spcBef>
                          <a:spcPts val="0"/>
                        </a:spcBef>
                        <a:spcAft>
                          <a:spcPts val="0"/>
                        </a:spcAft>
                        <a:buNone/>
                      </a:pPr>
                      <a:r>
                        <a:rPr lang="en-US" sz="4800">
                          <a:latin typeface="Calibri" panose="020F0502020204030204" pitchFamily="34" charset="0"/>
                          <a:ea typeface="Calibri" panose="020F0502020204030204" pitchFamily="34" charset="0"/>
                          <a:cs typeface="Calibri" panose="020F0502020204030204" pitchFamily="34" charset="0"/>
                          <a:sym typeface="Calibri"/>
                        </a:rPr>
                        <a:t>We need to understand the motivation: is this curiosity, an attraction, a problem with impulse control, difficulty understanding boundaries? </a:t>
                      </a:r>
                      <a:endParaRPr sz="4800">
                        <a:latin typeface="Calibri" panose="020F0502020204030204" pitchFamily="34" charset="0"/>
                        <a:ea typeface="Calibri" panose="020F0502020204030204" pitchFamily="34" charset="0"/>
                        <a:cs typeface="Calibri" panose="020F0502020204030204" pitchFamily="34" charset="0"/>
                        <a:sym typeface="Calibri"/>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DF7BA"/>
                    </a:solidFill>
                  </a:tcPr>
                </a:tc>
                <a:extLst>
                  <a:ext uri="{0D108BD9-81ED-4DB2-BD59-A6C34878D82A}">
                    <a16:rowId xmlns:a16="http://schemas.microsoft.com/office/drawing/2014/main" val="10000"/>
                  </a:ext>
                </a:extLst>
              </a:tr>
            </a:tbl>
          </a:graphicData>
        </a:graphic>
      </p:graphicFrame>
      <p:graphicFrame>
        <p:nvGraphicFramePr>
          <p:cNvPr id="489" name="Google Shape;489;p36"/>
          <p:cNvGraphicFramePr/>
          <p:nvPr>
            <p:extLst>
              <p:ext uri="{D42A27DB-BD31-4B8C-83A1-F6EECF244321}">
                <p14:modId xmlns:p14="http://schemas.microsoft.com/office/powerpoint/2010/main" val="3065669393"/>
              </p:ext>
            </p:extLst>
          </p:nvPr>
        </p:nvGraphicFramePr>
        <p:xfrm>
          <a:off x="1650609" y="5009352"/>
          <a:ext cx="21082750" cy="2346700"/>
        </p:xfrm>
        <a:graphic>
          <a:graphicData uri="http://schemas.openxmlformats.org/drawingml/2006/table">
            <a:tbl>
              <a:tblPr>
                <a:noFill/>
              </a:tblPr>
              <a:tblGrid>
                <a:gridCol w="5439500">
                  <a:extLst>
                    <a:ext uri="{9D8B030D-6E8A-4147-A177-3AD203B41FA5}">
                      <a16:colId xmlns:a16="http://schemas.microsoft.com/office/drawing/2014/main" val="20000"/>
                    </a:ext>
                  </a:extLst>
                </a:gridCol>
                <a:gridCol w="15643250">
                  <a:extLst>
                    <a:ext uri="{9D8B030D-6E8A-4147-A177-3AD203B41FA5}">
                      <a16:colId xmlns:a16="http://schemas.microsoft.com/office/drawing/2014/main" val="20001"/>
                    </a:ext>
                  </a:extLst>
                </a:gridCol>
              </a:tblGrid>
              <a:tr h="2346700">
                <a:tc>
                  <a:txBody>
                    <a:bodyPr/>
                    <a:lstStyle/>
                    <a:p>
                      <a:pPr marL="0" marR="0" lvl="0" indent="0" algn="ctr" rtl="0">
                        <a:spcBef>
                          <a:spcPts val="0"/>
                        </a:spcBef>
                        <a:spcAft>
                          <a:spcPts val="0"/>
                        </a:spcAft>
                        <a:buNone/>
                      </a:pPr>
                      <a:r>
                        <a:rPr lang="en-US" sz="6400" b="1">
                          <a:latin typeface="Calibri" panose="020F0502020204030204" pitchFamily="34" charset="0"/>
                          <a:ea typeface="Calibri" panose="020F0502020204030204" pitchFamily="34" charset="0"/>
                          <a:cs typeface="Calibri" panose="020F0502020204030204" pitchFamily="34" charset="0"/>
                          <a:sym typeface="Lato Black"/>
                        </a:rPr>
                        <a:t>Dynamic</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CD866"/>
                    </a:solidFill>
                  </a:tcPr>
                </a:tc>
                <a:tc>
                  <a:txBody>
                    <a:bodyPr/>
                    <a:lstStyle/>
                    <a:p>
                      <a:pPr marL="0" marR="0" lvl="0" indent="0" algn="l" rtl="0">
                        <a:spcBef>
                          <a:spcPts val="0"/>
                        </a:spcBef>
                        <a:spcAft>
                          <a:spcPts val="0"/>
                        </a:spcAft>
                        <a:buNone/>
                      </a:pPr>
                      <a:r>
                        <a:rPr lang="en-US" sz="4800">
                          <a:latin typeface="Calibri" panose="020F0502020204030204" pitchFamily="34" charset="0"/>
                          <a:ea typeface="Calibri" panose="020F0502020204030204" pitchFamily="34" charset="0"/>
                          <a:cs typeface="Calibri" panose="020F0502020204030204" pitchFamily="34" charset="0"/>
                          <a:sym typeface="Calibri"/>
                        </a:rPr>
                        <a:t>There is a significant age difference here and a power imbalance.</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DF7BA"/>
                    </a:solidFill>
                  </a:tcPr>
                </a:tc>
                <a:extLst>
                  <a:ext uri="{0D108BD9-81ED-4DB2-BD59-A6C34878D82A}">
                    <a16:rowId xmlns:a16="http://schemas.microsoft.com/office/drawing/2014/main" val="10000"/>
                  </a:ext>
                </a:extLst>
              </a:tr>
            </a:tbl>
          </a:graphicData>
        </a:graphic>
      </p:graphicFrame>
      <p:graphicFrame>
        <p:nvGraphicFramePr>
          <p:cNvPr id="490" name="Google Shape;490;p36"/>
          <p:cNvGraphicFramePr/>
          <p:nvPr>
            <p:extLst>
              <p:ext uri="{D42A27DB-BD31-4B8C-83A1-F6EECF244321}">
                <p14:modId xmlns:p14="http://schemas.microsoft.com/office/powerpoint/2010/main" val="322115245"/>
              </p:ext>
            </p:extLst>
          </p:nvPr>
        </p:nvGraphicFramePr>
        <p:xfrm>
          <a:off x="1650609" y="7356072"/>
          <a:ext cx="21082750" cy="2346700"/>
        </p:xfrm>
        <a:graphic>
          <a:graphicData uri="http://schemas.openxmlformats.org/drawingml/2006/table">
            <a:tbl>
              <a:tblPr>
                <a:noFill/>
              </a:tblPr>
              <a:tblGrid>
                <a:gridCol w="5439500">
                  <a:extLst>
                    <a:ext uri="{9D8B030D-6E8A-4147-A177-3AD203B41FA5}">
                      <a16:colId xmlns:a16="http://schemas.microsoft.com/office/drawing/2014/main" val="20000"/>
                    </a:ext>
                  </a:extLst>
                </a:gridCol>
                <a:gridCol w="15643250">
                  <a:extLst>
                    <a:ext uri="{9D8B030D-6E8A-4147-A177-3AD203B41FA5}">
                      <a16:colId xmlns:a16="http://schemas.microsoft.com/office/drawing/2014/main" val="20001"/>
                    </a:ext>
                  </a:extLst>
                </a:gridCol>
              </a:tblGrid>
              <a:tr h="2346700">
                <a:tc>
                  <a:txBody>
                    <a:bodyPr/>
                    <a:lstStyle/>
                    <a:p>
                      <a:pPr marL="0" marR="0" lvl="0" indent="0" algn="ctr" rtl="0">
                        <a:spcBef>
                          <a:spcPts val="0"/>
                        </a:spcBef>
                        <a:spcAft>
                          <a:spcPts val="0"/>
                        </a:spcAft>
                        <a:buNone/>
                      </a:pPr>
                      <a:r>
                        <a:rPr lang="en-US" sz="6400" b="1">
                          <a:latin typeface="Calibri" panose="020F0502020204030204" pitchFamily="34" charset="0"/>
                          <a:ea typeface="Calibri" panose="020F0502020204030204" pitchFamily="34" charset="0"/>
                          <a:cs typeface="Calibri" panose="020F0502020204030204" pitchFamily="34" charset="0"/>
                          <a:sym typeface="Lato Black"/>
                        </a:rPr>
                        <a:t>Activity</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CD866"/>
                    </a:solidFill>
                  </a:tcPr>
                </a:tc>
                <a:tc>
                  <a:txBody>
                    <a:bodyPr/>
                    <a:lstStyle/>
                    <a:p>
                      <a:pPr marL="0" marR="0" lvl="0" indent="0" algn="l" rtl="0">
                        <a:spcBef>
                          <a:spcPts val="0"/>
                        </a:spcBef>
                        <a:spcAft>
                          <a:spcPts val="0"/>
                        </a:spcAft>
                        <a:buNone/>
                      </a:pPr>
                      <a:r>
                        <a:rPr lang="en-US" sz="4800">
                          <a:latin typeface="Calibri" panose="020F0502020204030204" pitchFamily="34" charset="0"/>
                          <a:ea typeface="Calibri" panose="020F0502020204030204" pitchFamily="34" charset="0"/>
                          <a:cs typeface="Calibri" panose="020F0502020204030204" pitchFamily="34" charset="0"/>
                          <a:sym typeface="Calibri"/>
                        </a:rPr>
                        <a:t>No consent, the behavior is not mutual, and it is crossing boundaries</a:t>
                      </a:r>
                      <a:endParaRPr sz="4800">
                        <a:latin typeface="Calibri" panose="020F0502020204030204" pitchFamily="34" charset="0"/>
                        <a:ea typeface="Calibri" panose="020F0502020204030204" pitchFamily="34" charset="0"/>
                        <a:cs typeface="Calibri" panose="020F0502020204030204" pitchFamily="34" charset="0"/>
                        <a:sym typeface="Calibri"/>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DF7BA"/>
                    </a:solidFill>
                  </a:tcPr>
                </a:tc>
                <a:extLst>
                  <a:ext uri="{0D108BD9-81ED-4DB2-BD59-A6C34878D82A}">
                    <a16:rowId xmlns:a16="http://schemas.microsoft.com/office/drawing/2014/main" val="10000"/>
                  </a:ext>
                </a:extLst>
              </a:tr>
            </a:tbl>
          </a:graphicData>
        </a:graphic>
      </p:graphicFrame>
      <p:graphicFrame>
        <p:nvGraphicFramePr>
          <p:cNvPr id="491" name="Google Shape;491;p36"/>
          <p:cNvGraphicFramePr/>
          <p:nvPr>
            <p:extLst>
              <p:ext uri="{D42A27DB-BD31-4B8C-83A1-F6EECF244321}">
                <p14:modId xmlns:p14="http://schemas.microsoft.com/office/powerpoint/2010/main" val="3922340884"/>
              </p:ext>
            </p:extLst>
          </p:nvPr>
        </p:nvGraphicFramePr>
        <p:xfrm>
          <a:off x="1650609" y="9702802"/>
          <a:ext cx="21082750" cy="2346700"/>
        </p:xfrm>
        <a:graphic>
          <a:graphicData uri="http://schemas.openxmlformats.org/drawingml/2006/table">
            <a:tbl>
              <a:tblPr>
                <a:noFill/>
              </a:tblPr>
              <a:tblGrid>
                <a:gridCol w="5439500">
                  <a:extLst>
                    <a:ext uri="{9D8B030D-6E8A-4147-A177-3AD203B41FA5}">
                      <a16:colId xmlns:a16="http://schemas.microsoft.com/office/drawing/2014/main" val="20000"/>
                    </a:ext>
                  </a:extLst>
                </a:gridCol>
                <a:gridCol w="15643250">
                  <a:extLst>
                    <a:ext uri="{9D8B030D-6E8A-4147-A177-3AD203B41FA5}">
                      <a16:colId xmlns:a16="http://schemas.microsoft.com/office/drawing/2014/main" val="20001"/>
                    </a:ext>
                  </a:extLst>
                </a:gridCol>
              </a:tblGrid>
              <a:tr h="2346700">
                <a:tc>
                  <a:txBody>
                    <a:bodyPr/>
                    <a:lstStyle/>
                    <a:p>
                      <a:pPr marL="0" marR="0" lvl="0" indent="0" algn="ctr" rtl="0">
                        <a:spcBef>
                          <a:spcPts val="0"/>
                        </a:spcBef>
                        <a:spcAft>
                          <a:spcPts val="0"/>
                        </a:spcAft>
                        <a:buNone/>
                      </a:pPr>
                      <a:r>
                        <a:rPr lang="en-US" sz="6400" b="1">
                          <a:latin typeface="Calibri" panose="020F0502020204030204" pitchFamily="34" charset="0"/>
                          <a:ea typeface="Calibri" panose="020F0502020204030204" pitchFamily="34" charset="0"/>
                          <a:cs typeface="Calibri" panose="020F0502020204030204" pitchFamily="34" charset="0"/>
                          <a:sym typeface="Lato Black"/>
                        </a:rPr>
                        <a:t>Affect</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CD866"/>
                    </a:solidFill>
                  </a:tcPr>
                </a:tc>
                <a:tc>
                  <a:txBody>
                    <a:bodyPr/>
                    <a:lstStyle/>
                    <a:p>
                      <a:pPr marL="0" marR="0" lvl="0" indent="0" algn="l" rtl="0">
                        <a:spcBef>
                          <a:spcPts val="0"/>
                        </a:spcBef>
                        <a:spcAft>
                          <a:spcPts val="0"/>
                        </a:spcAft>
                        <a:buNone/>
                      </a:pPr>
                      <a:r>
                        <a:rPr lang="en-US" sz="4800">
                          <a:latin typeface="Calibri" panose="020F0502020204030204" pitchFamily="34" charset="0"/>
                          <a:ea typeface="Calibri" panose="020F0502020204030204" pitchFamily="34" charset="0"/>
                          <a:cs typeface="Calibri" panose="020F0502020204030204" pitchFamily="34" charset="0"/>
                          <a:sym typeface="Calibri"/>
                        </a:rPr>
                        <a:t>The behavior is eliciting complaints and has prompted requests for the behavior to stop, which have been unsuccessful.</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DF7BA"/>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79615-1DD0-A962-374F-DEB97CE0D429}"/>
            </a:ext>
          </a:extLst>
        </p:cNvPr>
        <p:cNvGrpSpPr/>
        <p:nvPr/>
      </p:nvGrpSpPr>
      <p:grpSpPr>
        <a:xfrm>
          <a:off x="0" y="0"/>
          <a:ext cx="0" cy="0"/>
          <a:chOff x="0" y="0"/>
          <a:chExt cx="0" cy="0"/>
        </a:xfrm>
      </p:grpSpPr>
      <p:sp>
        <p:nvSpPr>
          <p:cNvPr id="251" name="Title 3">
            <a:extLst>
              <a:ext uri="{FF2B5EF4-FFF2-40B4-BE49-F238E27FC236}">
                <a16:creationId xmlns:a16="http://schemas.microsoft.com/office/drawing/2014/main" id="{793F631B-42CB-3E4B-D94D-4187674C3DDC}"/>
              </a:ext>
            </a:extLst>
          </p:cNvPr>
          <p:cNvSpPr txBox="1">
            <a:spLocks noGrp="1"/>
          </p:cNvSpPr>
          <p:nvPr>
            <p:ph type="title"/>
          </p:nvPr>
        </p:nvSpPr>
        <p:spPr>
          <a:xfrm>
            <a:off x="304800" y="219262"/>
            <a:ext cx="21031200" cy="1475068"/>
          </a:xfrm>
          <a:prstGeom prst="rect">
            <a:avLst/>
          </a:prstGeom>
        </p:spPr>
        <p:txBody>
          <a:bodyPr>
            <a:normAutofit/>
          </a:bodyPr>
          <a:lstStyle/>
          <a:p>
            <a:r>
              <a:rPr lang="en-US" sz="6000">
                <a:latin typeface="Calibri" panose="020F0502020204030204" pitchFamily="34" charset="0"/>
                <a:ea typeface="Calibri" panose="020F0502020204030204" pitchFamily="34" charset="0"/>
                <a:cs typeface="Calibri" panose="020F0502020204030204" pitchFamily="34" charset="0"/>
              </a:rPr>
              <a:t>Learning </a:t>
            </a:r>
            <a:r>
              <a:rPr sz="6000">
                <a:latin typeface="Calibri" panose="020F0502020204030204" pitchFamily="34" charset="0"/>
                <a:ea typeface="Calibri" panose="020F0502020204030204" pitchFamily="34" charset="0"/>
                <a:cs typeface="Calibri" panose="020F0502020204030204" pitchFamily="34" charset="0"/>
              </a:rPr>
              <a:t>Objectives </a:t>
            </a:r>
          </a:p>
        </p:txBody>
      </p:sp>
      <p:sp>
        <p:nvSpPr>
          <p:cNvPr id="252" name="Content Placeholder 2">
            <a:extLst>
              <a:ext uri="{FF2B5EF4-FFF2-40B4-BE49-F238E27FC236}">
                <a16:creationId xmlns:a16="http://schemas.microsoft.com/office/drawing/2014/main" id="{5D676315-AE0D-BE2C-3B2E-835875D60C4B}"/>
              </a:ext>
            </a:extLst>
          </p:cNvPr>
          <p:cNvSpPr txBox="1">
            <a:spLocks noGrp="1"/>
          </p:cNvSpPr>
          <p:nvPr>
            <p:ph type="body" idx="1"/>
          </p:nvPr>
        </p:nvSpPr>
        <p:spPr>
          <a:xfrm>
            <a:off x="876300" y="1990165"/>
            <a:ext cx="23164800" cy="11107997"/>
          </a:xfrm>
          <a:prstGeom prst="rect">
            <a:avLst/>
          </a:prstGeom>
        </p:spPr>
        <p:txBody>
          <a:bodyPr>
            <a:noAutofit/>
          </a:bodyPr>
          <a:lstStyle/>
          <a:p>
            <a:r>
              <a:rPr lang="en-US" sz="6000">
                <a:latin typeface="Calibri" panose="020F0502020204030204" pitchFamily="34" charset="0"/>
              </a:rPr>
              <a:t>Learn about the scope and impact of sexual abuse.</a:t>
            </a:r>
          </a:p>
          <a:p>
            <a:r>
              <a:rPr lang="en-US" sz="6000">
                <a:latin typeface="Calibri" panose="020F0502020204030204" pitchFamily="34" charset="0"/>
              </a:rPr>
              <a:t>Understand key prevention steps.</a:t>
            </a:r>
          </a:p>
          <a:p>
            <a:r>
              <a:rPr lang="en-US" sz="6000">
                <a:latin typeface="Calibri" panose="020F0502020204030204" pitchFamily="34" charset="0"/>
              </a:rPr>
              <a:t>Recognize children’s healthy sexual development behaviors and how this knowledge promotes protective factors</a:t>
            </a:r>
          </a:p>
          <a:p>
            <a:r>
              <a:rPr lang="en-US" sz="6000">
                <a:latin typeface="Calibri" panose="020F0502020204030204" pitchFamily="34" charset="0"/>
              </a:rPr>
              <a:t>Learn about safety planning to keep children safe from sexual harm</a:t>
            </a:r>
          </a:p>
          <a:p>
            <a:r>
              <a:rPr lang="en-US" sz="6000">
                <a:latin typeface="Calibri" panose="020F0502020204030204" pitchFamily="34" charset="0"/>
              </a:rPr>
              <a:t>Identify and respond to warning signs in children, youth, and adults.</a:t>
            </a:r>
          </a:p>
          <a:p>
            <a:r>
              <a:rPr lang="en-US" sz="6000">
                <a:latin typeface="Calibri" panose="020F0502020204030204" pitchFamily="34" charset="0"/>
              </a:rPr>
              <a:t>Apply prevention steps, safety planning, and supportive strategies across situations.</a:t>
            </a:r>
          </a:p>
          <a:p>
            <a:r>
              <a:rPr lang="en-US" sz="6000">
                <a:latin typeface="Calibri" panose="020F0502020204030204" pitchFamily="34" charset="0"/>
              </a:rPr>
              <a:t>Practice and strengthen skills for engaging in difficult conversations about safety and sexual behaviors.</a:t>
            </a:r>
          </a:p>
          <a:p>
            <a:r>
              <a:rPr lang="en-US" sz="6000">
                <a:latin typeface="Calibri" panose="020F0502020204030204" pitchFamily="34" charset="0"/>
              </a:rPr>
              <a:t>Practice and build confidence with new prevention skills.</a:t>
            </a:r>
          </a:p>
        </p:txBody>
      </p:sp>
    </p:spTree>
    <p:extLst>
      <p:ext uri="{BB962C8B-B14F-4D97-AF65-F5344CB8AC3E}">
        <p14:creationId xmlns:p14="http://schemas.microsoft.com/office/powerpoint/2010/main" val="164149024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37" descr="Picture 6"/>
          <p:cNvPicPr preferRelativeResize="0"/>
          <p:nvPr/>
        </p:nvPicPr>
        <p:blipFill rotWithShape="1">
          <a:blip r:embed="rId3">
            <a:alphaModFix/>
          </a:blip>
          <a:srcRect t="5091" b="52409"/>
          <a:stretch/>
        </p:blipFill>
        <p:spPr>
          <a:xfrm>
            <a:off x="0" y="-4"/>
            <a:ext cx="24384000" cy="13716008"/>
          </a:xfrm>
          <a:prstGeom prst="rect">
            <a:avLst/>
          </a:prstGeom>
          <a:noFill/>
          <a:ln>
            <a:noFill/>
          </a:ln>
        </p:spPr>
      </p:pic>
      <p:sp>
        <p:nvSpPr>
          <p:cNvPr id="497" name="Google Shape;497;p37"/>
          <p:cNvSpPr/>
          <p:nvPr/>
        </p:nvSpPr>
        <p:spPr>
          <a:xfrm>
            <a:off x="0" y="0"/>
            <a:ext cx="24384000" cy="13716000"/>
          </a:xfrm>
          <a:prstGeom prst="rect">
            <a:avLst/>
          </a:prstGeom>
          <a:solidFill>
            <a:srgbClr val="FFFFFF">
              <a:alpha val="54901"/>
            </a:srgbClr>
          </a:solidFill>
          <a:ln>
            <a:noFill/>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grpSp>
        <p:nvGrpSpPr>
          <p:cNvPr id="498" name="Google Shape;498;p37"/>
          <p:cNvGrpSpPr/>
          <p:nvPr/>
        </p:nvGrpSpPr>
        <p:grpSpPr>
          <a:xfrm>
            <a:off x="853530" y="1254703"/>
            <a:ext cx="10248368" cy="2183144"/>
            <a:chOff x="-1" y="-1"/>
            <a:chExt cx="3843137" cy="818678"/>
          </a:xfrm>
        </p:grpSpPr>
        <p:sp>
          <p:nvSpPr>
            <p:cNvPr id="499" name="Google Shape;499;p37"/>
            <p:cNvSpPr/>
            <p:nvPr/>
          </p:nvSpPr>
          <p:spPr>
            <a:xfrm>
              <a:off x="-1" y="-1"/>
              <a:ext cx="3843137" cy="818678"/>
            </a:xfrm>
            <a:custGeom>
              <a:avLst/>
              <a:gdLst/>
              <a:ahLst/>
              <a:cxnLst/>
              <a:rect l="l" t="t" r="r" b="b"/>
              <a:pathLst>
                <a:path w="21600" h="21600" extrusionOk="0">
                  <a:moveTo>
                    <a:pt x="0" y="0"/>
                  </a:moveTo>
                  <a:lnTo>
                    <a:pt x="20299" y="0"/>
                  </a:lnTo>
                  <a:lnTo>
                    <a:pt x="21600" y="10800"/>
                  </a:lnTo>
                  <a:lnTo>
                    <a:pt x="20299" y="21600"/>
                  </a:lnTo>
                  <a:lnTo>
                    <a:pt x="0" y="21600"/>
                  </a:lnTo>
                  <a:close/>
                </a:path>
              </a:pathLst>
            </a:custGeom>
            <a:solidFill>
              <a:srgbClr val="FCD866"/>
            </a:solidFill>
            <a:ln>
              <a:noFill/>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500" name="Google Shape;500;p37"/>
            <p:cNvSpPr txBox="1"/>
            <p:nvPr/>
          </p:nvSpPr>
          <p:spPr>
            <a:xfrm>
              <a:off x="45719" y="113877"/>
              <a:ext cx="3635928" cy="590915"/>
            </a:xfrm>
            <a:prstGeom prst="rect">
              <a:avLst/>
            </a:prstGeom>
            <a:noFill/>
            <a:ln>
              <a:noFill/>
            </a:ln>
          </p:spPr>
          <p:txBody>
            <a:bodyPr spcFirstLastPara="1" wrap="square" lIns="121900" tIns="121900" rIns="121900" bIns="121900" anchor="ctr" anchorCtr="0">
              <a:spAutoFit/>
            </a:bodyPr>
            <a:lstStyle/>
            <a:p>
              <a:pPr algn="ctr">
                <a:spcBef>
                  <a:spcPts val="0"/>
                </a:spcBef>
              </a:pP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Lato"/>
                </a:rPr>
                <a:t>Unsafe, concerning, </a:t>
              </a:r>
              <a:endParaRPr>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a:p>
              <a:pPr algn="ctr">
                <a:spcBef>
                  <a:spcPts val="0"/>
                </a:spcBef>
              </a:pP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Lato"/>
                </a:rPr>
                <a:t>inappropriate behaviors</a:t>
              </a:r>
              <a:endParaRPr sz="9600">
                <a:latin typeface="Calibri" panose="020F0502020204030204" pitchFamily="34" charset="0"/>
                <a:ea typeface="Calibri" panose="020F0502020204030204" pitchFamily="34" charset="0"/>
                <a:cs typeface="Calibri" panose="020F0502020204030204" pitchFamily="34" charset="0"/>
              </a:endParaRPr>
            </a:p>
          </p:txBody>
        </p:sp>
      </p:grpSp>
      <p:cxnSp>
        <p:nvCxnSpPr>
          <p:cNvPr id="501" name="Google Shape;501;p37"/>
          <p:cNvCxnSpPr/>
          <p:nvPr/>
        </p:nvCxnSpPr>
        <p:spPr>
          <a:xfrm flipH="1">
            <a:off x="5668997" y="3437842"/>
            <a:ext cx="10" cy="6902936"/>
          </a:xfrm>
          <a:prstGeom prst="straightConnector1">
            <a:avLst/>
          </a:prstGeom>
          <a:noFill/>
          <a:ln w="34925" cap="flat" cmpd="sng">
            <a:solidFill>
              <a:srgbClr val="FCD866"/>
            </a:solidFill>
            <a:prstDash val="dash"/>
            <a:round/>
            <a:headEnd type="none" w="sm" len="sm"/>
            <a:tailEnd type="none" w="sm" len="sm"/>
          </a:ln>
          <a:effectLst>
            <a:outerShdw blurRad="38100" dist="23000" dir="5400000" rotWithShape="0">
              <a:srgbClr val="000000">
                <a:alpha val="34901"/>
              </a:srgbClr>
            </a:outerShdw>
          </a:effectLst>
        </p:spPr>
      </p:cxnSp>
      <p:grpSp>
        <p:nvGrpSpPr>
          <p:cNvPr id="502" name="Google Shape;502;p37"/>
          <p:cNvGrpSpPr/>
          <p:nvPr/>
        </p:nvGrpSpPr>
        <p:grpSpPr>
          <a:xfrm>
            <a:off x="2030318" y="9951869"/>
            <a:ext cx="7267336" cy="2509438"/>
            <a:chOff x="-1" y="0"/>
            <a:chExt cx="2725249" cy="941037"/>
          </a:xfrm>
        </p:grpSpPr>
        <p:sp>
          <p:nvSpPr>
            <p:cNvPr id="503" name="Google Shape;503;p37"/>
            <p:cNvSpPr/>
            <p:nvPr/>
          </p:nvSpPr>
          <p:spPr>
            <a:xfrm>
              <a:off x="-1" y="0"/>
              <a:ext cx="2725249" cy="941037"/>
            </a:xfrm>
            <a:prstGeom prst="roundRect">
              <a:avLst>
                <a:gd name="adj" fmla="val 16667"/>
              </a:avLst>
            </a:prstGeom>
            <a:solidFill>
              <a:srgbClr val="FCD866"/>
            </a:solidFill>
            <a:ln>
              <a:noFill/>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504" name="Google Shape;504;p37"/>
            <p:cNvSpPr txBox="1"/>
            <p:nvPr/>
          </p:nvSpPr>
          <p:spPr>
            <a:xfrm>
              <a:off x="45719" y="110788"/>
              <a:ext cx="2438256" cy="646410"/>
            </a:xfrm>
            <a:prstGeom prst="rect">
              <a:avLst/>
            </a:prstGeom>
            <a:noFill/>
            <a:ln>
              <a:noFill/>
            </a:ln>
          </p:spPr>
          <p:txBody>
            <a:bodyPr spcFirstLastPara="1" wrap="square" lIns="121900" tIns="121900" rIns="121900" bIns="121900" anchor="t" anchorCtr="0">
              <a:spAutoFit/>
            </a:bodyPr>
            <a:lstStyle/>
            <a:p>
              <a:pPr algn="ct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RESPOND &amp;</a:t>
              </a:r>
              <a:endParaRPr sz="9600">
                <a:latin typeface="Calibri" panose="020F0502020204030204" pitchFamily="34" charset="0"/>
                <a:ea typeface="Calibri" panose="020F0502020204030204" pitchFamily="34" charset="0"/>
                <a:cs typeface="Calibri" panose="020F0502020204030204" pitchFamily="34" charset="0"/>
              </a:endParaRPr>
            </a:p>
            <a:p>
              <a:pPr algn="ct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PROTECT</a:t>
              </a:r>
              <a:endParaRPr sz="9600">
                <a:latin typeface="Calibri" panose="020F0502020204030204" pitchFamily="34" charset="0"/>
                <a:ea typeface="Calibri" panose="020F0502020204030204" pitchFamily="34" charset="0"/>
                <a:cs typeface="Calibri" panose="020F0502020204030204" pitchFamily="34" charset="0"/>
              </a:endParaRPr>
            </a:p>
          </p:txBody>
        </p:sp>
      </p:grpSp>
      <p:grpSp>
        <p:nvGrpSpPr>
          <p:cNvPr id="505" name="Google Shape;505;p37"/>
          <p:cNvGrpSpPr/>
          <p:nvPr/>
        </p:nvGrpSpPr>
        <p:grpSpPr>
          <a:xfrm>
            <a:off x="13361896" y="7609118"/>
            <a:ext cx="7349584" cy="1723508"/>
            <a:chOff x="-173200" y="-622391"/>
            <a:chExt cx="2756093" cy="646314"/>
          </a:xfrm>
        </p:grpSpPr>
        <p:sp>
          <p:nvSpPr>
            <p:cNvPr id="506" name="Google Shape;506;p37"/>
            <p:cNvSpPr/>
            <p:nvPr/>
          </p:nvSpPr>
          <p:spPr>
            <a:xfrm>
              <a:off x="-173200" y="-437882"/>
              <a:ext cx="2756093" cy="351698"/>
            </a:xfrm>
            <a:prstGeom prst="roundRect">
              <a:avLst>
                <a:gd name="adj" fmla="val 16667"/>
              </a:avLst>
            </a:prstGeom>
            <a:solidFill>
              <a:srgbClr val="FCD866"/>
            </a:solidFill>
            <a:ln w="12700" cap="flat" cmpd="sng">
              <a:solidFill>
                <a:srgbClr val="FCD866"/>
              </a:solidFill>
              <a:prstDash val="solid"/>
              <a:miter lim="400000"/>
              <a:headEnd type="none" w="sm" len="sm"/>
              <a:tailEnd type="none" w="sm" len="sm"/>
            </a:ln>
          </p:spPr>
          <p:txBody>
            <a:bodyPr spcFirstLastPara="1" wrap="square" lIns="121900" tIns="121900" rIns="121900" bIns="121900" anchor="b" anchorCtr="0">
              <a:noAutofit/>
            </a:bodyPr>
            <a:lstStyle/>
            <a:p>
              <a:pPr>
                <a:lnSpc>
                  <a:spcPct val="200000"/>
                </a:lnSpc>
                <a:spcBef>
                  <a:spcPts val="0"/>
                </a:spcBef>
              </a:pPr>
              <a:endParaRPr>
                <a:solidFill>
                  <a:schemeClr val="dk1"/>
                </a:solidFill>
                <a:latin typeface="Arial"/>
                <a:ea typeface="Arial"/>
                <a:cs typeface="Arial"/>
                <a:sym typeface="Arial"/>
              </a:endParaRPr>
            </a:p>
          </p:txBody>
        </p:sp>
        <p:sp>
          <p:nvSpPr>
            <p:cNvPr id="507" name="Google Shape;507;p37"/>
            <p:cNvSpPr txBox="1"/>
            <p:nvPr/>
          </p:nvSpPr>
          <p:spPr>
            <a:xfrm>
              <a:off x="-173200" y="-622391"/>
              <a:ext cx="2709060" cy="646314"/>
            </a:xfrm>
            <a:prstGeom prst="rect">
              <a:avLst/>
            </a:prstGeom>
            <a:noFill/>
            <a:ln>
              <a:noFill/>
            </a:ln>
          </p:spPr>
          <p:txBody>
            <a:bodyPr spcFirstLastPara="1" wrap="square" lIns="121900" tIns="121900" rIns="121900" bIns="121900" anchor="b" anchorCtr="0">
              <a:spAutoFit/>
            </a:bodyPr>
            <a:lstStyle/>
            <a:p>
              <a:pPr indent="250824">
                <a:lnSpc>
                  <a:spcPct val="200000"/>
                </a:lnSpc>
                <a:spcBef>
                  <a:spcPts val="0"/>
                </a:spcBef>
              </a:pP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Lato"/>
                </a:rPr>
                <a:t>Trust yourself</a:t>
              </a:r>
              <a:endParaRPr sz="9600">
                <a:latin typeface="Calibri" panose="020F0502020204030204" pitchFamily="34" charset="0"/>
                <a:ea typeface="Calibri" panose="020F0502020204030204" pitchFamily="34" charset="0"/>
                <a:cs typeface="Calibri" panose="020F0502020204030204" pitchFamily="34" charset="0"/>
              </a:endParaRPr>
            </a:p>
          </p:txBody>
        </p:sp>
      </p:grpSp>
      <p:grpSp>
        <p:nvGrpSpPr>
          <p:cNvPr id="508" name="Google Shape;508;p37"/>
          <p:cNvGrpSpPr/>
          <p:nvPr/>
        </p:nvGrpSpPr>
        <p:grpSpPr>
          <a:xfrm>
            <a:off x="13361861" y="9058586"/>
            <a:ext cx="7377166" cy="1723508"/>
            <a:chOff x="-10332" y="-195314"/>
            <a:chExt cx="2766435" cy="646314"/>
          </a:xfrm>
        </p:grpSpPr>
        <p:sp>
          <p:nvSpPr>
            <p:cNvPr id="509" name="Google Shape;509;p37"/>
            <p:cNvSpPr/>
            <p:nvPr/>
          </p:nvSpPr>
          <p:spPr>
            <a:xfrm>
              <a:off x="-1" y="-1"/>
              <a:ext cx="2756104" cy="351698"/>
            </a:xfrm>
            <a:prstGeom prst="roundRect">
              <a:avLst>
                <a:gd name="adj" fmla="val 16667"/>
              </a:avLst>
            </a:prstGeom>
            <a:solidFill>
              <a:srgbClr val="FCD866"/>
            </a:solidFill>
            <a:ln w="12700" cap="flat" cmpd="sng">
              <a:solidFill>
                <a:srgbClr val="FCD866"/>
              </a:solidFill>
              <a:prstDash val="solid"/>
              <a:miter lim="400000"/>
              <a:headEnd type="none" w="sm" len="sm"/>
              <a:tailEnd type="none" w="sm" len="sm"/>
            </a:ln>
          </p:spPr>
          <p:txBody>
            <a:bodyPr spcFirstLastPara="1" wrap="square" lIns="121900" tIns="121900" rIns="121900" bIns="121900" anchor="b" anchorCtr="0">
              <a:noAutofit/>
            </a:bodyPr>
            <a:lstStyle/>
            <a:p>
              <a:pPr>
                <a:lnSpc>
                  <a:spcPct val="200000"/>
                </a:lnSpc>
                <a:spcBef>
                  <a:spcPts val="0"/>
                </a:spcBef>
              </a:pPr>
              <a:endParaRPr>
                <a:solidFill>
                  <a:schemeClr val="dk1"/>
                </a:solidFill>
                <a:latin typeface="Arial"/>
                <a:ea typeface="Arial"/>
                <a:cs typeface="Arial"/>
                <a:sym typeface="Arial"/>
              </a:endParaRPr>
            </a:p>
          </p:txBody>
        </p:sp>
        <p:sp>
          <p:nvSpPr>
            <p:cNvPr id="510" name="Google Shape;510;p37"/>
            <p:cNvSpPr txBox="1"/>
            <p:nvPr/>
          </p:nvSpPr>
          <p:spPr>
            <a:xfrm>
              <a:off x="-10332" y="-195314"/>
              <a:ext cx="2709068" cy="646314"/>
            </a:xfrm>
            <a:prstGeom prst="rect">
              <a:avLst/>
            </a:prstGeom>
            <a:noFill/>
            <a:ln>
              <a:noFill/>
            </a:ln>
          </p:spPr>
          <p:txBody>
            <a:bodyPr spcFirstLastPara="1" wrap="square" lIns="121900" tIns="121900" rIns="121900" bIns="121900" anchor="b" anchorCtr="0">
              <a:spAutoFit/>
            </a:bodyPr>
            <a:lstStyle/>
            <a:p>
              <a:pPr indent="250824">
                <a:lnSpc>
                  <a:spcPct val="200000"/>
                </a:lnSpc>
                <a:spcBef>
                  <a:spcPts val="0"/>
                </a:spcBef>
              </a:pP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Lato"/>
                </a:rPr>
                <a:t>Involve others</a:t>
              </a:r>
              <a:endParaRPr sz="9600">
                <a:latin typeface="Calibri" panose="020F0502020204030204" pitchFamily="34" charset="0"/>
                <a:ea typeface="Calibri" panose="020F0502020204030204" pitchFamily="34" charset="0"/>
                <a:cs typeface="Calibri" panose="020F0502020204030204" pitchFamily="34" charset="0"/>
              </a:endParaRPr>
            </a:p>
          </p:txBody>
        </p:sp>
      </p:grpSp>
      <p:sp>
        <p:nvSpPr>
          <p:cNvPr id="512" name="Google Shape;512;p37"/>
          <p:cNvSpPr/>
          <p:nvPr/>
        </p:nvSpPr>
        <p:spPr>
          <a:xfrm>
            <a:off x="13452125" y="10951794"/>
            <a:ext cx="7349618" cy="937864"/>
          </a:xfrm>
          <a:prstGeom prst="roundRect">
            <a:avLst>
              <a:gd name="adj" fmla="val 16667"/>
            </a:avLst>
          </a:prstGeom>
          <a:solidFill>
            <a:srgbClr val="FCD866"/>
          </a:solidFill>
          <a:ln w="12700" cap="flat" cmpd="sng">
            <a:solidFill>
              <a:srgbClr val="FCD866"/>
            </a:solidFill>
            <a:prstDash val="solid"/>
            <a:miter lim="400000"/>
            <a:headEnd type="none" w="sm" len="sm"/>
            <a:tailEnd type="none" w="sm" len="sm"/>
          </a:ln>
        </p:spPr>
        <p:txBody>
          <a:bodyPr spcFirstLastPara="1" wrap="square" lIns="121900" tIns="121900" rIns="121900" bIns="121900" anchor="b" anchorCtr="0">
            <a:noAutofit/>
          </a:bodyPr>
          <a:lstStyle/>
          <a:p>
            <a:pPr>
              <a:lnSpc>
                <a:spcPct val="200000"/>
              </a:lnSpc>
              <a:spcBef>
                <a:spcPts val="0"/>
              </a:spcBef>
            </a:pPr>
            <a:endParaRPr>
              <a:solidFill>
                <a:schemeClr val="dk1"/>
              </a:solidFill>
              <a:latin typeface="Arial"/>
              <a:ea typeface="Arial"/>
              <a:cs typeface="Arial"/>
              <a:sym typeface="Arial"/>
            </a:endParaRPr>
          </a:p>
        </p:txBody>
      </p:sp>
      <p:cxnSp>
        <p:nvCxnSpPr>
          <p:cNvPr id="514" name="Google Shape;514;p37"/>
          <p:cNvCxnSpPr/>
          <p:nvPr/>
        </p:nvCxnSpPr>
        <p:spPr>
          <a:xfrm flipV="1">
            <a:off x="9110888" y="10088579"/>
            <a:ext cx="4431492" cy="617798"/>
          </a:xfrm>
          <a:prstGeom prst="straightConnector1">
            <a:avLst/>
          </a:prstGeom>
          <a:noFill/>
          <a:ln w="19050" cap="flat" cmpd="sng">
            <a:solidFill>
              <a:srgbClr val="FCD866"/>
            </a:solidFill>
            <a:prstDash val="solid"/>
            <a:round/>
            <a:headEnd type="none" w="sm" len="sm"/>
            <a:tailEnd type="none" w="sm" len="sm"/>
          </a:ln>
        </p:spPr>
      </p:cxnSp>
      <p:cxnSp>
        <p:nvCxnSpPr>
          <p:cNvPr id="515" name="Google Shape;515;p37"/>
          <p:cNvCxnSpPr/>
          <p:nvPr/>
        </p:nvCxnSpPr>
        <p:spPr>
          <a:xfrm>
            <a:off x="8911323" y="11382165"/>
            <a:ext cx="4631058" cy="38562"/>
          </a:xfrm>
          <a:prstGeom prst="straightConnector1">
            <a:avLst/>
          </a:prstGeom>
          <a:noFill/>
          <a:ln w="19050" cap="flat" cmpd="sng">
            <a:solidFill>
              <a:srgbClr val="FCD866"/>
            </a:solidFill>
            <a:prstDash val="solid"/>
            <a:round/>
            <a:headEnd type="none" w="sm" len="sm"/>
            <a:tailEnd type="none" w="sm" len="sm"/>
          </a:ln>
        </p:spPr>
      </p:cxnSp>
      <p:cxnSp>
        <p:nvCxnSpPr>
          <p:cNvPr id="516" name="Google Shape;516;p37"/>
          <p:cNvCxnSpPr/>
          <p:nvPr/>
        </p:nvCxnSpPr>
        <p:spPr>
          <a:xfrm flipV="1">
            <a:off x="9163315" y="8658693"/>
            <a:ext cx="4379066" cy="1579254"/>
          </a:xfrm>
          <a:prstGeom prst="straightConnector1">
            <a:avLst/>
          </a:prstGeom>
          <a:noFill/>
          <a:ln w="19050" cap="flat" cmpd="sng">
            <a:solidFill>
              <a:srgbClr val="FCD866"/>
            </a:solidFill>
            <a:prstDash val="solid"/>
            <a:round/>
            <a:headEnd type="none" w="sm" len="sm"/>
            <a:tailEnd type="none" w="sm" len="sm"/>
          </a:ln>
        </p:spPr>
      </p:cxnSp>
      <p:cxnSp>
        <p:nvCxnSpPr>
          <p:cNvPr id="26" name="Google Shape;515;p37"/>
          <p:cNvCxnSpPr/>
          <p:nvPr/>
        </p:nvCxnSpPr>
        <p:spPr>
          <a:xfrm>
            <a:off x="9305586" y="12142137"/>
            <a:ext cx="4884976" cy="561998"/>
          </a:xfrm>
          <a:prstGeom prst="straightConnector1">
            <a:avLst/>
          </a:prstGeom>
          <a:noFill/>
          <a:ln w="19050" cap="flat" cmpd="sng">
            <a:solidFill>
              <a:srgbClr val="FCD866"/>
            </a:solidFill>
            <a:prstDash val="solid"/>
            <a:round/>
            <a:headEnd type="none" w="sm" len="sm"/>
            <a:tailEnd type="none" w="sm" len="sm"/>
          </a:ln>
        </p:spPr>
      </p:cxnSp>
      <p:sp>
        <p:nvSpPr>
          <p:cNvPr id="28" name="Google Shape;512;p37"/>
          <p:cNvSpPr/>
          <p:nvPr/>
        </p:nvSpPr>
        <p:spPr>
          <a:xfrm>
            <a:off x="13542381" y="12184002"/>
            <a:ext cx="7349618" cy="937864"/>
          </a:xfrm>
          <a:prstGeom prst="roundRect">
            <a:avLst>
              <a:gd name="adj" fmla="val 16667"/>
            </a:avLst>
          </a:prstGeom>
          <a:solidFill>
            <a:srgbClr val="FCD866"/>
          </a:solidFill>
          <a:ln w="12700" cap="flat" cmpd="sng">
            <a:solidFill>
              <a:srgbClr val="FCD866"/>
            </a:solidFill>
            <a:prstDash val="solid"/>
            <a:miter lim="400000"/>
            <a:headEnd type="none" w="sm" len="sm"/>
            <a:tailEnd type="none" w="sm" len="sm"/>
          </a:ln>
        </p:spPr>
        <p:txBody>
          <a:bodyPr spcFirstLastPara="1" wrap="square" lIns="121900" tIns="121900" rIns="121900" bIns="121900" anchor="b" anchorCtr="0">
            <a:noAutofit/>
          </a:bodyPr>
          <a:lstStyle/>
          <a:p>
            <a:pPr>
              <a:lnSpc>
                <a:spcPct val="200000"/>
              </a:lnSpc>
              <a:spcBef>
                <a:spcPts val="0"/>
              </a:spcBef>
            </a:pPr>
            <a:endParaRPr>
              <a:solidFill>
                <a:schemeClr val="dk1"/>
              </a:solidFill>
              <a:latin typeface="Arial"/>
              <a:ea typeface="Arial"/>
              <a:cs typeface="Arial"/>
              <a:sym typeface="Arial"/>
            </a:endParaRPr>
          </a:p>
        </p:txBody>
      </p:sp>
      <p:sp>
        <p:nvSpPr>
          <p:cNvPr id="33" name="Google Shape;513;p37"/>
          <p:cNvSpPr txBox="1"/>
          <p:nvPr/>
        </p:nvSpPr>
        <p:spPr>
          <a:xfrm>
            <a:off x="13361860" y="10374155"/>
            <a:ext cx="7224196" cy="1723508"/>
          </a:xfrm>
          <a:prstGeom prst="rect">
            <a:avLst/>
          </a:prstGeom>
          <a:noFill/>
          <a:ln>
            <a:noFill/>
          </a:ln>
        </p:spPr>
        <p:txBody>
          <a:bodyPr spcFirstLastPara="1" wrap="square" lIns="121900" tIns="121900" rIns="121900" bIns="121900" anchor="b" anchorCtr="0">
            <a:spAutoFit/>
          </a:bodyPr>
          <a:lstStyle/>
          <a:p>
            <a:pPr indent="250824">
              <a:lnSpc>
                <a:spcPct val="200000"/>
              </a:lnSpc>
              <a:spcBef>
                <a:spcPts val="0"/>
              </a:spcBef>
            </a:pP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Lato"/>
              </a:rPr>
              <a:t>Plan for safety</a:t>
            </a:r>
            <a:endParaRPr sz="9600">
              <a:latin typeface="Calibri" panose="020F0502020204030204" pitchFamily="34" charset="0"/>
              <a:ea typeface="Calibri" panose="020F0502020204030204" pitchFamily="34" charset="0"/>
              <a:cs typeface="Calibri" panose="020F0502020204030204" pitchFamily="34" charset="0"/>
            </a:endParaRPr>
          </a:p>
        </p:txBody>
      </p:sp>
      <p:sp>
        <p:nvSpPr>
          <p:cNvPr id="34" name="Google Shape;513;p37"/>
          <p:cNvSpPr txBox="1"/>
          <p:nvPr/>
        </p:nvSpPr>
        <p:spPr>
          <a:xfrm>
            <a:off x="13414636" y="11651416"/>
            <a:ext cx="7224196" cy="1723508"/>
          </a:xfrm>
          <a:prstGeom prst="rect">
            <a:avLst/>
          </a:prstGeom>
          <a:noFill/>
          <a:ln>
            <a:noFill/>
          </a:ln>
        </p:spPr>
        <p:txBody>
          <a:bodyPr spcFirstLastPara="1" wrap="square" lIns="121900" tIns="121900" rIns="121900" bIns="121900" anchor="b" anchorCtr="0">
            <a:spAutoFit/>
          </a:bodyPr>
          <a:lstStyle/>
          <a:p>
            <a:pPr indent="250824">
              <a:lnSpc>
                <a:spcPct val="200000"/>
              </a:lnSpc>
              <a:spcBef>
                <a:spcPts val="0"/>
              </a:spcBef>
            </a:pP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Lato"/>
              </a:rPr>
              <a:t>Take action</a:t>
            </a:r>
            <a:endParaRPr sz="96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148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01"/>
                                        </p:tgtEl>
                                        <p:attrNameLst>
                                          <p:attrName>style.visibility</p:attrName>
                                        </p:attrNameLst>
                                      </p:cBhvr>
                                      <p:to>
                                        <p:strVal val="visible"/>
                                      </p:to>
                                    </p:set>
                                    <p:animEffect transition="in" filter="fade">
                                      <p:cBhvr>
                                        <p:cTn id="7" dur="500"/>
                                        <p:tgtEl>
                                          <p:spTgt spid="5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02"/>
                                        </p:tgtEl>
                                        <p:attrNameLst>
                                          <p:attrName>style.visibility</p:attrName>
                                        </p:attrNameLst>
                                      </p:cBhvr>
                                      <p:to>
                                        <p:strVal val="visible"/>
                                      </p:to>
                                    </p:set>
                                    <p:animEffect transition="in" filter="fade">
                                      <p:cBhvr>
                                        <p:cTn id="11" dur="500"/>
                                        <p:tgtEl>
                                          <p:spTgt spid="50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05"/>
                                        </p:tgtEl>
                                        <p:attrNameLst>
                                          <p:attrName>style.visibility</p:attrName>
                                        </p:attrNameLst>
                                      </p:cBhvr>
                                      <p:to>
                                        <p:strVal val="visible"/>
                                      </p:to>
                                    </p:set>
                                    <p:animEffect transition="in" filter="fade">
                                      <p:cBhvr>
                                        <p:cTn id="16" dur="500"/>
                                        <p:tgtEl>
                                          <p:spTgt spid="505"/>
                                        </p:tgtEl>
                                      </p:cBhvr>
                                    </p:animEffect>
                                  </p:childTnLst>
                                </p:cTn>
                              </p:par>
                              <p:par>
                                <p:cTn id="17" presetID="10" presetClass="entr" presetSubtype="0" fill="hold" nodeType="withEffect">
                                  <p:stCondLst>
                                    <p:cond delay="0"/>
                                  </p:stCondLst>
                                  <p:childTnLst>
                                    <p:set>
                                      <p:cBhvr>
                                        <p:cTn id="18" dur="1" fill="hold">
                                          <p:stCondLst>
                                            <p:cond delay="0"/>
                                          </p:stCondLst>
                                        </p:cTn>
                                        <p:tgtEl>
                                          <p:spTgt spid="516"/>
                                        </p:tgtEl>
                                        <p:attrNameLst>
                                          <p:attrName>style.visibility</p:attrName>
                                        </p:attrNameLst>
                                      </p:cBhvr>
                                      <p:to>
                                        <p:strVal val="visible"/>
                                      </p:to>
                                    </p:set>
                                    <p:animEffect transition="in" filter="fade">
                                      <p:cBhvr>
                                        <p:cTn id="19" dur="500"/>
                                        <p:tgtEl>
                                          <p:spTgt spid="5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14"/>
                                        </p:tgtEl>
                                        <p:attrNameLst>
                                          <p:attrName>style.visibility</p:attrName>
                                        </p:attrNameLst>
                                      </p:cBhvr>
                                      <p:to>
                                        <p:strVal val="visible"/>
                                      </p:to>
                                    </p:set>
                                    <p:animEffect transition="in" filter="fade">
                                      <p:cBhvr>
                                        <p:cTn id="24" dur="500"/>
                                        <p:tgtEl>
                                          <p:spTgt spid="514"/>
                                        </p:tgtEl>
                                      </p:cBhvr>
                                    </p:animEffect>
                                  </p:childTnLst>
                                </p:cTn>
                              </p:par>
                              <p:par>
                                <p:cTn id="25" presetID="10" presetClass="entr" presetSubtype="0" fill="hold" nodeType="withEffect">
                                  <p:stCondLst>
                                    <p:cond delay="0"/>
                                  </p:stCondLst>
                                  <p:childTnLst>
                                    <p:set>
                                      <p:cBhvr>
                                        <p:cTn id="26" dur="1" fill="hold">
                                          <p:stCondLst>
                                            <p:cond delay="0"/>
                                          </p:stCondLst>
                                        </p:cTn>
                                        <p:tgtEl>
                                          <p:spTgt spid="508"/>
                                        </p:tgtEl>
                                        <p:attrNameLst>
                                          <p:attrName>style.visibility</p:attrName>
                                        </p:attrNameLst>
                                      </p:cBhvr>
                                      <p:to>
                                        <p:strVal val="visible"/>
                                      </p:to>
                                    </p:set>
                                    <p:animEffect transition="in" filter="fade">
                                      <p:cBhvr>
                                        <p:cTn id="27" dur="500"/>
                                        <p:tgtEl>
                                          <p:spTgt spid="5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12"/>
                                        </p:tgtEl>
                                        <p:attrNameLst>
                                          <p:attrName>style.visibility</p:attrName>
                                        </p:attrNameLst>
                                      </p:cBhvr>
                                      <p:to>
                                        <p:strVal val="visible"/>
                                      </p:to>
                                    </p:set>
                                    <p:animEffect transition="in" filter="fade">
                                      <p:cBhvr>
                                        <p:cTn id="35" dur="500"/>
                                        <p:tgtEl>
                                          <p:spTgt spid="512"/>
                                        </p:tgtEl>
                                      </p:cBhvr>
                                    </p:animEffect>
                                  </p:childTnLst>
                                </p:cTn>
                              </p:par>
                              <p:par>
                                <p:cTn id="36" presetID="10" presetClass="entr" presetSubtype="0" fill="hold" nodeType="withEffect">
                                  <p:stCondLst>
                                    <p:cond delay="0"/>
                                  </p:stCondLst>
                                  <p:childTnLst>
                                    <p:set>
                                      <p:cBhvr>
                                        <p:cTn id="37" dur="1" fill="hold">
                                          <p:stCondLst>
                                            <p:cond delay="0"/>
                                          </p:stCondLst>
                                        </p:cTn>
                                        <p:tgtEl>
                                          <p:spTgt spid="515"/>
                                        </p:tgtEl>
                                        <p:attrNameLst>
                                          <p:attrName>style.visibility</p:attrName>
                                        </p:attrNameLst>
                                      </p:cBhvr>
                                      <p:to>
                                        <p:strVal val="visible"/>
                                      </p:to>
                                    </p:set>
                                    <p:animEffect transition="in" filter="fade">
                                      <p:cBhvr>
                                        <p:cTn id="38" dur="500"/>
                                        <p:tgtEl>
                                          <p:spTgt spid="5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animBg="1"/>
      <p:bldP spid="28" grpId="0" animBg="1"/>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9"/>
          <p:cNvSpPr txBox="1">
            <a:spLocks noGrp="1"/>
          </p:cNvSpPr>
          <p:nvPr>
            <p:ph type="title"/>
          </p:nvPr>
        </p:nvSpPr>
        <p:spPr>
          <a:xfrm>
            <a:off x="331695" y="380628"/>
            <a:ext cx="22120578" cy="1421278"/>
          </a:xfrm>
          <a:prstGeom prst="rect">
            <a:avLst/>
          </a:prstGeom>
          <a:noFill/>
          <a:ln>
            <a:noFill/>
          </a:ln>
        </p:spPr>
        <p:txBody>
          <a:bodyPr spcFirstLastPara="1" wrap="square" lIns="182850" tIns="91400" rIns="182850" bIns="91400" anchor="ctr" anchorCtr="0">
            <a:normAutofit/>
          </a:bodyPr>
          <a:lstStyle/>
          <a:p>
            <a:pPr>
              <a:buClr>
                <a:srgbClr val="3A7D22"/>
              </a:buClr>
              <a:buSzPts val="4400"/>
            </a:pPr>
            <a:r>
              <a:rPr lang="en-US" sz="6000" b="0">
                <a:solidFill>
                  <a:schemeClr val="tx1"/>
                </a:solidFill>
                <a:latin typeface="Calibri" panose="020F0502020204030204" pitchFamily="34" charset="0"/>
                <a:ea typeface="Calibri" panose="020F0502020204030204" pitchFamily="34" charset="0"/>
                <a:cs typeface="Calibri" panose="020F0502020204030204" pitchFamily="34" charset="0"/>
              </a:rPr>
              <a:t>Talking with Youth about Warning Signs</a:t>
            </a:r>
            <a:endParaRPr sz="6000" b="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52" name="Google Shape;552;p39"/>
          <p:cNvSpPr txBox="1">
            <a:spLocks noGrp="1"/>
          </p:cNvSpPr>
          <p:nvPr>
            <p:ph type="body" idx="1"/>
          </p:nvPr>
        </p:nvSpPr>
        <p:spPr>
          <a:xfrm>
            <a:off x="1676400" y="3651250"/>
            <a:ext cx="21031200" cy="8702676"/>
          </a:xfrm>
          <a:prstGeom prst="rect">
            <a:avLst/>
          </a:prstGeom>
          <a:noFill/>
          <a:ln>
            <a:noFill/>
          </a:ln>
        </p:spPr>
        <p:txBody>
          <a:bodyPr spcFirstLastPara="1" wrap="square" lIns="182850" tIns="91400" rIns="182850" bIns="91400" anchor="t" anchorCtr="0">
            <a:normAutofit/>
          </a:bodyPr>
          <a:lstStyle/>
          <a:p>
            <a:pPr marL="761980" indent="-761980">
              <a:spcBef>
                <a:spcPts val="0"/>
              </a:spcBef>
              <a:buSzPts val="3200"/>
            </a:pPr>
            <a:r>
              <a:rPr lang="en-US" sz="6400">
                <a:latin typeface="Calibri" panose="020F0502020204030204" pitchFamily="34" charset="0"/>
                <a:ea typeface="Calibri" panose="020F0502020204030204" pitchFamily="34" charset="0"/>
                <a:cs typeface="Calibri" panose="020F0502020204030204" pitchFamily="34" charset="0"/>
              </a:rPr>
              <a:t>Stay calm, don’t shame or label</a:t>
            </a:r>
            <a:endParaRPr>
              <a:latin typeface="Calibri" panose="020F0502020204030204" pitchFamily="34" charset="0"/>
              <a:ea typeface="Calibri" panose="020F0502020204030204" pitchFamily="34" charset="0"/>
              <a:cs typeface="Calibri" panose="020F0502020204030204" pitchFamily="34" charset="0"/>
            </a:endParaRPr>
          </a:p>
          <a:p>
            <a:pPr marL="761980" indent="-761980">
              <a:buSzPts val="3200"/>
            </a:pPr>
            <a:r>
              <a:rPr lang="en-US" sz="6400">
                <a:latin typeface="Calibri" panose="020F0502020204030204" pitchFamily="34" charset="0"/>
                <a:ea typeface="Calibri" panose="020F0502020204030204" pitchFamily="34" charset="0"/>
                <a:cs typeface="Calibri" panose="020F0502020204030204" pitchFamily="34" charset="0"/>
              </a:rPr>
              <a:t>Talk about behaviors – not intent</a:t>
            </a:r>
            <a:endParaRPr>
              <a:latin typeface="Calibri" panose="020F0502020204030204" pitchFamily="34" charset="0"/>
              <a:ea typeface="Calibri" panose="020F0502020204030204" pitchFamily="34" charset="0"/>
              <a:cs typeface="Calibri" panose="020F0502020204030204" pitchFamily="34" charset="0"/>
            </a:endParaRPr>
          </a:p>
          <a:p>
            <a:pPr marL="761980" indent="-761980">
              <a:buSzPts val="3200"/>
            </a:pPr>
            <a:r>
              <a:rPr lang="en-US" sz="6400">
                <a:latin typeface="Calibri" panose="020F0502020204030204" pitchFamily="34" charset="0"/>
                <a:ea typeface="Calibri" panose="020F0502020204030204" pitchFamily="34" charset="0"/>
                <a:cs typeface="Calibri" panose="020F0502020204030204" pitchFamily="34" charset="0"/>
              </a:rPr>
              <a:t>Refer to safety plans and rules</a:t>
            </a:r>
            <a:endParaRPr>
              <a:latin typeface="Calibri" panose="020F0502020204030204" pitchFamily="34" charset="0"/>
              <a:ea typeface="Calibri" panose="020F0502020204030204" pitchFamily="34" charset="0"/>
              <a:cs typeface="Calibri" panose="020F0502020204030204" pitchFamily="34" charset="0"/>
            </a:endParaRPr>
          </a:p>
          <a:p>
            <a:pPr marL="761980" indent="-761980">
              <a:buSzPts val="3200"/>
            </a:pPr>
            <a:r>
              <a:rPr lang="en-US" sz="6400">
                <a:latin typeface="Calibri" panose="020F0502020204030204" pitchFamily="34" charset="0"/>
                <a:ea typeface="Calibri" panose="020F0502020204030204" pitchFamily="34" charset="0"/>
                <a:cs typeface="Calibri" panose="020F0502020204030204" pitchFamily="34" charset="0"/>
              </a:rPr>
              <a:t>Redirect and talk about alternatives</a:t>
            </a:r>
            <a:endParaRPr>
              <a:latin typeface="Calibri" panose="020F0502020204030204" pitchFamily="34" charset="0"/>
              <a:ea typeface="Calibri" panose="020F0502020204030204" pitchFamily="34" charset="0"/>
              <a:cs typeface="Calibri" panose="020F0502020204030204" pitchFamily="34" charset="0"/>
            </a:endParaRPr>
          </a:p>
          <a:p>
            <a:pPr marL="761980" indent="-761980">
              <a:buSzPts val="3200"/>
            </a:pPr>
            <a:r>
              <a:rPr lang="en-US" sz="6400">
                <a:latin typeface="Calibri" panose="020F0502020204030204" pitchFamily="34" charset="0"/>
                <a:ea typeface="Calibri" panose="020F0502020204030204" pitchFamily="34" charset="0"/>
                <a:cs typeface="Calibri" panose="020F0502020204030204" pitchFamily="34" charset="0"/>
              </a:rPr>
              <a:t>Help kids build communication skills</a:t>
            </a:r>
            <a:endParaRPr>
              <a:latin typeface="Calibri" panose="020F0502020204030204" pitchFamily="34" charset="0"/>
              <a:ea typeface="Calibri" panose="020F0502020204030204" pitchFamily="34" charset="0"/>
              <a:cs typeface="Calibri" panose="020F0502020204030204" pitchFamily="34" charset="0"/>
            </a:endParaRPr>
          </a:p>
          <a:p>
            <a:pPr marL="761980" indent="-761980">
              <a:buSzPts val="3200"/>
            </a:pPr>
            <a:r>
              <a:rPr lang="en-US" sz="6400">
                <a:latin typeface="Calibri" panose="020F0502020204030204" pitchFamily="34" charset="0"/>
                <a:ea typeface="Calibri" panose="020F0502020204030204" pitchFamily="34" charset="0"/>
                <a:cs typeface="Calibri" panose="020F0502020204030204" pitchFamily="34" charset="0"/>
              </a:rPr>
              <a:t>Let them know that adults are responsible for helping them and their environment stay safe</a:t>
            </a:r>
            <a:endParaRPr>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231" y="-256198"/>
            <a:ext cx="24501231" cy="16335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5" name="Google Shape;497;p37"/>
          <p:cNvSpPr/>
          <p:nvPr/>
        </p:nvSpPr>
        <p:spPr>
          <a:xfrm>
            <a:off x="0" y="0"/>
            <a:ext cx="24384000" cy="13716000"/>
          </a:xfrm>
          <a:prstGeom prst="rect">
            <a:avLst/>
          </a:prstGeom>
          <a:solidFill>
            <a:srgbClr val="FFFFFF">
              <a:alpha val="54901"/>
            </a:srgbClr>
          </a:solidFill>
          <a:ln>
            <a:noFill/>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6" name="TextBox 5"/>
          <p:cNvSpPr txBox="1"/>
          <p:nvPr/>
        </p:nvSpPr>
        <p:spPr>
          <a:xfrm>
            <a:off x="4586991" y="3147935"/>
            <a:ext cx="16549142" cy="6121676"/>
          </a:xfrm>
          <a:prstGeom prst="rect">
            <a:avLst/>
          </a:prstGeom>
          <a:noFill/>
        </p:spPr>
        <p:txBody>
          <a:bodyPr wrap="square" rtlCol="0">
            <a:spAutoFit/>
          </a:bodyPr>
          <a:lstStyle/>
          <a:p>
            <a:r>
              <a:rPr lang="en-US" sz="4400" b="1">
                <a:latin typeface="Calibri" panose="020F0502020204030204" pitchFamily="34" charset="0"/>
                <a:ea typeface="Calibri" panose="020F0502020204030204" pitchFamily="34" charset="0"/>
                <a:cs typeface="Calibri" panose="020F0502020204030204" pitchFamily="34" charset="0"/>
              </a:rPr>
              <a:t>Select the action steps that would be appropriate based on the following situation:</a:t>
            </a:r>
          </a:p>
          <a:p>
            <a:endParaRPr lang="en-US" sz="4400" b="1">
              <a:latin typeface="Calibri" panose="020F0502020204030204" pitchFamily="34" charset="0"/>
              <a:ea typeface="Calibri" panose="020F0502020204030204" pitchFamily="34" charset="0"/>
              <a:cs typeface="Calibri" panose="020F0502020204030204" pitchFamily="34" charset="0"/>
            </a:endParaRPr>
          </a:p>
          <a:p>
            <a:pPr lvl="0"/>
            <a:r>
              <a:rPr lang="en-US" sz="4400" b="1">
                <a:latin typeface="Calibri" panose="020F0502020204030204" pitchFamily="34" charset="0"/>
                <a:ea typeface="Calibri" panose="020F0502020204030204" pitchFamily="34" charset="0"/>
                <a:cs typeface="Calibri" panose="020F0502020204030204" pitchFamily="34" charset="0"/>
              </a:rPr>
              <a:t>Your 15 year old nephew told your 12 year old son that he can show him naked pictures online if he’s interested. Your son said “</a:t>
            </a:r>
            <a:r>
              <a:rPr lang="en-US" sz="4400" b="1" err="1">
                <a:latin typeface="Calibri" panose="020F0502020204030204" pitchFamily="34" charset="0"/>
                <a:ea typeface="Calibri" panose="020F0502020204030204" pitchFamily="34" charset="0"/>
                <a:cs typeface="Calibri" panose="020F0502020204030204" pitchFamily="34" charset="0"/>
              </a:rPr>
              <a:t>ew</a:t>
            </a:r>
            <a:r>
              <a:rPr lang="en-US" sz="4400" b="1">
                <a:latin typeface="Calibri" panose="020F0502020204030204" pitchFamily="34" charset="0"/>
                <a:ea typeface="Calibri" panose="020F0502020204030204" pitchFamily="34" charset="0"/>
                <a:cs typeface="Calibri" panose="020F0502020204030204" pitchFamily="34" charset="0"/>
              </a:rPr>
              <a:t>, no.” Your nephew brought it up again the next time they saw each other. After this your son came to you with this information.  What should you do? What should you do?</a:t>
            </a:r>
          </a:p>
        </p:txBody>
      </p:sp>
      <p:sp>
        <p:nvSpPr>
          <p:cNvPr id="7" name="Google Shape;376;p27"/>
          <p:cNvSpPr txBox="1">
            <a:spLocks/>
          </p:cNvSpPr>
          <p:nvPr/>
        </p:nvSpPr>
        <p:spPr>
          <a:xfrm>
            <a:off x="317501" y="258231"/>
            <a:ext cx="24066506" cy="1016010"/>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121850" tIns="121850" rIns="121850" bIns="121850" anchor="ctr" anchorCtr="0">
            <a:no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lnSpc>
                <a:spcPct val="90000"/>
              </a:lnSpc>
              <a:buClr>
                <a:schemeClr val="dk1"/>
              </a:buClr>
              <a:buSzPct val="100000"/>
            </a:pPr>
            <a:r>
              <a:rPr lang="en-US" sz="6000" b="0">
                <a:solidFill>
                  <a:schemeClr val="dk1"/>
                </a:solidFill>
                <a:latin typeface="Calibri" panose="020F0502020204030204" pitchFamily="34" charset="0"/>
                <a:ea typeface="Calibri" panose="020F0502020204030204" pitchFamily="34" charset="0"/>
                <a:cs typeface="Calibri" panose="020F0502020204030204" pitchFamily="34" charset="0"/>
                <a:sym typeface="Play"/>
              </a:rPr>
              <a:t>Activity</a:t>
            </a:r>
            <a:endParaRPr lang="en-US" sz="6000" b="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3692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104" name="Google Shape;104;p1"/>
          <p:cNvGrpSpPr/>
          <p:nvPr/>
        </p:nvGrpSpPr>
        <p:grpSpPr>
          <a:xfrm>
            <a:off x="457771" y="2190959"/>
            <a:ext cx="23468462" cy="4185786"/>
            <a:chOff x="-1" y="-1"/>
            <a:chExt cx="8800671" cy="1569669"/>
          </a:xfrm>
        </p:grpSpPr>
        <p:sp>
          <p:nvSpPr>
            <p:cNvPr id="105" name="Google Shape;105;p1"/>
            <p:cNvSpPr/>
            <p:nvPr/>
          </p:nvSpPr>
          <p:spPr>
            <a:xfrm>
              <a:off x="-1" y="-1"/>
              <a:ext cx="8800671" cy="1569669"/>
            </a:xfrm>
            <a:custGeom>
              <a:avLst/>
              <a:gdLst/>
              <a:ahLst/>
              <a:cxnLst/>
              <a:rect l="l" t="t" r="r" b="b"/>
              <a:pathLst>
                <a:path w="21600" h="21600" extrusionOk="0">
                  <a:moveTo>
                    <a:pt x="0" y="0"/>
                  </a:moveTo>
                  <a:lnTo>
                    <a:pt x="20422" y="0"/>
                  </a:lnTo>
                  <a:lnTo>
                    <a:pt x="21600" y="10800"/>
                  </a:lnTo>
                  <a:lnTo>
                    <a:pt x="20422" y="21600"/>
                  </a:lnTo>
                  <a:lnTo>
                    <a:pt x="0" y="21600"/>
                  </a:lnTo>
                  <a:close/>
                </a:path>
              </a:pathLst>
            </a:custGeom>
            <a:gradFill>
              <a:gsLst>
                <a:gs pos="0">
                  <a:srgbClr val="7EBC6C">
                    <a:alpha val="86274"/>
                  </a:srgbClr>
                </a:gs>
                <a:gs pos="23000">
                  <a:srgbClr val="7EBC6C">
                    <a:alpha val="86274"/>
                  </a:srgbClr>
                </a:gs>
                <a:gs pos="36000">
                  <a:srgbClr val="FCD866"/>
                </a:gs>
                <a:gs pos="63000">
                  <a:srgbClr val="FBD251"/>
                </a:gs>
                <a:gs pos="77000">
                  <a:srgbClr val="F45142"/>
                </a:gs>
                <a:gs pos="100000">
                  <a:srgbClr val="F45142"/>
                </a:gs>
              </a:gsLst>
              <a:lin ang="0" scaled="0"/>
            </a:gradFill>
            <a:ln w="19050" cap="flat" cmpd="sng">
              <a:solidFill>
                <a:srgbClr val="FFFFFF"/>
              </a:solidFill>
              <a:prstDash val="solid"/>
              <a:miter lim="800000"/>
              <a:headEnd type="none" w="sm" len="sm"/>
              <a:tailEnd type="none" w="sm" len="sm"/>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106" name="Google Shape;106;p1"/>
            <p:cNvSpPr txBox="1"/>
            <p:nvPr/>
          </p:nvSpPr>
          <p:spPr>
            <a:xfrm>
              <a:off x="3112557" y="260373"/>
              <a:ext cx="2575555" cy="923421"/>
            </a:xfrm>
            <a:prstGeom prst="rect">
              <a:avLst/>
            </a:prstGeom>
            <a:noFill/>
            <a:ln>
              <a:noFill/>
            </a:ln>
          </p:spPr>
          <p:txBody>
            <a:bodyPr spcFirstLastPara="1" wrap="square" lIns="121850" tIns="121850" rIns="121850" bIns="121850" anchor="t" anchorCtr="0">
              <a:spAutoFit/>
            </a:bodyPr>
            <a:lstStyle/>
            <a:p>
              <a:pPr algn="ct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Unsafe, concerning, inappropriate</a:t>
              </a:r>
              <a:endParaRPr sz="9600">
                <a:latin typeface="Calibri" panose="020F0502020204030204" pitchFamily="34" charset="0"/>
                <a:ea typeface="Calibri" panose="020F0502020204030204" pitchFamily="34" charset="0"/>
                <a:cs typeface="Calibri" panose="020F0502020204030204" pitchFamily="34" charset="0"/>
              </a:endParaRPr>
            </a:p>
            <a:p>
              <a:pPr algn="ct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behaviors</a:t>
              </a:r>
              <a:endParaRPr sz="9600">
                <a:latin typeface="Calibri" panose="020F0502020204030204" pitchFamily="34" charset="0"/>
                <a:ea typeface="Calibri" panose="020F0502020204030204" pitchFamily="34" charset="0"/>
                <a:cs typeface="Calibri" panose="020F0502020204030204" pitchFamily="34" charset="0"/>
              </a:endParaRPr>
            </a:p>
          </p:txBody>
        </p:sp>
        <p:sp>
          <p:nvSpPr>
            <p:cNvPr id="107" name="Google Shape;107;p1"/>
            <p:cNvSpPr txBox="1"/>
            <p:nvPr/>
          </p:nvSpPr>
          <p:spPr>
            <a:xfrm>
              <a:off x="6179389" y="323165"/>
              <a:ext cx="2575555" cy="923421"/>
            </a:xfrm>
            <a:prstGeom prst="rect">
              <a:avLst/>
            </a:prstGeom>
            <a:noFill/>
            <a:ln>
              <a:noFill/>
            </a:ln>
          </p:spPr>
          <p:txBody>
            <a:bodyPr spcFirstLastPara="1" wrap="square" lIns="121850" tIns="121850" rIns="121850" bIns="121850" anchor="t" anchorCtr="0">
              <a:spAutoFit/>
            </a:bodyPr>
            <a:lstStyle/>
            <a:p>
              <a:pPr algn="ct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Harmful, </a:t>
              </a:r>
              <a:endParaRPr sz="9600">
                <a:latin typeface="Calibri" panose="020F0502020204030204" pitchFamily="34" charset="0"/>
                <a:ea typeface="Calibri" panose="020F0502020204030204" pitchFamily="34" charset="0"/>
                <a:cs typeface="Calibri" panose="020F0502020204030204" pitchFamily="34" charset="0"/>
              </a:endParaRPr>
            </a:p>
            <a:p>
              <a:pPr algn="ct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abusive, or illegal </a:t>
              </a:r>
              <a:endParaRPr sz="9600">
                <a:latin typeface="Calibri" panose="020F0502020204030204" pitchFamily="34" charset="0"/>
                <a:ea typeface="Calibri" panose="020F0502020204030204" pitchFamily="34" charset="0"/>
                <a:cs typeface="Calibri" panose="020F0502020204030204" pitchFamily="34" charset="0"/>
              </a:endParaRPr>
            </a:p>
            <a:p>
              <a:pPr algn="ct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behaviors</a:t>
              </a:r>
              <a:endParaRPr sz="9600">
                <a:latin typeface="Calibri" panose="020F0502020204030204" pitchFamily="34" charset="0"/>
                <a:ea typeface="Calibri" panose="020F0502020204030204" pitchFamily="34" charset="0"/>
                <a:cs typeface="Calibri" panose="020F0502020204030204" pitchFamily="34" charset="0"/>
              </a:endParaRPr>
            </a:p>
          </p:txBody>
        </p:sp>
        <p:sp>
          <p:nvSpPr>
            <p:cNvPr id="108" name="Google Shape;108;p1"/>
            <p:cNvSpPr txBox="1"/>
            <p:nvPr/>
          </p:nvSpPr>
          <p:spPr>
            <a:xfrm>
              <a:off x="45724" y="276592"/>
              <a:ext cx="2438245" cy="646374"/>
            </a:xfrm>
            <a:prstGeom prst="rect">
              <a:avLst/>
            </a:prstGeom>
            <a:noFill/>
            <a:ln>
              <a:noFill/>
            </a:ln>
          </p:spPr>
          <p:txBody>
            <a:bodyPr spcFirstLastPara="1" wrap="square" lIns="121850" tIns="121850" rIns="121850" bIns="121850" anchor="t" anchorCtr="0">
              <a:spAutoFit/>
            </a:bodyPr>
            <a:lstStyle/>
            <a:p>
              <a:pPr algn="ct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Safe, healthy, appropriate behaviors</a:t>
              </a:r>
              <a:endParaRPr sz="9600">
                <a:latin typeface="Calibri" panose="020F0502020204030204" pitchFamily="34" charset="0"/>
                <a:ea typeface="Calibri" panose="020F0502020204030204" pitchFamily="34" charset="0"/>
                <a:cs typeface="Calibri" panose="020F0502020204030204" pitchFamily="34" charset="0"/>
              </a:endParaRPr>
            </a:p>
          </p:txBody>
        </p:sp>
      </p:grpSp>
      <p:grpSp>
        <p:nvGrpSpPr>
          <p:cNvPr id="109" name="Google Shape;109;p1"/>
          <p:cNvGrpSpPr/>
          <p:nvPr/>
        </p:nvGrpSpPr>
        <p:grpSpPr>
          <a:xfrm>
            <a:off x="16454637" y="8515804"/>
            <a:ext cx="7793678" cy="4475684"/>
            <a:chOff x="-1" y="0"/>
            <a:chExt cx="2922628" cy="1678381"/>
          </a:xfrm>
        </p:grpSpPr>
        <p:sp>
          <p:nvSpPr>
            <p:cNvPr id="110" name="Google Shape;110;p1"/>
            <p:cNvSpPr/>
            <p:nvPr/>
          </p:nvSpPr>
          <p:spPr>
            <a:xfrm>
              <a:off x="-1" y="0"/>
              <a:ext cx="2922628" cy="1678381"/>
            </a:xfrm>
            <a:prstGeom prst="roundRect">
              <a:avLst>
                <a:gd name="adj" fmla="val 16667"/>
              </a:avLst>
            </a:prstGeom>
            <a:solidFill>
              <a:srgbClr val="F45142"/>
            </a:solidFill>
            <a:ln>
              <a:noFill/>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111" name="Google Shape;111;p1"/>
            <p:cNvSpPr txBox="1"/>
            <p:nvPr/>
          </p:nvSpPr>
          <p:spPr>
            <a:xfrm>
              <a:off x="146665" y="176572"/>
              <a:ext cx="2711257" cy="909474"/>
            </a:xfrm>
            <a:prstGeom prst="rect">
              <a:avLst/>
            </a:prstGeom>
            <a:noFill/>
            <a:ln>
              <a:noFill/>
            </a:ln>
          </p:spPr>
          <p:txBody>
            <a:bodyPr spcFirstLastPara="1" wrap="square" lIns="121850" tIns="121850" rIns="121850" bIns="121850" anchor="t" anchorCtr="0">
              <a:spAutoFit/>
            </a:bodyPr>
            <a:lstStyle/>
            <a:p>
              <a:pPr algn="ctr">
                <a:spcBef>
                  <a:spcPts val="0"/>
                </a:spcBef>
              </a:pPr>
              <a:endParaRPr lang="en-US" sz="5066">
                <a:solidFill>
                  <a:schemeClr val="dk1"/>
                </a:solidFill>
                <a:latin typeface="Arial"/>
                <a:ea typeface="Arial"/>
                <a:cs typeface="Arial"/>
                <a:sym typeface="Arial"/>
              </a:endParaRPr>
            </a:p>
            <a:p>
              <a:pPr algn="ct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System Response &amp; Safety Planning</a:t>
              </a:r>
              <a:endParaRPr lang="en-US" sz="9600">
                <a:latin typeface="Calibri" panose="020F0502020204030204" pitchFamily="34" charset="0"/>
                <a:ea typeface="Calibri" panose="020F0502020204030204" pitchFamily="34" charset="0"/>
                <a:cs typeface="Calibri" panose="020F0502020204030204" pitchFamily="34" charset="0"/>
              </a:endParaRPr>
            </a:p>
          </p:txBody>
        </p:sp>
      </p:grpSp>
      <p:cxnSp>
        <p:nvCxnSpPr>
          <p:cNvPr id="118" name="Google Shape;118;p1"/>
          <p:cNvCxnSpPr/>
          <p:nvPr/>
        </p:nvCxnSpPr>
        <p:spPr>
          <a:xfrm>
            <a:off x="19660545" y="6404906"/>
            <a:ext cx="10" cy="2121088"/>
          </a:xfrm>
          <a:prstGeom prst="straightConnector1">
            <a:avLst/>
          </a:prstGeom>
          <a:noFill/>
          <a:ln w="34925" cap="flat" cmpd="sng">
            <a:solidFill>
              <a:srgbClr val="F45142"/>
            </a:solidFill>
            <a:prstDash val="dash"/>
            <a:miter lim="8000"/>
            <a:headEnd type="none" w="sm" len="sm"/>
            <a:tailEnd type="triangle" w="med" len="med"/>
          </a:ln>
        </p:spPr>
      </p:cxnSp>
    </p:spTree>
    <p:extLst>
      <p:ext uri="{BB962C8B-B14F-4D97-AF65-F5344CB8AC3E}">
        <p14:creationId xmlns:p14="http://schemas.microsoft.com/office/powerpoint/2010/main" val="197385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42"/>
          <p:cNvSpPr txBox="1"/>
          <p:nvPr/>
        </p:nvSpPr>
        <p:spPr>
          <a:xfrm>
            <a:off x="317501" y="258237"/>
            <a:ext cx="24066506" cy="1031106"/>
          </a:xfrm>
          <a:prstGeom prst="rect">
            <a:avLst/>
          </a:prstGeom>
          <a:noFill/>
          <a:ln>
            <a:noFill/>
          </a:ln>
        </p:spPr>
        <p:txBody>
          <a:bodyPr spcFirstLastPara="1" wrap="square" lIns="121850" tIns="121850" rIns="121850" bIns="121850" anchor="ctr" anchorCtr="0">
            <a:noAutofit/>
          </a:bodyPr>
          <a:lstStyle/>
          <a:p>
            <a:pPr>
              <a:spcBef>
                <a:spcPts val="0"/>
              </a:spcBef>
            </a:pPr>
            <a:r>
              <a:rPr lang="en-US" sz="60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Abusive Behaviors</a:t>
            </a:r>
            <a:endParaRPr sz="6000">
              <a:latin typeface="Calibri" panose="020F0502020204030204" pitchFamily="34" charset="0"/>
              <a:ea typeface="Calibri" panose="020F0502020204030204" pitchFamily="34" charset="0"/>
              <a:cs typeface="Calibri" panose="020F0502020204030204" pitchFamily="34" charset="0"/>
            </a:endParaRPr>
          </a:p>
        </p:txBody>
      </p:sp>
      <p:sp>
        <p:nvSpPr>
          <p:cNvPr id="578" name="Google Shape;578;p42"/>
          <p:cNvSpPr txBox="1"/>
          <p:nvPr/>
        </p:nvSpPr>
        <p:spPr>
          <a:xfrm>
            <a:off x="3659863" y="3021237"/>
            <a:ext cx="5952218" cy="1132476"/>
          </a:xfrm>
          <a:prstGeom prst="rect">
            <a:avLst/>
          </a:prstGeom>
          <a:noFill/>
          <a:ln>
            <a:noFill/>
          </a:ln>
        </p:spPr>
        <p:txBody>
          <a:bodyPr spcFirstLastPara="1" wrap="square" lIns="121850" tIns="121850" rIns="121850" bIns="121850" anchor="t" anchorCtr="0">
            <a:spAutoFit/>
          </a:bodyPr>
          <a:lstStyle/>
          <a:p>
            <a:pPr algn="ctr">
              <a:spcBef>
                <a:spcPts val="0"/>
              </a:spcBef>
            </a:pPr>
            <a:r>
              <a:rPr lang="en-US" sz="6400" b="1">
                <a:solidFill>
                  <a:srgbClr val="FFFFFF"/>
                </a:solidFill>
                <a:latin typeface="Lato"/>
                <a:ea typeface="Lato"/>
                <a:cs typeface="Lato"/>
                <a:sym typeface="Lato"/>
              </a:rPr>
              <a:t>Harmful</a:t>
            </a:r>
            <a:endParaRPr sz="9600"/>
          </a:p>
        </p:txBody>
      </p:sp>
      <p:sp>
        <p:nvSpPr>
          <p:cNvPr id="579" name="Google Shape;579;p42"/>
          <p:cNvSpPr txBox="1"/>
          <p:nvPr/>
        </p:nvSpPr>
        <p:spPr>
          <a:xfrm>
            <a:off x="477873" y="3021237"/>
            <a:ext cx="12316198" cy="8767067"/>
          </a:xfrm>
          <a:prstGeom prst="rect">
            <a:avLst/>
          </a:prstGeom>
          <a:noFill/>
          <a:ln>
            <a:noFill/>
          </a:ln>
        </p:spPr>
        <p:txBody>
          <a:bodyPr spcFirstLastPara="1" wrap="square" lIns="121850" tIns="121850" rIns="121850" bIns="121850" anchor="t" anchorCtr="0">
            <a:spAutoFit/>
          </a:bodyPr>
          <a:lstStyle/>
          <a:p>
            <a:pPr marL="914378" indent="-914378">
              <a:lnSpc>
                <a:spcPct val="117999"/>
              </a:lnSpc>
              <a:spcBef>
                <a:spcPts val="0"/>
              </a:spcBef>
              <a:buClr>
                <a:srgbClr val="000000"/>
              </a:buClr>
              <a:buSzPts val="2133"/>
              <a:buFont typeface="Helvetica Neue"/>
              <a:buChar char="❑"/>
            </a:pPr>
            <a:r>
              <a:rPr lang="en-US" sz="42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Uses force, aggression, bribes, coercion or manipulation paired with sexual behavior</a:t>
            </a:r>
            <a:endParaRPr sz="9600">
              <a:latin typeface="Calibri" panose="020F0502020204030204" pitchFamily="34" charset="0"/>
              <a:ea typeface="Calibri" panose="020F0502020204030204" pitchFamily="34" charset="0"/>
              <a:cs typeface="Calibri" panose="020F0502020204030204" pitchFamily="34" charset="0"/>
            </a:endParaRPr>
          </a:p>
          <a:p>
            <a:pPr marL="914378" indent="-914378">
              <a:lnSpc>
                <a:spcPct val="117999"/>
              </a:lnSpc>
              <a:spcBef>
                <a:spcPts val="0"/>
              </a:spcBef>
              <a:buClr>
                <a:srgbClr val="000000"/>
              </a:buClr>
              <a:buSzPts val="2133"/>
              <a:buFont typeface="Helvetica Neue"/>
              <a:buChar char="❑"/>
            </a:pPr>
            <a:r>
              <a:rPr lang="en-US" sz="42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Mature sexual behavior between young children or between an older youth and a younger child</a:t>
            </a:r>
            <a:endParaRPr sz="9600">
              <a:latin typeface="Calibri" panose="020F0502020204030204" pitchFamily="34" charset="0"/>
              <a:ea typeface="Calibri" panose="020F0502020204030204" pitchFamily="34" charset="0"/>
              <a:cs typeface="Calibri" panose="020F0502020204030204" pitchFamily="34" charset="0"/>
            </a:endParaRPr>
          </a:p>
          <a:p>
            <a:pPr marL="914378" indent="-914378">
              <a:lnSpc>
                <a:spcPct val="117999"/>
              </a:lnSpc>
              <a:spcBef>
                <a:spcPts val="0"/>
              </a:spcBef>
              <a:buClr>
                <a:srgbClr val="000000"/>
              </a:buClr>
              <a:buSzPts val="2133"/>
              <a:buFont typeface="Helvetica Neue"/>
              <a:buChar char="❑"/>
            </a:pPr>
            <a:r>
              <a:rPr lang="en-US" sz="42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Does not respect another child’s “no” or elicits complaints from another child when playing sexual games</a:t>
            </a:r>
            <a:endParaRPr sz="9600">
              <a:latin typeface="Calibri" panose="020F0502020204030204" pitchFamily="34" charset="0"/>
              <a:ea typeface="Calibri" panose="020F0502020204030204" pitchFamily="34" charset="0"/>
              <a:cs typeface="Calibri" panose="020F0502020204030204" pitchFamily="34" charset="0"/>
            </a:endParaRPr>
          </a:p>
          <a:p>
            <a:pPr marL="914378" indent="-914378">
              <a:lnSpc>
                <a:spcPct val="117999"/>
              </a:lnSpc>
              <a:spcBef>
                <a:spcPts val="0"/>
              </a:spcBef>
              <a:buClr>
                <a:srgbClr val="000000"/>
              </a:buClr>
              <a:buSzPts val="2133"/>
              <a:buFont typeface="Helvetica Neue"/>
              <a:buChar char="❑"/>
            </a:pPr>
            <a:r>
              <a:rPr lang="en-US" sz="42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Shows vulnerable (younger) child explicit sexual images, videos or content, or offers alcohol or drugs</a:t>
            </a:r>
            <a:endParaRPr sz="9600">
              <a:latin typeface="Calibri" panose="020F0502020204030204" pitchFamily="34" charset="0"/>
              <a:ea typeface="Calibri" panose="020F0502020204030204" pitchFamily="34" charset="0"/>
              <a:cs typeface="Calibri" panose="020F0502020204030204" pitchFamily="34" charset="0"/>
            </a:endParaRPr>
          </a:p>
          <a:p>
            <a:pPr marL="914378" indent="-914378">
              <a:lnSpc>
                <a:spcPct val="117999"/>
              </a:lnSpc>
              <a:spcBef>
                <a:spcPts val="0"/>
              </a:spcBef>
              <a:buClr>
                <a:srgbClr val="000000"/>
              </a:buClr>
              <a:buSzPts val="2133"/>
              <a:buFont typeface="Helvetica Neue"/>
              <a:buChar char="❑"/>
            </a:pPr>
            <a:r>
              <a:rPr lang="en-US" sz="42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Views harmful and/or illegal online content</a:t>
            </a:r>
            <a:endParaRPr sz="9600">
              <a:latin typeface="Calibri" panose="020F0502020204030204" pitchFamily="34" charset="0"/>
              <a:ea typeface="Calibri" panose="020F0502020204030204" pitchFamily="34" charset="0"/>
              <a:cs typeface="Calibri" panose="020F0502020204030204" pitchFamily="34" charset="0"/>
            </a:endParaRPr>
          </a:p>
        </p:txBody>
      </p:sp>
      <p:pic>
        <p:nvPicPr>
          <p:cNvPr id="580" name="Google Shape;580;p42" descr="Picture 3"/>
          <p:cNvPicPr preferRelativeResize="0"/>
          <p:nvPr/>
        </p:nvPicPr>
        <p:blipFill rotWithShape="1">
          <a:blip r:embed="rId3">
            <a:alphaModFix/>
          </a:blip>
          <a:srcRect/>
          <a:stretch/>
        </p:blipFill>
        <p:spPr>
          <a:xfrm>
            <a:off x="13044435" y="2786059"/>
            <a:ext cx="9857206" cy="102509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43"/>
          <p:cNvSpPr txBox="1"/>
          <p:nvPr/>
        </p:nvSpPr>
        <p:spPr>
          <a:xfrm>
            <a:off x="317501" y="258237"/>
            <a:ext cx="24066506" cy="1031106"/>
          </a:xfrm>
          <a:prstGeom prst="rect">
            <a:avLst/>
          </a:prstGeom>
          <a:noFill/>
          <a:ln>
            <a:noFill/>
          </a:ln>
        </p:spPr>
        <p:txBody>
          <a:bodyPr spcFirstLastPara="1" wrap="square" lIns="121850" tIns="121850" rIns="121850" bIns="121850" anchor="ctr" anchorCtr="0">
            <a:noAutofit/>
          </a:bodyPr>
          <a:lstStyle/>
          <a:p>
            <a:pPr>
              <a:spcBef>
                <a:spcPts val="0"/>
              </a:spcBef>
            </a:pPr>
            <a:r>
              <a:rPr lang="en-US" sz="60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Sexuality and Technology</a:t>
            </a:r>
            <a:endParaRPr sz="13800">
              <a:latin typeface="Calibri" panose="020F0502020204030204" pitchFamily="34" charset="0"/>
              <a:ea typeface="Calibri" panose="020F0502020204030204" pitchFamily="34" charset="0"/>
              <a:cs typeface="Calibri" panose="020F0502020204030204" pitchFamily="34" charset="0"/>
            </a:endParaRPr>
          </a:p>
        </p:txBody>
      </p:sp>
      <p:pic>
        <p:nvPicPr>
          <p:cNvPr id="586" name="Google Shape;586;p43" descr="Picture 3"/>
          <p:cNvPicPr preferRelativeResize="0"/>
          <p:nvPr/>
        </p:nvPicPr>
        <p:blipFill rotWithShape="1">
          <a:blip r:embed="rId3">
            <a:alphaModFix/>
          </a:blip>
          <a:srcRect b="4045"/>
          <a:stretch/>
        </p:blipFill>
        <p:spPr>
          <a:xfrm>
            <a:off x="596505" y="3064893"/>
            <a:ext cx="11805098" cy="9718590"/>
          </a:xfrm>
          <a:prstGeom prst="rect">
            <a:avLst/>
          </a:prstGeom>
          <a:noFill/>
          <a:ln>
            <a:noFill/>
          </a:ln>
        </p:spPr>
      </p:pic>
      <p:sp>
        <p:nvSpPr>
          <p:cNvPr id="587" name="Google Shape;587;p43"/>
          <p:cNvSpPr txBox="1"/>
          <p:nvPr/>
        </p:nvSpPr>
        <p:spPr>
          <a:xfrm>
            <a:off x="14702389" y="4486714"/>
            <a:ext cx="9338390" cy="6486086"/>
          </a:xfrm>
          <a:prstGeom prst="rect">
            <a:avLst/>
          </a:prstGeom>
          <a:noFill/>
          <a:ln>
            <a:noFill/>
          </a:ln>
        </p:spPr>
        <p:txBody>
          <a:bodyPr spcFirstLastPara="1" wrap="square" lIns="121850" tIns="121850" rIns="121850" bIns="121850" anchor="t" anchorCtr="0">
            <a:noAutofit/>
          </a:bodyPr>
          <a:lstStyle/>
          <a:p>
            <a:pPr>
              <a:spcBef>
                <a:spcPts val="0"/>
              </a:spcBef>
            </a:pPr>
            <a:r>
              <a:rPr lang="en-US" sz="4400" i="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Youth may:</a:t>
            </a:r>
            <a:endParaRPr sz="4400" i="1">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a:spcBef>
                <a:spcPts val="4000"/>
              </a:spcBef>
            </a:pPr>
            <a:r>
              <a:rPr lang="en-US" sz="44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Explore sex or sexual identity</a:t>
            </a:r>
            <a:endParaRPr sz="440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a:spcBef>
                <a:spcPts val="4000"/>
              </a:spcBef>
            </a:pPr>
            <a:r>
              <a:rPr lang="en-US" sz="44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Find, view, or produce sexual content</a:t>
            </a:r>
            <a:endParaRPr sz="4400">
              <a:latin typeface="Calibri" panose="020F0502020204030204" pitchFamily="34" charset="0"/>
              <a:ea typeface="Calibri" panose="020F0502020204030204" pitchFamily="34" charset="0"/>
              <a:cs typeface="Calibri" panose="020F0502020204030204" pitchFamily="34" charset="0"/>
            </a:endParaRPr>
          </a:p>
          <a:p>
            <a:pPr>
              <a:spcBef>
                <a:spcPts val="4000"/>
              </a:spcBef>
            </a:pPr>
            <a:r>
              <a:rPr lang="en-US" sz="44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View pornography</a:t>
            </a:r>
            <a:endParaRPr sz="440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a:spcBef>
                <a:spcPts val="4000"/>
              </a:spcBef>
            </a:pPr>
            <a:r>
              <a:rPr lang="en-US" sz="44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View child sexual abuse images</a:t>
            </a:r>
            <a:endParaRPr sz="440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a:spcBef>
                <a:spcPts val="4000"/>
              </a:spcBef>
            </a:pPr>
            <a:r>
              <a:rPr lang="en-US" sz="44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Extort peers for sexual images or money</a:t>
            </a:r>
            <a:endParaRPr sz="4400">
              <a:latin typeface="Calibri" panose="020F0502020204030204" pitchFamily="34" charset="0"/>
              <a:ea typeface="Calibri" panose="020F0502020204030204" pitchFamily="34" charset="0"/>
              <a:cs typeface="Calibri" panose="020F0502020204030204" pitchFamily="34" charset="0"/>
            </a:endParaRPr>
          </a:p>
        </p:txBody>
      </p:sp>
      <p:sp>
        <p:nvSpPr>
          <p:cNvPr id="588" name="Google Shape;588;p43"/>
          <p:cNvSpPr/>
          <p:nvPr/>
        </p:nvSpPr>
        <p:spPr>
          <a:xfrm>
            <a:off x="12733285" y="3757251"/>
            <a:ext cx="1434818" cy="8333862"/>
          </a:xfrm>
          <a:custGeom>
            <a:avLst/>
            <a:gdLst/>
            <a:ahLst/>
            <a:cxnLst/>
            <a:rect l="l" t="t" r="r" b="b"/>
            <a:pathLst>
              <a:path w="21600" h="21600" extrusionOk="0">
                <a:moveTo>
                  <a:pt x="0" y="0"/>
                </a:moveTo>
                <a:cubicBezTo>
                  <a:pt x="5965" y="0"/>
                  <a:pt x="10800" y="139"/>
                  <a:pt x="10800" y="310"/>
                </a:cubicBezTo>
                <a:lnTo>
                  <a:pt x="10800" y="10490"/>
                </a:lnTo>
                <a:cubicBezTo>
                  <a:pt x="10800" y="10661"/>
                  <a:pt x="15635" y="10800"/>
                  <a:pt x="21600" y="10800"/>
                </a:cubicBezTo>
                <a:cubicBezTo>
                  <a:pt x="15635" y="10800"/>
                  <a:pt x="10800" y="10939"/>
                  <a:pt x="10800" y="11110"/>
                </a:cubicBezTo>
                <a:lnTo>
                  <a:pt x="10800" y="21290"/>
                </a:lnTo>
                <a:cubicBezTo>
                  <a:pt x="10800" y="21461"/>
                  <a:pt x="5965" y="21600"/>
                  <a:pt x="0" y="21600"/>
                </a:cubicBezTo>
              </a:path>
            </a:pathLst>
          </a:custGeom>
          <a:noFill/>
          <a:ln w="19050" cap="flat" cmpd="sng">
            <a:solidFill>
              <a:srgbClr val="000000"/>
            </a:solidFill>
            <a:prstDash val="solid"/>
            <a:miter lim="8000"/>
            <a:headEnd type="none" w="sm" len="sm"/>
            <a:tailEnd type="none" w="sm" len="sm"/>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P spid="58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44"/>
          <p:cNvSpPr txBox="1">
            <a:spLocks noGrp="1"/>
          </p:cNvSpPr>
          <p:nvPr>
            <p:ph type="title" idx="4294967295"/>
          </p:nvPr>
        </p:nvSpPr>
        <p:spPr>
          <a:xfrm>
            <a:off x="317501" y="258231"/>
            <a:ext cx="24066506" cy="1016010"/>
          </a:xfrm>
          <a:prstGeom prst="rect">
            <a:avLst/>
          </a:prstGeom>
          <a:noFill/>
          <a:ln>
            <a:noFill/>
          </a:ln>
        </p:spPr>
        <p:txBody>
          <a:bodyPr spcFirstLastPara="1" wrap="square" lIns="121850" tIns="121850" rIns="121850" bIns="121850" anchor="ctr" anchorCtr="0">
            <a:noAutofit/>
          </a:bodyPr>
          <a:lstStyle/>
          <a:p>
            <a:pPr>
              <a:lnSpc>
                <a:spcPct val="90000"/>
              </a:lnSpc>
              <a:buClr>
                <a:schemeClr val="dk1"/>
              </a:buClr>
              <a:buSzPct val="100000"/>
            </a:pPr>
            <a:r>
              <a:rPr lang="en-US" sz="6000" b="0">
                <a:solidFill>
                  <a:schemeClr val="dk1"/>
                </a:solidFill>
                <a:latin typeface="Calibri" panose="020F0502020204030204" pitchFamily="34" charset="0"/>
                <a:ea typeface="Calibri" panose="020F0502020204030204" pitchFamily="34" charset="0"/>
                <a:cs typeface="Calibri" panose="020F0502020204030204" pitchFamily="34" charset="0"/>
                <a:sym typeface="Play"/>
              </a:rPr>
              <a:t>Determining if a Behavior is Problematic</a:t>
            </a:r>
            <a:endParaRPr sz="6000" b="0">
              <a:latin typeface="Calibri" panose="020F0502020204030204" pitchFamily="34" charset="0"/>
              <a:ea typeface="Calibri" panose="020F0502020204030204" pitchFamily="34" charset="0"/>
              <a:cs typeface="Calibri" panose="020F0502020204030204" pitchFamily="34" charset="0"/>
            </a:endParaRPr>
          </a:p>
        </p:txBody>
      </p:sp>
      <p:sp>
        <p:nvSpPr>
          <p:cNvPr id="594" name="Google Shape;594;p44"/>
          <p:cNvSpPr/>
          <p:nvPr/>
        </p:nvSpPr>
        <p:spPr>
          <a:xfrm>
            <a:off x="12778731" y="5697799"/>
            <a:ext cx="10575090" cy="7170426"/>
          </a:xfrm>
          <a:custGeom>
            <a:avLst/>
            <a:gdLst/>
            <a:ahLst/>
            <a:cxnLst/>
            <a:rect l="l" t="t" r="r" b="b"/>
            <a:pathLst>
              <a:path w="21600" h="21600" extrusionOk="0">
                <a:moveTo>
                  <a:pt x="0" y="2947"/>
                </a:moveTo>
                <a:cubicBezTo>
                  <a:pt x="0" y="1319"/>
                  <a:pt x="828" y="0"/>
                  <a:pt x="1848" y="0"/>
                </a:cubicBezTo>
                <a:lnTo>
                  <a:pt x="19752" y="0"/>
                </a:lnTo>
                <a:cubicBezTo>
                  <a:pt x="20772" y="0"/>
                  <a:pt x="21600" y="1319"/>
                  <a:pt x="21600" y="2947"/>
                </a:cubicBezTo>
                <a:lnTo>
                  <a:pt x="21600" y="14733"/>
                </a:lnTo>
                <a:cubicBezTo>
                  <a:pt x="21600" y="16360"/>
                  <a:pt x="20772" y="17679"/>
                  <a:pt x="19752" y="17679"/>
                </a:cubicBezTo>
                <a:lnTo>
                  <a:pt x="9000" y="17679"/>
                </a:lnTo>
                <a:lnTo>
                  <a:pt x="1849" y="21600"/>
                </a:lnTo>
                <a:lnTo>
                  <a:pt x="3600" y="17679"/>
                </a:lnTo>
                <a:lnTo>
                  <a:pt x="1848" y="17679"/>
                </a:lnTo>
                <a:cubicBezTo>
                  <a:pt x="828" y="17679"/>
                  <a:pt x="0" y="16360"/>
                  <a:pt x="0" y="14733"/>
                </a:cubicBezTo>
                <a:lnTo>
                  <a:pt x="0" y="10313"/>
                </a:lnTo>
                <a:close/>
              </a:path>
            </a:pathLst>
          </a:custGeom>
          <a:solidFill>
            <a:srgbClr val="FFFFFF"/>
          </a:solidFill>
          <a:ln w="88900" cap="flat" cmpd="sng">
            <a:solidFill>
              <a:srgbClr val="F45142"/>
            </a:solidFill>
            <a:prstDash val="solid"/>
            <a:miter lim="8000"/>
            <a:headEnd type="none" w="sm" len="sm"/>
            <a:tailEnd type="none" w="sm" len="sm"/>
          </a:ln>
        </p:spPr>
        <p:txBody>
          <a:bodyPr spcFirstLastPara="1" wrap="square" lIns="121900" tIns="121900" rIns="121900" bIns="121900" anchor="ctr" anchorCtr="0">
            <a:noAutofit/>
          </a:bodyPr>
          <a:lstStyle/>
          <a:p>
            <a:pPr>
              <a:spcBef>
                <a:spcPts val="0"/>
              </a:spcBef>
            </a:pPr>
            <a:endParaRPr sz="3466">
              <a:solidFill>
                <a:schemeClr val="dk1"/>
              </a:solidFill>
              <a:latin typeface="Arial"/>
              <a:ea typeface="Arial"/>
              <a:cs typeface="Arial"/>
              <a:sym typeface="Arial"/>
            </a:endParaRPr>
          </a:p>
        </p:txBody>
      </p:sp>
      <p:sp>
        <p:nvSpPr>
          <p:cNvPr id="595" name="Google Shape;595;p44"/>
          <p:cNvSpPr/>
          <p:nvPr/>
        </p:nvSpPr>
        <p:spPr>
          <a:xfrm flipH="1">
            <a:off x="682248" y="2285618"/>
            <a:ext cx="11511680" cy="6703712"/>
          </a:xfrm>
          <a:custGeom>
            <a:avLst/>
            <a:gdLst/>
            <a:ahLst/>
            <a:cxnLst/>
            <a:rect l="l" t="t" r="r" b="b"/>
            <a:pathLst>
              <a:path w="21600" h="21600" extrusionOk="0">
                <a:moveTo>
                  <a:pt x="0" y="2947"/>
                </a:moveTo>
                <a:cubicBezTo>
                  <a:pt x="0" y="1319"/>
                  <a:pt x="828" y="0"/>
                  <a:pt x="1848" y="0"/>
                </a:cubicBezTo>
                <a:lnTo>
                  <a:pt x="19752" y="0"/>
                </a:lnTo>
                <a:cubicBezTo>
                  <a:pt x="20772" y="0"/>
                  <a:pt x="21600" y="1319"/>
                  <a:pt x="21600" y="2947"/>
                </a:cubicBezTo>
                <a:lnTo>
                  <a:pt x="21600" y="14733"/>
                </a:lnTo>
                <a:cubicBezTo>
                  <a:pt x="21600" y="16360"/>
                  <a:pt x="20772" y="17679"/>
                  <a:pt x="19752" y="17679"/>
                </a:cubicBezTo>
                <a:lnTo>
                  <a:pt x="9000" y="17679"/>
                </a:lnTo>
                <a:lnTo>
                  <a:pt x="1849" y="21600"/>
                </a:lnTo>
                <a:lnTo>
                  <a:pt x="3600" y="17679"/>
                </a:lnTo>
                <a:lnTo>
                  <a:pt x="1848" y="17679"/>
                </a:lnTo>
                <a:cubicBezTo>
                  <a:pt x="828" y="17679"/>
                  <a:pt x="0" y="16360"/>
                  <a:pt x="0" y="14733"/>
                </a:cubicBezTo>
                <a:lnTo>
                  <a:pt x="0" y="10313"/>
                </a:lnTo>
                <a:close/>
              </a:path>
            </a:pathLst>
          </a:custGeom>
          <a:solidFill>
            <a:srgbClr val="FFFFFF"/>
          </a:solidFill>
          <a:ln w="88900" cap="flat" cmpd="sng">
            <a:solidFill>
              <a:srgbClr val="F45142"/>
            </a:solidFill>
            <a:prstDash val="solid"/>
            <a:miter lim="8000"/>
            <a:headEnd type="none" w="sm" len="sm"/>
            <a:tailEnd type="none" w="sm" len="sm"/>
          </a:ln>
        </p:spPr>
        <p:txBody>
          <a:bodyPr spcFirstLastPara="1" wrap="square" lIns="121900" tIns="121900" rIns="121900" bIns="121900" anchor="ctr" anchorCtr="0">
            <a:noAutofit/>
          </a:bodyPr>
          <a:lstStyle/>
          <a:p>
            <a:pPr>
              <a:spcBef>
                <a:spcPts val="0"/>
              </a:spcBef>
            </a:pPr>
            <a:endParaRPr sz="3466">
              <a:solidFill>
                <a:schemeClr val="dk1"/>
              </a:solidFill>
              <a:latin typeface="Arial"/>
              <a:ea typeface="Arial"/>
              <a:cs typeface="Arial"/>
              <a:sym typeface="Arial"/>
            </a:endParaRPr>
          </a:p>
        </p:txBody>
      </p:sp>
      <p:sp>
        <p:nvSpPr>
          <p:cNvPr id="596" name="Google Shape;596;p44"/>
          <p:cNvSpPr txBox="1"/>
          <p:nvPr/>
        </p:nvSpPr>
        <p:spPr>
          <a:xfrm>
            <a:off x="1056687" y="3026095"/>
            <a:ext cx="10762802" cy="4234864"/>
          </a:xfrm>
          <a:prstGeom prst="rect">
            <a:avLst/>
          </a:prstGeom>
          <a:noFill/>
          <a:ln>
            <a:noFill/>
          </a:ln>
        </p:spPr>
        <p:txBody>
          <a:bodyPr spcFirstLastPara="1" wrap="square" lIns="121850" tIns="121850" rIns="121850" bIns="121850" anchor="t" anchorCtr="0">
            <a:spAutoFit/>
          </a:bodyPr>
          <a:lstStyle/>
          <a:p>
            <a:pPr algn="ctr">
              <a:spcBef>
                <a:spcPts val="0"/>
              </a:spcBef>
            </a:pP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Play"/>
              </a:rPr>
              <a:t>Two nine year olds are playing together at one of their houses. When the child who lives there leaves the room, their 16 year old sibling comes into the room. He forces the visiting 9 year old to put her mouth on his penis. </a:t>
            </a:r>
            <a:endParaRPr>
              <a:latin typeface="Calibri" panose="020F0502020204030204" pitchFamily="34" charset="0"/>
              <a:ea typeface="Calibri" panose="020F0502020204030204" pitchFamily="34" charset="0"/>
              <a:cs typeface="Calibri" panose="020F0502020204030204" pitchFamily="34" charset="0"/>
            </a:endParaRPr>
          </a:p>
        </p:txBody>
      </p:sp>
      <p:sp>
        <p:nvSpPr>
          <p:cNvPr id="597" name="Google Shape;597;p44"/>
          <p:cNvSpPr txBox="1"/>
          <p:nvPr/>
        </p:nvSpPr>
        <p:spPr>
          <a:xfrm>
            <a:off x="13026703" y="6280026"/>
            <a:ext cx="10327118" cy="4511863"/>
          </a:xfrm>
          <a:prstGeom prst="rect">
            <a:avLst/>
          </a:prstGeom>
          <a:noFill/>
          <a:ln>
            <a:noFill/>
          </a:ln>
        </p:spPr>
        <p:txBody>
          <a:bodyPr spcFirstLastPara="1" wrap="square" lIns="121850" tIns="121850" rIns="121850" bIns="121850" anchor="t" anchorCtr="0">
            <a:spAutoFit/>
          </a:bodyPr>
          <a:lstStyle/>
          <a:p>
            <a:pPr>
              <a:spcBef>
                <a:spcPts val="0"/>
              </a:spcBef>
            </a:pPr>
            <a:r>
              <a:rPr lang="en-US" sz="44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 The 9 year old tearfully tells their friend, and the friend tells her mom. After Mom checks in with the friend she finds out that her son threatened this child in order to get this to happen. When she checks in with her son he begins to cry and says he didn’t want to get caught.</a:t>
            </a:r>
            <a:endParaRPr sz="1150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 grpId="0" animBg="1"/>
      <p:bldP spid="59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5"/>
          <p:cNvSpPr txBox="1">
            <a:spLocks noGrp="1"/>
          </p:cNvSpPr>
          <p:nvPr>
            <p:ph type="title" idx="4294967295"/>
          </p:nvPr>
        </p:nvSpPr>
        <p:spPr>
          <a:xfrm>
            <a:off x="317501" y="258231"/>
            <a:ext cx="24066506" cy="1016010"/>
          </a:xfrm>
          <a:prstGeom prst="rect">
            <a:avLst/>
          </a:prstGeom>
          <a:noFill/>
          <a:ln>
            <a:noFill/>
          </a:ln>
        </p:spPr>
        <p:txBody>
          <a:bodyPr spcFirstLastPara="1" wrap="square" lIns="121850" tIns="121850" rIns="121850" bIns="121850" anchor="ctr" anchorCtr="0">
            <a:normAutofit fontScale="90000"/>
          </a:bodyPr>
          <a:lstStyle/>
          <a:p>
            <a:pPr>
              <a:lnSpc>
                <a:spcPct val="90000"/>
              </a:lnSpc>
              <a:buClr>
                <a:schemeClr val="dk1"/>
              </a:buClr>
              <a:buSzPct val="100000"/>
            </a:pPr>
            <a:r>
              <a:rPr lang="en-US" sz="8800" b="0">
                <a:solidFill>
                  <a:schemeClr val="dk1"/>
                </a:solidFill>
                <a:latin typeface="Calibri" panose="020F0502020204030204" pitchFamily="34" charset="0"/>
                <a:ea typeface="Calibri" panose="020F0502020204030204" pitchFamily="34" charset="0"/>
                <a:cs typeface="Calibri" panose="020F0502020204030204" pitchFamily="34" charset="0"/>
                <a:sym typeface="Play"/>
              </a:rPr>
              <a:t>Determining if a Behavior is Problematic</a:t>
            </a:r>
            <a:endParaRPr b="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603" name="Google Shape;603;p45"/>
          <p:cNvGraphicFramePr/>
          <p:nvPr>
            <p:extLst>
              <p:ext uri="{D42A27DB-BD31-4B8C-83A1-F6EECF244321}">
                <p14:modId xmlns:p14="http://schemas.microsoft.com/office/powerpoint/2010/main" val="281972443"/>
              </p:ext>
            </p:extLst>
          </p:nvPr>
        </p:nvGraphicFramePr>
        <p:xfrm>
          <a:off x="1650609" y="2662626"/>
          <a:ext cx="21082750" cy="2346700"/>
        </p:xfrm>
        <a:graphic>
          <a:graphicData uri="http://schemas.openxmlformats.org/drawingml/2006/table">
            <a:tbl>
              <a:tblPr>
                <a:noFill/>
              </a:tblPr>
              <a:tblGrid>
                <a:gridCol w="5439500">
                  <a:extLst>
                    <a:ext uri="{9D8B030D-6E8A-4147-A177-3AD203B41FA5}">
                      <a16:colId xmlns:a16="http://schemas.microsoft.com/office/drawing/2014/main" val="20000"/>
                    </a:ext>
                  </a:extLst>
                </a:gridCol>
                <a:gridCol w="15643250">
                  <a:extLst>
                    <a:ext uri="{9D8B030D-6E8A-4147-A177-3AD203B41FA5}">
                      <a16:colId xmlns:a16="http://schemas.microsoft.com/office/drawing/2014/main" val="20001"/>
                    </a:ext>
                  </a:extLst>
                </a:gridCol>
              </a:tblGrid>
              <a:tr h="2346700">
                <a:tc>
                  <a:txBody>
                    <a:bodyPr/>
                    <a:lstStyle/>
                    <a:p>
                      <a:pPr marL="0" marR="0" lvl="0" indent="0" algn="ctr" rtl="0">
                        <a:spcBef>
                          <a:spcPts val="0"/>
                        </a:spcBef>
                        <a:spcAft>
                          <a:spcPts val="0"/>
                        </a:spcAft>
                        <a:buNone/>
                      </a:pPr>
                      <a:r>
                        <a:rPr lang="en-US" sz="6400" b="1">
                          <a:solidFill>
                            <a:srgbClr val="FFFFFF"/>
                          </a:solidFill>
                          <a:latin typeface="Calibri" panose="020F0502020204030204" pitchFamily="34" charset="0"/>
                          <a:ea typeface="Calibri" panose="020F0502020204030204" pitchFamily="34" charset="0"/>
                          <a:cs typeface="Calibri" panose="020F0502020204030204" pitchFamily="34" charset="0"/>
                          <a:sym typeface="Lato Black"/>
                        </a:rPr>
                        <a:t>Motivation</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45142"/>
                    </a:solidFill>
                  </a:tcPr>
                </a:tc>
                <a:tc>
                  <a:txBody>
                    <a:bodyPr/>
                    <a:lstStyle/>
                    <a:p>
                      <a:pPr marL="0" marR="0" lvl="0" indent="0" algn="l" rtl="0">
                        <a:spcBef>
                          <a:spcPts val="0"/>
                        </a:spcBef>
                        <a:spcAft>
                          <a:spcPts val="0"/>
                        </a:spcAft>
                        <a:buNone/>
                      </a:pPr>
                      <a:r>
                        <a:rPr lang="en-US" sz="4200">
                          <a:latin typeface="Calibri" panose="020F0502020204030204" pitchFamily="34" charset="0"/>
                          <a:ea typeface="Calibri" panose="020F0502020204030204" pitchFamily="34" charset="0"/>
                          <a:cs typeface="Calibri" panose="020F0502020204030204" pitchFamily="34" charset="0"/>
                          <a:sym typeface="Lato"/>
                        </a:rPr>
                        <a:t>Not yet known</a:t>
                      </a:r>
                      <a:endParaRPr sz="4200">
                        <a:latin typeface="Calibri" panose="020F0502020204030204" pitchFamily="34" charset="0"/>
                        <a:ea typeface="Calibri" panose="020F0502020204030204" pitchFamily="34" charset="0"/>
                        <a:cs typeface="Calibri" panose="020F0502020204030204" pitchFamily="34" charset="0"/>
                        <a:sym typeface="Lato"/>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F8469"/>
                    </a:solidFill>
                  </a:tcPr>
                </a:tc>
                <a:extLst>
                  <a:ext uri="{0D108BD9-81ED-4DB2-BD59-A6C34878D82A}">
                    <a16:rowId xmlns:a16="http://schemas.microsoft.com/office/drawing/2014/main" val="10000"/>
                  </a:ext>
                </a:extLst>
              </a:tr>
            </a:tbl>
          </a:graphicData>
        </a:graphic>
      </p:graphicFrame>
      <p:graphicFrame>
        <p:nvGraphicFramePr>
          <p:cNvPr id="604" name="Google Shape;604;p45"/>
          <p:cNvGraphicFramePr/>
          <p:nvPr>
            <p:extLst>
              <p:ext uri="{D42A27DB-BD31-4B8C-83A1-F6EECF244321}">
                <p14:modId xmlns:p14="http://schemas.microsoft.com/office/powerpoint/2010/main" val="4014147767"/>
              </p:ext>
            </p:extLst>
          </p:nvPr>
        </p:nvGraphicFramePr>
        <p:xfrm>
          <a:off x="1650609" y="5009352"/>
          <a:ext cx="21082750" cy="2346700"/>
        </p:xfrm>
        <a:graphic>
          <a:graphicData uri="http://schemas.openxmlformats.org/drawingml/2006/table">
            <a:tbl>
              <a:tblPr>
                <a:noFill/>
              </a:tblPr>
              <a:tblGrid>
                <a:gridCol w="5439500">
                  <a:extLst>
                    <a:ext uri="{9D8B030D-6E8A-4147-A177-3AD203B41FA5}">
                      <a16:colId xmlns:a16="http://schemas.microsoft.com/office/drawing/2014/main" val="20000"/>
                    </a:ext>
                  </a:extLst>
                </a:gridCol>
                <a:gridCol w="15643250">
                  <a:extLst>
                    <a:ext uri="{9D8B030D-6E8A-4147-A177-3AD203B41FA5}">
                      <a16:colId xmlns:a16="http://schemas.microsoft.com/office/drawing/2014/main" val="20001"/>
                    </a:ext>
                  </a:extLst>
                </a:gridCol>
              </a:tblGrid>
              <a:tr h="2346700">
                <a:tc>
                  <a:txBody>
                    <a:bodyPr/>
                    <a:lstStyle/>
                    <a:p>
                      <a:pPr marL="0" marR="0" lvl="0" indent="0" algn="ctr" rtl="0">
                        <a:spcBef>
                          <a:spcPts val="0"/>
                        </a:spcBef>
                        <a:spcAft>
                          <a:spcPts val="0"/>
                        </a:spcAft>
                        <a:buNone/>
                      </a:pPr>
                      <a:r>
                        <a:rPr lang="en-US" sz="6400" b="1">
                          <a:solidFill>
                            <a:srgbClr val="FFFFFF"/>
                          </a:solidFill>
                          <a:latin typeface="Calibri" panose="020F0502020204030204" pitchFamily="34" charset="0"/>
                          <a:ea typeface="Calibri" panose="020F0502020204030204" pitchFamily="34" charset="0"/>
                          <a:cs typeface="Calibri" panose="020F0502020204030204" pitchFamily="34" charset="0"/>
                          <a:sym typeface="Lato Black"/>
                        </a:rPr>
                        <a:t>Dynamic</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45142"/>
                    </a:solidFill>
                  </a:tcPr>
                </a:tc>
                <a:tc>
                  <a:txBody>
                    <a:bodyPr/>
                    <a:lstStyle/>
                    <a:p>
                      <a:pPr marL="0" marR="0" lvl="0" indent="0" algn="l" rtl="0">
                        <a:spcBef>
                          <a:spcPts val="0"/>
                        </a:spcBef>
                        <a:spcAft>
                          <a:spcPts val="0"/>
                        </a:spcAft>
                        <a:buNone/>
                      </a:pPr>
                      <a:r>
                        <a:rPr lang="en-US" sz="4200">
                          <a:latin typeface="Calibri" panose="020F0502020204030204" pitchFamily="34" charset="0"/>
                          <a:ea typeface="Calibri" panose="020F0502020204030204" pitchFamily="34" charset="0"/>
                          <a:cs typeface="Calibri" panose="020F0502020204030204" pitchFamily="34" charset="0"/>
                          <a:sym typeface="Lato"/>
                        </a:rPr>
                        <a:t>Power imbalance, forced through threats, nonconsensual</a:t>
                      </a:r>
                      <a:endParaRPr sz="4200">
                        <a:latin typeface="Calibri" panose="020F0502020204030204" pitchFamily="34" charset="0"/>
                        <a:ea typeface="Calibri" panose="020F0502020204030204" pitchFamily="34" charset="0"/>
                        <a:cs typeface="Calibri" panose="020F0502020204030204" pitchFamily="34" charset="0"/>
                        <a:sym typeface="Lato"/>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F8469"/>
                    </a:solidFill>
                  </a:tcPr>
                </a:tc>
                <a:extLst>
                  <a:ext uri="{0D108BD9-81ED-4DB2-BD59-A6C34878D82A}">
                    <a16:rowId xmlns:a16="http://schemas.microsoft.com/office/drawing/2014/main" val="10000"/>
                  </a:ext>
                </a:extLst>
              </a:tr>
            </a:tbl>
          </a:graphicData>
        </a:graphic>
      </p:graphicFrame>
      <p:graphicFrame>
        <p:nvGraphicFramePr>
          <p:cNvPr id="605" name="Google Shape;605;p45"/>
          <p:cNvGraphicFramePr/>
          <p:nvPr>
            <p:extLst>
              <p:ext uri="{D42A27DB-BD31-4B8C-83A1-F6EECF244321}">
                <p14:modId xmlns:p14="http://schemas.microsoft.com/office/powerpoint/2010/main" val="4056209779"/>
              </p:ext>
            </p:extLst>
          </p:nvPr>
        </p:nvGraphicFramePr>
        <p:xfrm>
          <a:off x="1650609" y="7356072"/>
          <a:ext cx="21082750" cy="2346700"/>
        </p:xfrm>
        <a:graphic>
          <a:graphicData uri="http://schemas.openxmlformats.org/drawingml/2006/table">
            <a:tbl>
              <a:tblPr>
                <a:noFill/>
              </a:tblPr>
              <a:tblGrid>
                <a:gridCol w="5439500">
                  <a:extLst>
                    <a:ext uri="{9D8B030D-6E8A-4147-A177-3AD203B41FA5}">
                      <a16:colId xmlns:a16="http://schemas.microsoft.com/office/drawing/2014/main" val="20000"/>
                    </a:ext>
                  </a:extLst>
                </a:gridCol>
                <a:gridCol w="15643250">
                  <a:extLst>
                    <a:ext uri="{9D8B030D-6E8A-4147-A177-3AD203B41FA5}">
                      <a16:colId xmlns:a16="http://schemas.microsoft.com/office/drawing/2014/main" val="20001"/>
                    </a:ext>
                  </a:extLst>
                </a:gridCol>
              </a:tblGrid>
              <a:tr h="2346700">
                <a:tc>
                  <a:txBody>
                    <a:bodyPr/>
                    <a:lstStyle/>
                    <a:p>
                      <a:pPr marL="0" marR="0" lvl="0" indent="0" algn="ctr" rtl="0">
                        <a:spcBef>
                          <a:spcPts val="0"/>
                        </a:spcBef>
                        <a:spcAft>
                          <a:spcPts val="0"/>
                        </a:spcAft>
                        <a:buNone/>
                      </a:pPr>
                      <a:r>
                        <a:rPr lang="en-US" sz="6400" b="1">
                          <a:solidFill>
                            <a:srgbClr val="FFFFFF"/>
                          </a:solidFill>
                          <a:latin typeface="Calibri" panose="020F0502020204030204" pitchFamily="34" charset="0"/>
                          <a:ea typeface="Calibri" panose="020F0502020204030204" pitchFamily="34" charset="0"/>
                          <a:cs typeface="Calibri" panose="020F0502020204030204" pitchFamily="34" charset="0"/>
                          <a:sym typeface="Lato Black"/>
                        </a:rPr>
                        <a:t>Activity</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45142"/>
                    </a:solidFill>
                  </a:tcPr>
                </a:tc>
                <a:tc>
                  <a:txBody>
                    <a:bodyPr/>
                    <a:lstStyle/>
                    <a:p>
                      <a:pPr marL="0" marR="0" lvl="0" indent="180975" algn="l" rtl="0">
                        <a:spcBef>
                          <a:spcPts val="0"/>
                        </a:spcBef>
                        <a:spcAft>
                          <a:spcPts val="0"/>
                        </a:spcAft>
                        <a:buNone/>
                      </a:pPr>
                      <a:r>
                        <a:rPr lang="en-US" sz="4200">
                          <a:latin typeface="Calibri" panose="020F0502020204030204" pitchFamily="34" charset="0"/>
                          <a:ea typeface="Calibri" panose="020F0502020204030204" pitchFamily="34" charset="0"/>
                          <a:cs typeface="Calibri" panose="020F0502020204030204" pitchFamily="34" charset="0"/>
                          <a:sym typeface="Lato"/>
                        </a:rPr>
                        <a:t>Sexually mature, not typical developmental sexual behavior</a:t>
                      </a:r>
                      <a:endParaRPr sz="4200">
                        <a:latin typeface="Calibri" panose="020F0502020204030204" pitchFamily="34" charset="0"/>
                        <a:ea typeface="Calibri" panose="020F0502020204030204" pitchFamily="34" charset="0"/>
                        <a:cs typeface="Calibri" panose="020F0502020204030204" pitchFamily="34" charset="0"/>
                        <a:sym typeface="Lato"/>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F8469"/>
                    </a:solidFill>
                  </a:tcPr>
                </a:tc>
                <a:extLst>
                  <a:ext uri="{0D108BD9-81ED-4DB2-BD59-A6C34878D82A}">
                    <a16:rowId xmlns:a16="http://schemas.microsoft.com/office/drawing/2014/main" val="10000"/>
                  </a:ext>
                </a:extLst>
              </a:tr>
            </a:tbl>
          </a:graphicData>
        </a:graphic>
      </p:graphicFrame>
      <p:graphicFrame>
        <p:nvGraphicFramePr>
          <p:cNvPr id="606" name="Google Shape;606;p45"/>
          <p:cNvGraphicFramePr/>
          <p:nvPr>
            <p:extLst>
              <p:ext uri="{D42A27DB-BD31-4B8C-83A1-F6EECF244321}">
                <p14:modId xmlns:p14="http://schemas.microsoft.com/office/powerpoint/2010/main" val="1820157561"/>
              </p:ext>
            </p:extLst>
          </p:nvPr>
        </p:nvGraphicFramePr>
        <p:xfrm>
          <a:off x="1650609" y="9702802"/>
          <a:ext cx="21082750" cy="2346700"/>
        </p:xfrm>
        <a:graphic>
          <a:graphicData uri="http://schemas.openxmlformats.org/drawingml/2006/table">
            <a:tbl>
              <a:tblPr>
                <a:noFill/>
              </a:tblPr>
              <a:tblGrid>
                <a:gridCol w="5439500">
                  <a:extLst>
                    <a:ext uri="{9D8B030D-6E8A-4147-A177-3AD203B41FA5}">
                      <a16:colId xmlns:a16="http://schemas.microsoft.com/office/drawing/2014/main" val="20000"/>
                    </a:ext>
                  </a:extLst>
                </a:gridCol>
                <a:gridCol w="15643250">
                  <a:extLst>
                    <a:ext uri="{9D8B030D-6E8A-4147-A177-3AD203B41FA5}">
                      <a16:colId xmlns:a16="http://schemas.microsoft.com/office/drawing/2014/main" val="20001"/>
                    </a:ext>
                  </a:extLst>
                </a:gridCol>
              </a:tblGrid>
              <a:tr h="2346700">
                <a:tc>
                  <a:txBody>
                    <a:bodyPr/>
                    <a:lstStyle/>
                    <a:p>
                      <a:pPr marL="0" marR="0" lvl="0" indent="0" algn="ctr" rtl="0">
                        <a:spcBef>
                          <a:spcPts val="0"/>
                        </a:spcBef>
                        <a:spcAft>
                          <a:spcPts val="0"/>
                        </a:spcAft>
                        <a:buNone/>
                      </a:pPr>
                      <a:r>
                        <a:rPr lang="en-US" sz="6400" b="1">
                          <a:solidFill>
                            <a:srgbClr val="FFFFFF"/>
                          </a:solidFill>
                          <a:latin typeface="Calibri" panose="020F0502020204030204" pitchFamily="34" charset="0"/>
                          <a:ea typeface="Calibri" panose="020F0502020204030204" pitchFamily="34" charset="0"/>
                          <a:cs typeface="Calibri" panose="020F0502020204030204" pitchFamily="34" charset="0"/>
                          <a:sym typeface="Lato Black"/>
                        </a:rPr>
                        <a:t>Affect</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45142"/>
                    </a:solidFill>
                  </a:tcPr>
                </a:tc>
                <a:tc>
                  <a:txBody>
                    <a:bodyPr/>
                    <a:lstStyle/>
                    <a:p>
                      <a:pPr marL="0" marR="0" lvl="0" indent="180975" algn="l" rtl="0">
                        <a:spcBef>
                          <a:spcPts val="0"/>
                        </a:spcBef>
                        <a:spcAft>
                          <a:spcPts val="0"/>
                        </a:spcAft>
                        <a:buNone/>
                      </a:pPr>
                      <a:r>
                        <a:rPr lang="en-US" sz="4200">
                          <a:latin typeface="Calibri" panose="020F0502020204030204" pitchFamily="34" charset="0"/>
                          <a:ea typeface="Calibri" panose="020F0502020204030204" pitchFamily="34" charset="0"/>
                          <a:cs typeface="Calibri" panose="020F0502020204030204" pitchFamily="34" charset="0"/>
                          <a:sym typeface="Lato"/>
                        </a:rPr>
                        <a:t>Children are crying, fear about getting caught</a:t>
                      </a:r>
                      <a:endParaRPr sz="4200">
                        <a:latin typeface="Calibri" panose="020F0502020204030204" pitchFamily="34" charset="0"/>
                        <a:ea typeface="Calibri" panose="020F0502020204030204" pitchFamily="34" charset="0"/>
                        <a:cs typeface="Calibri" panose="020F0502020204030204" pitchFamily="34" charset="0"/>
                        <a:sym typeface="Lato"/>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F8469"/>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50"/>
          <p:cNvSpPr txBox="1"/>
          <p:nvPr/>
        </p:nvSpPr>
        <p:spPr>
          <a:xfrm>
            <a:off x="317501" y="258237"/>
            <a:ext cx="24066506" cy="1031106"/>
          </a:xfrm>
          <a:prstGeom prst="rect">
            <a:avLst/>
          </a:prstGeom>
          <a:noFill/>
          <a:ln>
            <a:noFill/>
          </a:ln>
        </p:spPr>
        <p:txBody>
          <a:bodyPr spcFirstLastPara="1" wrap="square" lIns="121850" tIns="121850" rIns="121850" bIns="121850" anchor="ctr" anchorCtr="0">
            <a:normAutofit/>
          </a:bodyPr>
          <a:lstStyle/>
          <a:p>
            <a:pPr>
              <a:spcBef>
                <a:spcPts val="0"/>
              </a:spcBef>
            </a:pPr>
            <a:r>
              <a:rPr lang="en-US" sz="5066">
                <a:solidFill>
                  <a:schemeClr val="dk1"/>
                </a:solidFill>
                <a:latin typeface="Lato"/>
                <a:ea typeface="Lato"/>
                <a:cs typeface="Lato"/>
                <a:sym typeface="Lato"/>
              </a:rPr>
              <a:t>Concerning vs. Abusive Behaviors</a:t>
            </a:r>
            <a:endParaRPr sz="9600"/>
          </a:p>
        </p:txBody>
      </p:sp>
      <p:pic>
        <p:nvPicPr>
          <p:cNvPr id="681" name="Google Shape;681;p50" descr="Picture 2"/>
          <p:cNvPicPr preferRelativeResize="0"/>
          <p:nvPr/>
        </p:nvPicPr>
        <p:blipFill rotWithShape="1">
          <a:blip r:embed="rId3">
            <a:alphaModFix/>
          </a:blip>
          <a:srcRect l="5492" r="8572" b="30886"/>
          <a:stretch/>
        </p:blipFill>
        <p:spPr>
          <a:xfrm>
            <a:off x="-7" y="1"/>
            <a:ext cx="24384010" cy="13716006"/>
          </a:xfrm>
          <a:prstGeom prst="rect">
            <a:avLst/>
          </a:prstGeom>
          <a:noFill/>
          <a:ln>
            <a:noFill/>
          </a:ln>
        </p:spPr>
      </p:pic>
      <p:sp>
        <p:nvSpPr>
          <p:cNvPr id="6" name="Google Shape;146;p4"/>
          <p:cNvSpPr/>
          <p:nvPr/>
        </p:nvSpPr>
        <p:spPr>
          <a:xfrm>
            <a:off x="0" y="0"/>
            <a:ext cx="24384000" cy="13716000"/>
          </a:xfrm>
          <a:prstGeom prst="rect">
            <a:avLst/>
          </a:prstGeom>
          <a:solidFill>
            <a:srgbClr val="7F7F7F">
              <a:alpha val="61176"/>
            </a:srgbClr>
          </a:solidFill>
          <a:ln w="25400" cap="flat" cmpd="sng">
            <a:solidFill>
              <a:srgbClr val="08283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2" name="TextBox 1"/>
          <p:cNvSpPr txBox="1"/>
          <p:nvPr/>
        </p:nvSpPr>
        <p:spPr>
          <a:xfrm>
            <a:off x="2471057" y="3526579"/>
            <a:ext cx="18875829" cy="6662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r>
              <a:rPr lang="en-US" sz="5400" b="1">
                <a:solidFill>
                  <a:schemeClr val="tx1"/>
                </a:solidFill>
                <a:latin typeface="Calibri" panose="020F0502020204030204" pitchFamily="34" charset="0"/>
              </a:rPr>
              <a:t>Abuse typically involves behavior where one child is using control or manipulation over another. The youth engaging in abusive behavior may know their behavior has a negative impact on the other child. And there may be an intention that feels not only developmentally inappropriate, but particularly more maturely sexualized. One child may also be over or near the age of consent, and the behavior may involve aggression, force or violence, or mature sexual behavior.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46" descr="Picture 14"/>
          <p:cNvPicPr preferRelativeResize="0"/>
          <p:nvPr/>
        </p:nvPicPr>
        <p:blipFill rotWithShape="1">
          <a:blip r:embed="rId3">
            <a:alphaModFix/>
          </a:blip>
          <a:srcRect l="17556" t="15594" b="13378"/>
          <a:stretch/>
        </p:blipFill>
        <p:spPr>
          <a:xfrm>
            <a:off x="0" y="-9"/>
            <a:ext cx="24384000" cy="13716010"/>
          </a:xfrm>
          <a:prstGeom prst="rect">
            <a:avLst/>
          </a:prstGeom>
          <a:noFill/>
          <a:ln>
            <a:noFill/>
          </a:ln>
        </p:spPr>
      </p:pic>
      <p:sp>
        <p:nvSpPr>
          <p:cNvPr id="612" name="Google Shape;612;p46"/>
          <p:cNvSpPr/>
          <p:nvPr/>
        </p:nvSpPr>
        <p:spPr>
          <a:xfrm>
            <a:off x="0" y="-193256"/>
            <a:ext cx="24384000" cy="13909256"/>
          </a:xfrm>
          <a:prstGeom prst="rect">
            <a:avLst/>
          </a:prstGeom>
          <a:solidFill>
            <a:srgbClr val="FFFFFF">
              <a:alpha val="54901"/>
            </a:srgbClr>
          </a:solidFill>
          <a:ln>
            <a:noFill/>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grpSp>
        <p:nvGrpSpPr>
          <p:cNvPr id="613" name="Google Shape;613;p46"/>
          <p:cNvGrpSpPr/>
          <p:nvPr/>
        </p:nvGrpSpPr>
        <p:grpSpPr>
          <a:xfrm>
            <a:off x="704277" y="429706"/>
            <a:ext cx="10248378" cy="2183158"/>
            <a:chOff x="-2" y="-2"/>
            <a:chExt cx="3843140" cy="818682"/>
          </a:xfrm>
        </p:grpSpPr>
        <p:sp>
          <p:nvSpPr>
            <p:cNvPr id="614" name="Google Shape;614;p46"/>
            <p:cNvSpPr/>
            <p:nvPr/>
          </p:nvSpPr>
          <p:spPr>
            <a:xfrm>
              <a:off x="-2" y="-2"/>
              <a:ext cx="3843140" cy="818682"/>
            </a:xfrm>
            <a:custGeom>
              <a:avLst/>
              <a:gdLst/>
              <a:ahLst/>
              <a:cxnLst/>
              <a:rect l="l" t="t" r="r" b="b"/>
              <a:pathLst>
                <a:path w="21600" h="21600" extrusionOk="0">
                  <a:moveTo>
                    <a:pt x="0" y="0"/>
                  </a:moveTo>
                  <a:lnTo>
                    <a:pt x="20227" y="0"/>
                  </a:lnTo>
                  <a:lnTo>
                    <a:pt x="21600" y="10800"/>
                  </a:lnTo>
                  <a:lnTo>
                    <a:pt x="20227" y="21600"/>
                  </a:lnTo>
                  <a:lnTo>
                    <a:pt x="0" y="21600"/>
                  </a:lnTo>
                  <a:close/>
                </a:path>
              </a:pathLst>
            </a:custGeom>
            <a:solidFill>
              <a:srgbClr val="F45142"/>
            </a:solidFill>
            <a:ln>
              <a:noFill/>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615" name="Google Shape;615;p46"/>
            <p:cNvSpPr txBox="1"/>
            <p:nvPr/>
          </p:nvSpPr>
          <p:spPr>
            <a:xfrm>
              <a:off x="58420" y="113878"/>
              <a:ext cx="3604183" cy="590914"/>
            </a:xfrm>
            <a:prstGeom prst="rect">
              <a:avLst/>
            </a:prstGeom>
            <a:noFill/>
            <a:ln>
              <a:noFill/>
            </a:ln>
          </p:spPr>
          <p:txBody>
            <a:bodyPr spcFirstLastPara="1" wrap="square" lIns="121900" tIns="121900" rIns="121900" bIns="121900" anchor="ctr" anchorCtr="0">
              <a:spAutoFit/>
            </a:bodyPr>
            <a:lstStyle/>
            <a:p>
              <a:pPr algn="ctr">
                <a:spcBef>
                  <a:spcPts val="0"/>
                </a:spcBef>
              </a:pP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Lato"/>
                </a:rPr>
                <a:t>Harmful, abusive, </a:t>
              </a:r>
              <a:endParaRPr>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a:p>
              <a:pPr algn="ctr">
                <a:spcBef>
                  <a:spcPts val="0"/>
                </a:spcBef>
              </a:pP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Lato"/>
                </a:rPr>
                <a:t>or illegal behaviors</a:t>
              </a:r>
              <a:endParaRPr sz="9600">
                <a:latin typeface="Calibri" panose="020F0502020204030204" pitchFamily="34" charset="0"/>
                <a:ea typeface="Calibri" panose="020F0502020204030204" pitchFamily="34" charset="0"/>
                <a:cs typeface="Calibri" panose="020F0502020204030204" pitchFamily="34" charset="0"/>
              </a:endParaRPr>
            </a:p>
          </p:txBody>
        </p:sp>
      </p:grpSp>
      <p:grpSp>
        <p:nvGrpSpPr>
          <p:cNvPr id="616" name="Google Shape;616;p46"/>
          <p:cNvGrpSpPr/>
          <p:nvPr/>
        </p:nvGrpSpPr>
        <p:grpSpPr>
          <a:xfrm>
            <a:off x="1810002" y="10101902"/>
            <a:ext cx="7353322" cy="2509442"/>
            <a:chOff x="-2" y="-1"/>
            <a:chExt cx="2757494" cy="941039"/>
          </a:xfrm>
        </p:grpSpPr>
        <p:sp>
          <p:nvSpPr>
            <p:cNvPr id="617" name="Google Shape;617;p46"/>
            <p:cNvSpPr/>
            <p:nvPr/>
          </p:nvSpPr>
          <p:spPr>
            <a:xfrm>
              <a:off x="-2" y="-1"/>
              <a:ext cx="2757494" cy="941039"/>
            </a:xfrm>
            <a:prstGeom prst="roundRect">
              <a:avLst>
                <a:gd name="adj" fmla="val 16667"/>
              </a:avLst>
            </a:prstGeom>
            <a:solidFill>
              <a:srgbClr val="F45142"/>
            </a:solidFill>
            <a:ln>
              <a:noFill/>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618" name="Google Shape;618;p46"/>
            <p:cNvSpPr txBox="1"/>
            <p:nvPr/>
          </p:nvSpPr>
          <p:spPr>
            <a:xfrm>
              <a:off x="45716" y="128383"/>
              <a:ext cx="2666053" cy="646411"/>
            </a:xfrm>
            <a:prstGeom prst="rect">
              <a:avLst/>
            </a:prstGeom>
            <a:noFill/>
            <a:ln>
              <a:noFill/>
            </a:ln>
          </p:spPr>
          <p:txBody>
            <a:bodyPr spcFirstLastPara="1" wrap="square" lIns="121900" tIns="121900" rIns="121900" bIns="121900" anchor="t" anchorCtr="0">
              <a:spAutoFit/>
            </a:bodyPr>
            <a:lstStyle/>
            <a:p>
              <a:pPr algn="ct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SYSTEM RESPONSE &amp; SAFETY PLANNING</a:t>
              </a:r>
              <a:endParaRPr sz="9600">
                <a:latin typeface="Calibri" panose="020F0502020204030204" pitchFamily="34" charset="0"/>
                <a:ea typeface="Calibri" panose="020F0502020204030204" pitchFamily="34" charset="0"/>
                <a:cs typeface="Calibri" panose="020F0502020204030204" pitchFamily="34" charset="0"/>
              </a:endParaRPr>
            </a:p>
          </p:txBody>
        </p:sp>
      </p:grpSp>
      <p:cxnSp>
        <p:nvCxnSpPr>
          <p:cNvPr id="619" name="Google Shape;619;p46"/>
          <p:cNvCxnSpPr/>
          <p:nvPr/>
        </p:nvCxnSpPr>
        <p:spPr>
          <a:xfrm flipH="1">
            <a:off x="5486663" y="2570631"/>
            <a:ext cx="10" cy="7302182"/>
          </a:xfrm>
          <a:prstGeom prst="straightConnector1">
            <a:avLst/>
          </a:prstGeom>
          <a:noFill/>
          <a:ln w="34925" cap="flat" cmpd="sng">
            <a:solidFill>
              <a:srgbClr val="F45142"/>
            </a:solidFill>
            <a:prstDash val="dash"/>
            <a:round/>
            <a:headEnd type="none" w="sm" len="sm"/>
            <a:tailEnd type="none" w="sm" len="sm"/>
          </a:ln>
          <a:effectLst>
            <a:outerShdw blurRad="38100" dist="23000" dir="5400000" rotWithShape="0">
              <a:srgbClr val="000000">
                <a:alpha val="34901"/>
              </a:srgbClr>
            </a:outerShdw>
          </a:effectLst>
        </p:spPr>
      </p:cxnSp>
      <p:grpSp>
        <p:nvGrpSpPr>
          <p:cNvPr id="620" name="Google Shape;620;p46"/>
          <p:cNvGrpSpPr/>
          <p:nvPr/>
        </p:nvGrpSpPr>
        <p:grpSpPr>
          <a:xfrm>
            <a:off x="13547326" y="7887092"/>
            <a:ext cx="7369328" cy="1354176"/>
            <a:chOff x="0" y="-125433"/>
            <a:chExt cx="2763497" cy="507815"/>
          </a:xfrm>
        </p:grpSpPr>
        <p:sp>
          <p:nvSpPr>
            <p:cNvPr id="621" name="Google Shape;621;p46"/>
            <p:cNvSpPr/>
            <p:nvPr/>
          </p:nvSpPr>
          <p:spPr>
            <a:xfrm>
              <a:off x="0" y="-1"/>
              <a:ext cx="2756093" cy="351698"/>
            </a:xfrm>
            <a:prstGeom prst="roundRect">
              <a:avLst>
                <a:gd name="adj" fmla="val 16667"/>
              </a:avLst>
            </a:prstGeom>
            <a:solidFill>
              <a:srgbClr val="F45142"/>
            </a:solidFill>
            <a:ln>
              <a:noFill/>
            </a:ln>
          </p:spPr>
          <p:txBody>
            <a:bodyPr spcFirstLastPara="1" wrap="square" lIns="121900" tIns="121900" rIns="121900" bIns="121900" anchor="b" anchorCtr="0">
              <a:noAutofit/>
            </a:bodyPr>
            <a:lstStyle/>
            <a:p>
              <a:pPr>
                <a:lnSpc>
                  <a:spcPct val="200000"/>
                </a:lnSpc>
                <a:spcBef>
                  <a:spcPts val="0"/>
                </a:spcBef>
              </a:pPr>
              <a:endParaRPr>
                <a:solidFill>
                  <a:schemeClr val="dk1"/>
                </a:solidFill>
                <a:latin typeface="Arial"/>
                <a:ea typeface="Arial"/>
                <a:cs typeface="Arial"/>
                <a:sym typeface="Arial"/>
              </a:endParaRPr>
            </a:p>
          </p:txBody>
        </p:sp>
        <p:sp>
          <p:nvSpPr>
            <p:cNvPr id="622" name="Google Shape;622;p46"/>
            <p:cNvSpPr txBox="1"/>
            <p:nvPr/>
          </p:nvSpPr>
          <p:spPr>
            <a:xfrm>
              <a:off x="24559" y="-125433"/>
              <a:ext cx="2738938" cy="507815"/>
            </a:xfrm>
            <a:prstGeom prst="rect">
              <a:avLst/>
            </a:prstGeom>
            <a:noFill/>
            <a:ln>
              <a:noFill/>
            </a:ln>
          </p:spPr>
          <p:txBody>
            <a:bodyPr spcFirstLastPara="1" wrap="square" lIns="121900" tIns="121900" rIns="121900" bIns="121900" anchor="b" anchorCtr="0">
              <a:spAutoFit/>
            </a:bodyPr>
            <a:lstStyle/>
            <a:p>
              <a:pPr indent="250824">
                <a:lnSpc>
                  <a:spcPct val="200000"/>
                </a:lnSpc>
                <a:spcBef>
                  <a:spcPts val="0"/>
                </a:spcBef>
              </a:pPr>
              <a: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Prioritize safety</a:t>
              </a:r>
              <a:endParaRPr sz="2200">
                <a:latin typeface="Calibri" panose="020F0502020204030204" pitchFamily="34" charset="0"/>
                <a:ea typeface="Calibri" panose="020F0502020204030204" pitchFamily="34" charset="0"/>
                <a:cs typeface="Calibri" panose="020F0502020204030204" pitchFamily="34" charset="0"/>
              </a:endParaRPr>
            </a:p>
          </p:txBody>
        </p:sp>
      </p:grpSp>
      <p:grpSp>
        <p:nvGrpSpPr>
          <p:cNvPr id="623" name="Google Shape;623;p46"/>
          <p:cNvGrpSpPr/>
          <p:nvPr/>
        </p:nvGrpSpPr>
        <p:grpSpPr>
          <a:xfrm>
            <a:off x="13557185" y="9110802"/>
            <a:ext cx="7349614" cy="1354176"/>
            <a:chOff x="-96261" y="-303097"/>
            <a:chExt cx="2756104" cy="507815"/>
          </a:xfrm>
        </p:grpSpPr>
        <p:sp>
          <p:nvSpPr>
            <p:cNvPr id="624" name="Google Shape;624;p46"/>
            <p:cNvSpPr/>
            <p:nvPr/>
          </p:nvSpPr>
          <p:spPr>
            <a:xfrm>
              <a:off x="-96261" y="-175782"/>
              <a:ext cx="2756104" cy="351698"/>
            </a:xfrm>
            <a:prstGeom prst="roundRect">
              <a:avLst>
                <a:gd name="adj" fmla="val 16667"/>
              </a:avLst>
            </a:prstGeom>
            <a:solidFill>
              <a:srgbClr val="F45142"/>
            </a:solidFill>
            <a:ln>
              <a:noFill/>
            </a:ln>
          </p:spPr>
          <p:txBody>
            <a:bodyPr spcFirstLastPara="1" wrap="square" lIns="121900" tIns="121900" rIns="121900" bIns="121900" anchor="b" anchorCtr="0">
              <a:noAutofit/>
            </a:bodyPr>
            <a:lstStyle/>
            <a:p>
              <a:pPr>
                <a:lnSpc>
                  <a:spcPct val="200000"/>
                </a:lnSpc>
                <a:spcBef>
                  <a:spcPts val="0"/>
                </a:spcBef>
              </a:pPr>
              <a:endParaRPr>
                <a:solidFill>
                  <a:schemeClr val="dk1"/>
                </a:solidFill>
                <a:latin typeface="Arial"/>
                <a:ea typeface="Arial"/>
                <a:cs typeface="Arial"/>
                <a:sym typeface="Arial"/>
              </a:endParaRPr>
            </a:p>
          </p:txBody>
        </p:sp>
        <p:sp>
          <p:nvSpPr>
            <p:cNvPr id="625" name="Google Shape;625;p46"/>
            <p:cNvSpPr txBox="1"/>
            <p:nvPr/>
          </p:nvSpPr>
          <p:spPr>
            <a:xfrm>
              <a:off x="-58592" y="-303097"/>
              <a:ext cx="2681589" cy="507815"/>
            </a:xfrm>
            <a:prstGeom prst="rect">
              <a:avLst/>
            </a:prstGeom>
            <a:noFill/>
            <a:ln>
              <a:noFill/>
            </a:ln>
          </p:spPr>
          <p:txBody>
            <a:bodyPr spcFirstLastPara="1" wrap="square" lIns="121900" tIns="121900" rIns="121900" bIns="121900" anchor="b" anchorCtr="0">
              <a:spAutoFit/>
            </a:bodyPr>
            <a:lstStyle/>
            <a:p>
              <a:pPr indent="250824">
                <a:lnSpc>
                  <a:spcPct val="200000"/>
                </a:lnSpc>
                <a:spcBef>
                  <a:spcPts val="0"/>
                </a:spcBef>
              </a:pPr>
              <a: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Involve systems to help</a:t>
              </a:r>
              <a:endParaRPr sz="2200">
                <a:latin typeface="Calibri" panose="020F0502020204030204" pitchFamily="34" charset="0"/>
                <a:ea typeface="Calibri" panose="020F0502020204030204" pitchFamily="34" charset="0"/>
                <a:cs typeface="Calibri" panose="020F0502020204030204" pitchFamily="34" charset="0"/>
              </a:endParaRPr>
            </a:p>
          </p:txBody>
        </p:sp>
      </p:grpSp>
      <p:grpSp>
        <p:nvGrpSpPr>
          <p:cNvPr id="626" name="Google Shape;626;p46"/>
          <p:cNvGrpSpPr/>
          <p:nvPr/>
        </p:nvGrpSpPr>
        <p:grpSpPr>
          <a:xfrm>
            <a:off x="13580889" y="11101522"/>
            <a:ext cx="7349618" cy="1931257"/>
            <a:chOff x="0" y="-340960"/>
            <a:chExt cx="2756106" cy="724218"/>
          </a:xfrm>
        </p:grpSpPr>
        <p:sp>
          <p:nvSpPr>
            <p:cNvPr id="627" name="Google Shape;627;p46"/>
            <p:cNvSpPr/>
            <p:nvPr/>
          </p:nvSpPr>
          <p:spPr>
            <a:xfrm>
              <a:off x="0" y="-1"/>
              <a:ext cx="2756106" cy="351698"/>
            </a:xfrm>
            <a:prstGeom prst="roundRect">
              <a:avLst>
                <a:gd name="adj" fmla="val 16667"/>
              </a:avLst>
            </a:prstGeom>
            <a:solidFill>
              <a:srgbClr val="F45142"/>
            </a:solidFill>
            <a:ln>
              <a:noFill/>
            </a:ln>
          </p:spPr>
          <p:txBody>
            <a:bodyPr spcFirstLastPara="1" wrap="square" lIns="121900" tIns="121900" rIns="121900" bIns="121900" anchor="b" anchorCtr="0">
              <a:noAutofit/>
            </a:bodyPr>
            <a:lstStyle/>
            <a:p>
              <a:pPr>
                <a:lnSpc>
                  <a:spcPct val="200000"/>
                </a:lnSpc>
                <a:spcBef>
                  <a:spcPts val="0"/>
                </a:spcBef>
              </a:pPr>
              <a:endParaRPr>
                <a:solidFill>
                  <a:schemeClr val="dk1"/>
                </a:solidFill>
                <a:latin typeface="Arial"/>
                <a:ea typeface="Arial"/>
                <a:cs typeface="Arial"/>
                <a:sym typeface="Arial"/>
              </a:endParaRPr>
            </a:p>
          </p:txBody>
        </p:sp>
        <p:sp>
          <p:nvSpPr>
            <p:cNvPr id="628" name="Google Shape;628;p46"/>
            <p:cNvSpPr txBox="1"/>
            <p:nvPr/>
          </p:nvSpPr>
          <p:spPr>
            <a:xfrm>
              <a:off x="8277" y="-340960"/>
              <a:ext cx="2721773" cy="724218"/>
            </a:xfrm>
            <a:prstGeom prst="rect">
              <a:avLst/>
            </a:prstGeom>
            <a:noFill/>
            <a:ln>
              <a:noFill/>
            </a:ln>
          </p:spPr>
          <p:txBody>
            <a:bodyPr spcFirstLastPara="1" wrap="square" lIns="121900" tIns="121900" rIns="121900" bIns="121900" anchor="b" anchorCtr="0">
              <a:spAutoFit/>
            </a:bodyPr>
            <a:lstStyle/>
            <a:p>
              <a:pPr indent="250824">
                <a:lnSpc>
                  <a:spcPct val="200000"/>
                </a:lnSpc>
              </a:pPr>
              <a: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Seek additional help as needed</a:t>
              </a:r>
              <a:endParaRPr sz="2200">
                <a:latin typeface="Calibri" panose="020F0502020204030204" pitchFamily="34" charset="0"/>
                <a:ea typeface="Calibri" panose="020F0502020204030204" pitchFamily="34" charset="0"/>
                <a:cs typeface="Calibri" panose="020F0502020204030204" pitchFamily="34" charset="0"/>
              </a:endParaRPr>
            </a:p>
          </p:txBody>
        </p:sp>
      </p:grpSp>
      <p:cxnSp>
        <p:nvCxnSpPr>
          <p:cNvPr id="629" name="Google Shape;629;p46"/>
          <p:cNvCxnSpPr/>
          <p:nvPr/>
        </p:nvCxnSpPr>
        <p:spPr>
          <a:xfrm flipV="1">
            <a:off x="8906602" y="9872792"/>
            <a:ext cx="4917168" cy="877004"/>
          </a:xfrm>
          <a:prstGeom prst="straightConnector1">
            <a:avLst/>
          </a:prstGeom>
          <a:noFill/>
          <a:ln w="19050" cap="flat" cmpd="sng">
            <a:solidFill>
              <a:srgbClr val="F45142"/>
            </a:solidFill>
            <a:prstDash val="solid"/>
            <a:round/>
            <a:headEnd type="none" w="sm" len="sm"/>
            <a:tailEnd type="none" w="sm" len="sm"/>
          </a:ln>
        </p:spPr>
      </p:cxnSp>
      <p:cxnSp>
        <p:nvCxnSpPr>
          <p:cNvPr id="630" name="Google Shape;630;p46"/>
          <p:cNvCxnSpPr/>
          <p:nvPr/>
        </p:nvCxnSpPr>
        <p:spPr>
          <a:xfrm>
            <a:off x="8930578" y="11946003"/>
            <a:ext cx="4893192" cy="436238"/>
          </a:xfrm>
          <a:prstGeom prst="straightConnector1">
            <a:avLst/>
          </a:prstGeom>
          <a:noFill/>
          <a:ln w="19050" cap="flat" cmpd="sng">
            <a:solidFill>
              <a:srgbClr val="F45142"/>
            </a:solidFill>
            <a:prstDash val="solid"/>
            <a:round/>
            <a:headEnd type="none" w="sm" len="sm"/>
            <a:tailEnd type="none" w="sm" len="sm"/>
          </a:ln>
        </p:spPr>
      </p:cxnSp>
      <p:cxnSp>
        <p:nvCxnSpPr>
          <p:cNvPr id="631" name="Google Shape;631;p46"/>
          <p:cNvCxnSpPr/>
          <p:nvPr/>
        </p:nvCxnSpPr>
        <p:spPr>
          <a:xfrm flipV="1">
            <a:off x="9097834" y="8760178"/>
            <a:ext cx="4725936" cy="1553228"/>
          </a:xfrm>
          <a:prstGeom prst="straightConnector1">
            <a:avLst/>
          </a:prstGeom>
          <a:noFill/>
          <a:ln w="19050" cap="flat" cmpd="sng">
            <a:solidFill>
              <a:srgbClr val="F45142"/>
            </a:solidFill>
            <a:prstDash val="solid"/>
            <a:round/>
            <a:headEnd type="none" w="sm" len="sm"/>
            <a:tailEnd type="none" w="sm" len="sm"/>
          </a:ln>
        </p:spPr>
      </p:cxnSp>
      <p:cxnSp>
        <p:nvCxnSpPr>
          <p:cNvPr id="24" name="Google Shape;629;p46"/>
          <p:cNvCxnSpPr/>
          <p:nvPr/>
        </p:nvCxnSpPr>
        <p:spPr>
          <a:xfrm flipV="1">
            <a:off x="9163313" y="11356623"/>
            <a:ext cx="4660458" cy="42750"/>
          </a:xfrm>
          <a:prstGeom prst="straightConnector1">
            <a:avLst/>
          </a:prstGeom>
          <a:noFill/>
          <a:ln w="19050" cap="flat" cmpd="sng">
            <a:solidFill>
              <a:srgbClr val="F45142"/>
            </a:solidFill>
            <a:prstDash val="solid"/>
            <a:round/>
            <a:headEnd type="none" w="sm" len="sm"/>
            <a:tailEnd type="none" w="sm" len="sm"/>
          </a:ln>
        </p:spPr>
      </p:cxnSp>
      <p:grpSp>
        <p:nvGrpSpPr>
          <p:cNvPr id="38" name="Google Shape;626;p46"/>
          <p:cNvGrpSpPr/>
          <p:nvPr/>
        </p:nvGrpSpPr>
        <p:grpSpPr>
          <a:xfrm>
            <a:off x="13567037" y="9898718"/>
            <a:ext cx="7356005" cy="1931258"/>
            <a:chOff x="0" y="-337571"/>
            <a:chExt cx="2758501" cy="724218"/>
          </a:xfrm>
        </p:grpSpPr>
        <p:sp>
          <p:nvSpPr>
            <p:cNvPr id="39" name="Google Shape;627;p46"/>
            <p:cNvSpPr/>
            <p:nvPr/>
          </p:nvSpPr>
          <p:spPr>
            <a:xfrm>
              <a:off x="0" y="-1"/>
              <a:ext cx="2756106" cy="351698"/>
            </a:xfrm>
            <a:prstGeom prst="roundRect">
              <a:avLst>
                <a:gd name="adj" fmla="val 16667"/>
              </a:avLst>
            </a:prstGeom>
            <a:solidFill>
              <a:srgbClr val="F45142"/>
            </a:solidFill>
            <a:ln>
              <a:noFill/>
            </a:ln>
          </p:spPr>
          <p:txBody>
            <a:bodyPr spcFirstLastPara="1" wrap="square" lIns="121900" tIns="121900" rIns="121900" bIns="121900" anchor="b" anchorCtr="0">
              <a:noAutofit/>
            </a:bodyPr>
            <a:lstStyle/>
            <a:p>
              <a:pPr>
                <a:lnSpc>
                  <a:spcPct val="200000"/>
                </a:lnSpc>
                <a:spcBef>
                  <a:spcPts val="0"/>
                </a:spcBef>
              </a:pPr>
              <a:endParaRPr>
                <a:solidFill>
                  <a:schemeClr val="dk1"/>
                </a:solidFill>
                <a:latin typeface="Arial"/>
                <a:ea typeface="Arial"/>
                <a:cs typeface="Arial"/>
                <a:sym typeface="Arial"/>
              </a:endParaRPr>
            </a:p>
          </p:txBody>
        </p:sp>
        <p:sp>
          <p:nvSpPr>
            <p:cNvPr id="40" name="Google Shape;628;p46"/>
            <p:cNvSpPr txBox="1"/>
            <p:nvPr/>
          </p:nvSpPr>
          <p:spPr>
            <a:xfrm>
              <a:off x="36728" y="-337571"/>
              <a:ext cx="2721773" cy="724218"/>
            </a:xfrm>
            <a:prstGeom prst="rect">
              <a:avLst/>
            </a:prstGeom>
            <a:noFill/>
            <a:ln>
              <a:noFill/>
            </a:ln>
          </p:spPr>
          <p:txBody>
            <a:bodyPr spcFirstLastPara="1" wrap="square" lIns="121900" tIns="121900" rIns="121900" bIns="121900" anchor="b" anchorCtr="0">
              <a:spAutoFit/>
            </a:bodyPr>
            <a:lstStyle/>
            <a:p>
              <a:pPr indent="250824">
                <a:lnSpc>
                  <a:spcPct val="200000"/>
                </a:lnSpc>
              </a:pPr>
              <a: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Relationship </a:t>
              </a:r>
              <a:endParaRPr sz="2200">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500"/>
                                        <p:tgtEl>
                                          <p:spTgt spid="6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1"/>
                                        </p:tgtEl>
                                        <p:attrNameLst>
                                          <p:attrName>style.visibility</p:attrName>
                                        </p:attrNameLst>
                                      </p:cBhvr>
                                      <p:to>
                                        <p:strVal val="visible"/>
                                      </p:to>
                                    </p:set>
                                    <p:animEffect transition="in" filter="fade">
                                      <p:cBhvr>
                                        <p:cTn id="12" dur="500"/>
                                        <p:tgtEl>
                                          <p:spTgt spid="631"/>
                                        </p:tgtEl>
                                      </p:cBhvr>
                                    </p:animEffect>
                                  </p:childTnLst>
                                </p:cTn>
                              </p:par>
                              <p:par>
                                <p:cTn id="13" presetID="10" presetClass="entr" presetSubtype="0" fill="hold" nodeType="withEffect">
                                  <p:stCondLst>
                                    <p:cond delay="0"/>
                                  </p:stCondLst>
                                  <p:childTnLst>
                                    <p:set>
                                      <p:cBhvr>
                                        <p:cTn id="14" dur="1" fill="hold">
                                          <p:stCondLst>
                                            <p:cond delay="0"/>
                                          </p:stCondLst>
                                        </p:cTn>
                                        <p:tgtEl>
                                          <p:spTgt spid="620"/>
                                        </p:tgtEl>
                                        <p:attrNameLst>
                                          <p:attrName>style.visibility</p:attrName>
                                        </p:attrNameLst>
                                      </p:cBhvr>
                                      <p:to>
                                        <p:strVal val="visible"/>
                                      </p:to>
                                    </p:set>
                                    <p:animEffect transition="in" filter="fade">
                                      <p:cBhvr>
                                        <p:cTn id="15" dur="500"/>
                                        <p:tgtEl>
                                          <p:spTgt spid="6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29"/>
                                        </p:tgtEl>
                                        <p:attrNameLst>
                                          <p:attrName>style.visibility</p:attrName>
                                        </p:attrNameLst>
                                      </p:cBhvr>
                                      <p:to>
                                        <p:strVal val="visible"/>
                                      </p:to>
                                    </p:set>
                                    <p:animEffect transition="in" filter="fade">
                                      <p:cBhvr>
                                        <p:cTn id="20" dur="500"/>
                                        <p:tgtEl>
                                          <p:spTgt spid="629"/>
                                        </p:tgtEl>
                                      </p:cBhvr>
                                    </p:animEffect>
                                  </p:childTnLst>
                                </p:cTn>
                              </p:par>
                              <p:par>
                                <p:cTn id="21" presetID="10" presetClass="entr" presetSubtype="0" fill="hold" nodeType="withEffect">
                                  <p:stCondLst>
                                    <p:cond delay="0"/>
                                  </p:stCondLst>
                                  <p:childTnLst>
                                    <p:set>
                                      <p:cBhvr>
                                        <p:cTn id="22" dur="1" fill="hold">
                                          <p:stCondLst>
                                            <p:cond delay="0"/>
                                          </p:stCondLst>
                                        </p:cTn>
                                        <p:tgtEl>
                                          <p:spTgt spid="623"/>
                                        </p:tgtEl>
                                        <p:attrNameLst>
                                          <p:attrName>style.visibility</p:attrName>
                                        </p:attrNameLst>
                                      </p:cBhvr>
                                      <p:to>
                                        <p:strVal val="visible"/>
                                      </p:to>
                                    </p:set>
                                    <p:animEffect transition="in" filter="fade">
                                      <p:cBhvr>
                                        <p:cTn id="23" dur="500"/>
                                        <p:tgtEl>
                                          <p:spTgt spid="6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30"/>
                                        </p:tgtEl>
                                        <p:attrNameLst>
                                          <p:attrName>style.visibility</p:attrName>
                                        </p:attrNameLst>
                                      </p:cBhvr>
                                      <p:to>
                                        <p:strVal val="visible"/>
                                      </p:to>
                                    </p:set>
                                    <p:animEffect transition="in" filter="fade">
                                      <p:cBhvr>
                                        <p:cTn id="36" dur="500"/>
                                        <p:tgtEl>
                                          <p:spTgt spid="630"/>
                                        </p:tgtEl>
                                      </p:cBhvr>
                                    </p:animEffect>
                                  </p:childTnLst>
                                </p:cTn>
                              </p:par>
                              <p:par>
                                <p:cTn id="37" presetID="10" presetClass="entr" presetSubtype="0" fill="hold" nodeType="withEffect">
                                  <p:stCondLst>
                                    <p:cond delay="0"/>
                                  </p:stCondLst>
                                  <p:childTnLst>
                                    <p:set>
                                      <p:cBhvr>
                                        <p:cTn id="38" dur="1" fill="hold">
                                          <p:stCondLst>
                                            <p:cond delay="0"/>
                                          </p:stCondLst>
                                        </p:cTn>
                                        <p:tgtEl>
                                          <p:spTgt spid="626"/>
                                        </p:tgtEl>
                                        <p:attrNameLst>
                                          <p:attrName>style.visibility</p:attrName>
                                        </p:attrNameLst>
                                      </p:cBhvr>
                                      <p:to>
                                        <p:strVal val="visible"/>
                                      </p:to>
                                    </p:set>
                                    <p:animEffect transition="in" filter="fade">
                                      <p:cBhvr>
                                        <p:cTn id="39" dur="5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4"/>
          <p:cNvSpPr txBox="1">
            <a:spLocks noGrp="1"/>
          </p:cNvSpPr>
          <p:nvPr>
            <p:ph type="title" idx="4294967295"/>
          </p:nvPr>
        </p:nvSpPr>
        <p:spPr>
          <a:xfrm>
            <a:off x="317497" y="258231"/>
            <a:ext cx="24066514" cy="1016010"/>
          </a:xfrm>
          <a:prstGeom prst="rect">
            <a:avLst/>
          </a:prstGeom>
          <a:noFill/>
          <a:ln>
            <a:noFill/>
          </a:ln>
        </p:spPr>
        <p:txBody>
          <a:bodyPr spcFirstLastPara="1" wrap="square" lIns="121850" tIns="121850" rIns="121850" bIns="121850" anchor="ctr" anchorCtr="0">
            <a:noAutofit/>
          </a:bodyPr>
          <a:lstStyle/>
          <a:p>
            <a:pPr>
              <a:lnSpc>
                <a:spcPct val="90000"/>
              </a:lnSpc>
              <a:buClr>
                <a:schemeClr val="dk1"/>
              </a:buClr>
              <a:buSzPct val="100000"/>
            </a:pPr>
            <a:r>
              <a:rPr lang="en-US" sz="6000" b="0">
                <a:solidFill>
                  <a:schemeClr val="dk1"/>
                </a:solidFill>
                <a:latin typeface="Calibri" panose="020F0502020204030204" pitchFamily="34" charset="0"/>
                <a:ea typeface="Calibri" panose="020F0502020204030204" pitchFamily="34" charset="0"/>
                <a:cs typeface="Calibri" panose="020F0502020204030204" pitchFamily="34" charset="0"/>
                <a:sym typeface="Play"/>
              </a:rPr>
              <a:t>Prevention Continuum</a:t>
            </a:r>
            <a:endParaRPr sz="6000" b="0">
              <a:latin typeface="Calibri" panose="020F0502020204030204" pitchFamily="34" charset="0"/>
              <a:ea typeface="Calibri" panose="020F0502020204030204" pitchFamily="34" charset="0"/>
              <a:cs typeface="Calibri" panose="020F0502020204030204" pitchFamily="34" charset="0"/>
            </a:endParaRPr>
          </a:p>
        </p:txBody>
      </p:sp>
      <p:grpSp>
        <p:nvGrpSpPr>
          <p:cNvPr id="333" name="Google Shape;333;p24"/>
          <p:cNvGrpSpPr/>
          <p:nvPr/>
        </p:nvGrpSpPr>
        <p:grpSpPr>
          <a:xfrm>
            <a:off x="457775" y="2190958"/>
            <a:ext cx="23468458" cy="4185780"/>
            <a:chOff x="-2" y="-2"/>
            <a:chExt cx="8800671" cy="1569667"/>
          </a:xfrm>
        </p:grpSpPr>
        <p:sp>
          <p:nvSpPr>
            <p:cNvPr id="334" name="Google Shape;334;p24"/>
            <p:cNvSpPr/>
            <p:nvPr/>
          </p:nvSpPr>
          <p:spPr>
            <a:xfrm>
              <a:off x="-2" y="-2"/>
              <a:ext cx="8800671" cy="1569667"/>
            </a:xfrm>
            <a:custGeom>
              <a:avLst/>
              <a:gdLst/>
              <a:ahLst/>
              <a:cxnLst/>
              <a:rect l="l" t="t" r="r" b="b"/>
              <a:pathLst>
                <a:path w="21600" h="21600" extrusionOk="0">
                  <a:moveTo>
                    <a:pt x="0" y="0"/>
                  </a:moveTo>
                  <a:lnTo>
                    <a:pt x="20422" y="0"/>
                  </a:lnTo>
                  <a:lnTo>
                    <a:pt x="21600" y="10800"/>
                  </a:lnTo>
                  <a:lnTo>
                    <a:pt x="20422" y="21600"/>
                  </a:lnTo>
                  <a:lnTo>
                    <a:pt x="0" y="21600"/>
                  </a:lnTo>
                  <a:close/>
                </a:path>
              </a:pathLst>
            </a:custGeom>
            <a:gradFill>
              <a:gsLst>
                <a:gs pos="0">
                  <a:srgbClr val="7EBC6C">
                    <a:alpha val="86274"/>
                  </a:srgbClr>
                </a:gs>
                <a:gs pos="23000">
                  <a:srgbClr val="7EBC6C">
                    <a:alpha val="86274"/>
                  </a:srgbClr>
                </a:gs>
                <a:gs pos="36000">
                  <a:srgbClr val="FCD866"/>
                </a:gs>
                <a:gs pos="63000">
                  <a:srgbClr val="FBD251"/>
                </a:gs>
                <a:gs pos="77000">
                  <a:srgbClr val="F45142"/>
                </a:gs>
                <a:gs pos="100000">
                  <a:srgbClr val="F45142"/>
                </a:gs>
              </a:gsLst>
              <a:lin ang="0" scaled="0"/>
            </a:gradFill>
            <a:ln w="19050" cap="flat" cmpd="sng">
              <a:solidFill>
                <a:srgbClr val="FFFFFF"/>
              </a:solidFill>
              <a:prstDash val="solid"/>
              <a:miter lim="800000"/>
              <a:headEnd type="none" w="sm" len="sm"/>
              <a:tailEnd type="none" w="sm" len="sm"/>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335" name="Google Shape;335;p24"/>
            <p:cNvSpPr txBox="1"/>
            <p:nvPr/>
          </p:nvSpPr>
          <p:spPr>
            <a:xfrm>
              <a:off x="3112554" y="260372"/>
              <a:ext cx="2575554" cy="923421"/>
            </a:xfrm>
            <a:prstGeom prst="rect">
              <a:avLst/>
            </a:prstGeom>
            <a:noFill/>
            <a:ln>
              <a:noFill/>
            </a:ln>
          </p:spPr>
          <p:txBody>
            <a:bodyPr spcFirstLastPara="1" wrap="square" lIns="121850" tIns="121850" rIns="121850" bIns="121850" anchor="t" anchorCtr="0">
              <a:spAutoFit/>
            </a:bodyPr>
            <a:lstStyle/>
            <a:p>
              <a:pPr algn="ct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Unsafe, concerning, inappropriate</a:t>
              </a:r>
              <a:endParaRPr sz="9600">
                <a:latin typeface="Calibri" panose="020F0502020204030204" pitchFamily="34" charset="0"/>
                <a:ea typeface="Calibri" panose="020F0502020204030204" pitchFamily="34" charset="0"/>
                <a:cs typeface="Calibri" panose="020F0502020204030204" pitchFamily="34" charset="0"/>
              </a:endParaRPr>
            </a:p>
            <a:p>
              <a:pPr algn="ct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behaviors</a:t>
              </a:r>
              <a:endParaRPr sz="9600">
                <a:latin typeface="Calibri" panose="020F0502020204030204" pitchFamily="34" charset="0"/>
                <a:ea typeface="Calibri" panose="020F0502020204030204" pitchFamily="34" charset="0"/>
                <a:cs typeface="Calibri" panose="020F0502020204030204" pitchFamily="34" charset="0"/>
              </a:endParaRPr>
            </a:p>
          </p:txBody>
        </p:sp>
        <p:sp>
          <p:nvSpPr>
            <p:cNvPr id="336" name="Google Shape;336;p24"/>
            <p:cNvSpPr txBox="1"/>
            <p:nvPr/>
          </p:nvSpPr>
          <p:spPr>
            <a:xfrm>
              <a:off x="6179387" y="323164"/>
              <a:ext cx="2575554" cy="923421"/>
            </a:xfrm>
            <a:prstGeom prst="rect">
              <a:avLst/>
            </a:prstGeom>
            <a:noFill/>
            <a:ln>
              <a:noFill/>
            </a:ln>
          </p:spPr>
          <p:txBody>
            <a:bodyPr spcFirstLastPara="1" wrap="square" lIns="121850" tIns="121850" rIns="121850" bIns="121850" anchor="t" anchorCtr="0">
              <a:spAutoFit/>
            </a:bodyPr>
            <a:lstStyle/>
            <a:p>
              <a:pPr algn="ct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Harmful, </a:t>
              </a:r>
              <a:endParaRPr sz="9600">
                <a:latin typeface="Calibri" panose="020F0502020204030204" pitchFamily="34" charset="0"/>
                <a:ea typeface="Calibri" panose="020F0502020204030204" pitchFamily="34" charset="0"/>
                <a:cs typeface="Calibri" panose="020F0502020204030204" pitchFamily="34" charset="0"/>
              </a:endParaRPr>
            </a:p>
            <a:p>
              <a:pPr algn="ct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abusive, or illegal </a:t>
              </a:r>
              <a:endParaRPr sz="9600">
                <a:latin typeface="Calibri" panose="020F0502020204030204" pitchFamily="34" charset="0"/>
                <a:ea typeface="Calibri" panose="020F0502020204030204" pitchFamily="34" charset="0"/>
                <a:cs typeface="Calibri" panose="020F0502020204030204" pitchFamily="34" charset="0"/>
              </a:endParaRPr>
            </a:p>
            <a:p>
              <a:pPr algn="ct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behaviors</a:t>
              </a:r>
              <a:endParaRPr sz="9600">
                <a:latin typeface="Calibri" panose="020F0502020204030204" pitchFamily="34" charset="0"/>
                <a:ea typeface="Calibri" panose="020F0502020204030204" pitchFamily="34" charset="0"/>
                <a:cs typeface="Calibri" panose="020F0502020204030204" pitchFamily="34" charset="0"/>
              </a:endParaRPr>
            </a:p>
          </p:txBody>
        </p:sp>
        <p:sp>
          <p:nvSpPr>
            <p:cNvPr id="337" name="Google Shape;337;p24"/>
            <p:cNvSpPr txBox="1"/>
            <p:nvPr/>
          </p:nvSpPr>
          <p:spPr>
            <a:xfrm>
              <a:off x="88585" y="312154"/>
              <a:ext cx="2438244" cy="646374"/>
            </a:xfrm>
            <a:prstGeom prst="rect">
              <a:avLst/>
            </a:prstGeom>
            <a:noFill/>
            <a:ln>
              <a:noFill/>
            </a:ln>
          </p:spPr>
          <p:txBody>
            <a:bodyPr spcFirstLastPara="1" wrap="square" lIns="121850" tIns="121850" rIns="121850" bIns="121850" anchor="t" anchorCtr="0">
              <a:spAutoFit/>
            </a:bodyPr>
            <a:lstStyle/>
            <a:p>
              <a:pPr algn="ct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Safe, healthy, appropriate behaviors</a:t>
              </a:r>
              <a:endParaRPr sz="9600">
                <a:latin typeface="Calibri" panose="020F0502020204030204" pitchFamily="34" charset="0"/>
                <a:ea typeface="Calibri" panose="020F0502020204030204" pitchFamily="34" charset="0"/>
                <a:cs typeface="Calibri" panose="020F0502020204030204" pitchFamily="34" charset="0"/>
              </a:endParaRPr>
            </a:p>
          </p:txBody>
        </p:sp>
      </p:grpSp>
      <p:grpSp>
        <p:nvGrpSpPr>
          <p:cNvPr id="341" name="Google Shape;341;p24"/>
          <p:cNvGrpSpPr/>
          <p:nvPr/>
        </p:nvGrpSpPr>
        <p:grpSpPr>
          <a:xfrm>
            <a:off x="7745339" y="8515792"/>
            <a:ext cx="8625762" cy="4248708"/>
            <a:chOff x="0" y="-1"/>
            <a:chExt cx="3234660" cy="1593263"/>
          </a:xfrm>
        </p:grpSpPr>
        <p:sp>
          <p:nvSpPr>
            <p:cNvPr id="342" name="Google Shape;342;p24"/>
            <p:cNvSpPr/>
            <p:nvPr/>
          </p:nvSpPr>
          <p:spPr>
            <a:xfrm>
              <a:off x="0" y="-1"/>
              <a:ext cx="3234660" cy="1593263"/>
            </a:xfrm>
            <a:prstGeom prst="roundRect">
              <a:avLst>
                <a:gd name="adj" fmla="val 16667"/>
              </a:avLst>
            </a:prstGeom>
            <a:solidFill>
              <a:srgbClr val="FCD866"/>
            </a:solidFill>
            <a:ln>
              <a:noFill/>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343" name="Google Shape;343;p24"/>
            <p:cNvSpPr txBox="1"/>
            <p:nvPr/>
          </p:nvSpPr>
          <p:spPr>
            <a:xfrm>
              <a:off x="375694" y="167616"/>
              <a:ext cx="2579580" cy="1200466"/>
            </a:xfrm>
            <a:prstGeom prst="rect">
              <a:avLst/>
            </a:prstGeom>
            <a:noFill/>
            <a:ln>
              <a:noFill/>
            </a:ln>
          </p:spPr>
          <p:txBody>
            <a:bodyPr spcFirstLastPara="1" wrap="square" lIns="121850" tIns="121850" rIns="121850" bIns="121850" anchor="t" anchorCtr="0">
              <a:spAutoFit/>
            </a:bodyPr>
            <a:lstStyle/>
            <a:p>
              <a:pPr algn="ct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Behaviors that cross boundaries, violate safety rules or policies/procedures</a:t>
              </a:r>
              <a:endParaRPr sz="9600">
                <a:latin typeface="Calibri" panose="020F0502020204030204" pitchFamily="34" charset="0"/>
                <a:ea typeface="Calibri" panose="020F0502020204030204" pitchFamily="34" charset="0"/>
                <a:cs typeface="Calibri" panose="020F0502020204030204" pitchFamily="34" charset="0"/>
              </a:endParaRPr>
            </a:p>
          </p:txBody>
        </p:sp>
      </p:grpSp>
      <p:cxnSp>
        <p:nvCxnSpPr>
          <p:cNvPr id="348" name="Google Shape;348;p24"/>
          <p:cNvCxnSpPr/>
          <p:nvPr/>
        </p:nvCxnSpPr>
        <p:spPr>
          <a:xfrm>
            <a:off x="12060010" y="6374565"/>
            <a:ext cx="8" cy="2151438"/>
          </a:xfrm>
          <a:prstGeom prst="straightConnector1">
            <a:avLst/>
          </a:prstGeom>
          <a:noFill/>
          <a:ln w="34925" cap="flat" cmpd="sng">
            <a:solidFill>
              <a:srgbClr val="FCD866"/>
            </a:solidFill>
            <a:prstDash val="dash"/>
            <a:miter lim="8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1000"/>
                                        <p:tgtEl>
                                          <p:spTgt spid="34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5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8000"/>
            <a:ext cx="24612600" cy="16408400"/>
          </a:xfrm>
          <a:prstGeom prst="rect">
            <a:avLst/>
          </a:prstGeom>
        </p:spPr>
      </p:pic>
      <p:sp>
        <p:nvSpPr>
          <p:cNvPr id="5" name="Google Shape;612;p46"/>
          <p:cNvSpPr/>
          <p:nvPr/>
        </p:nvSpPr>
        <p:spPr>
          <a:xfrm>
            <a:off x="0" y="-193256"/>
            <a:ext cx="24384000" cy="13909256"/>
          </a:xfrm>
          <a:prstGeom prst="rect">
            <a:avLst/>
          </a:prstGeom>
          <a:solidFill>
            <a:srgbClr val="FFFFFF">
              <a:alpha val="54901"/>
            </a:srgbClr>
          </a:solidFill>
          <a:ln>
            <a:noFill/>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6" name="TextBox 5"/>
          <p:cNvSpPr txBox="1"/>
          <p:nvPr/>
        </p:nvSpPr>
        <p:spPr>
          <a:xfrm>
            <a:off x="4586991" y="3147935"/>
            <a:ext cx="16549142" cy="8430000"/>
          </a:xfrm>
          <a:prstGeom prst="rect">
            <a:avLst/>
          </a:prstGeom>
          <a:noFill/>
        </p:spPr>
        <p:txBody>
          <a:bodyPr wrap="square" rtlCol="0">
            <a:spAutoFit/>
          </a:bodyPr>
          <a:lstStyle/>
          <a:p>
            <a:r>
              <a:rPr lang="en-US" sz="4400" b="1">
                <a:latin typeface="Calibri" panose="020F0502020204030204" pitchFamily="34" charset="0"/>
                <a:ea typeface="Calibri" panose="020F0502020204030204" pitchFamily="34" charset="0"/>
                <a:cs typeface="Calibri" panose="020F0502020204030204" pitchFamily="34" charset="0"/>
              </a:rPr>
              <a:t>Select the action steps that would be appropriate based on the following situation:</a:t>
            </a:r>
          </a:p>
          <a:p>
            <a:endParaRPr lang="en-US" sz="4400" b="1">
              <a:latin typeface="Calibri" panose="020F0502020204030204" pitchFamily="34" charset="0"/>
              <a:ea typeface="Calibri" panose="020F0502020204030204" pitchFamily="34" charset="0"/>
              <a:cs typeface="Calibri" panose="020F0502020204030204" pitchFamily="34" charset="0"/>
            </a:endParaRPr>
          </a:p>
          <a:p>
            <a:endParaRPr lang="en-US" sz="4400" b="1">
              <a:latin typeface="Calibri" panose="020F0502020204030204" pitchFamily="34" charset="0"/>
              <a:ea typeface="Calibri" panose="020F0502020204030204" pitchFamily="34" charset="0"/>
              <a:cs typeface="Calibri" panose="020F0502020204030204" pitchFamily="34" charset="0"/>
            </a:endParaRPr>
          </a:p>
          <a:p>
            <a:pPr lvl="0"/>
            <a:r>
              <a:rPr lang="en-US" sz="4400" b="1">
                <a:latin typeface="Calibri" panose="020F0502020204030204" pitchFamily="34" charset="0"/>
                <a:ea typeface="Calibri" panose="020F0502020204030204" pitchFamily="34" charset="0"/>
                <a:cs typeface="Calibri" panose="020F0502020204030204" pitchFamily="34" charset="0"/>
              </a:rPr>
              <a:t>Your 11 year old told you their twin forced them to have oral sex. </a:t>
            </a:r>
          </a:p>
          <a:p>
            <a:pPr lvl="0"/>
            <a:endParaRPr lang="en-US" sz="4400" b="1">
              <a:latin typeface="Calibri" panose="020F0502020204030204" pitchFamily="34" charset="0"/>
              <a:ea typeface="Calibri" panose="020F0502020204030204" pitchFamily="34" charset="0"/>
              <a:cs typeface="Calibri" panose="020F0502020204030204" pitchFamily="34" charset="0"/>
            </a:endParaRPr>
          </a:p>
          <a:p>
            <a:pPr lvl="0"/>
            <a:endParaRPr lang="en-US" sz="4400" b="1">
              <a:latin typeface="Calibri" panose="020F0502020204030204" pitchFamily="34" charset="0"/>
              <a:ea typeface="Calibri" panose="020F0502020204030204" pitchFamily="34" charset="0"/>
              <a:cs typeface="Calibri" panose="020F0502020204030204" pitchFamily="34" charset="0"/>
            </a:endParaRPr>
          </a:p>
          <a:p>
            <a:pPr lvl="0"/>
            <a:r>
              <a:rPr lang="en-US" sz="4400" b="1">
                <a:latin typeface="Calibri" panose="020F0502020204030204" pitchFamily="34" charset="0"/>
                <a:ea typeface="Calibri" panose="020F0502020204030204" pitchFamily="34" charset="0"/>
                <a:cs typeface="Calibri" panose="020F0502020204030204" pitchFamily="34" charset="0"/>
              </a:rPr>
              <a:t>What should you do?</a:t>
            </a:r>
            <a:endParaRPr lang="en-US" sz="4400">
              <a:latin typeface="Calibri" panose="020F0502020204030204" pitchFamily="34" charset="0"/>
              <a:ea typeface="Calibri" panose="020F0502020204030204" pitchFamily="34" charset="0"/>
              <a:cs typeface="Calibri" panose="020F0502020204030204" pitchFamily="34" charset="0"/>
            </a:endParaRPr>
          </a:p>
        </p:txBody>
      </p:sp>
      <p:sp>
        <p:nvSpPr>
          <p:cNvPr id="7" name="Google Shape;376;p27"/>
          <p:cNvSpPr txBox="1">
            <a:spLocks/>
          </p:cNvSpPr>
          <p:nvPr/>
        </p:nvSpPr>
        <p:spPr>
          <a:xfrm>
            <a:off x="317501" y="258231"/>
            <a:ext cx="24066506" cy="1016010"/>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121850" tIns="121850" rIns="121850" bIns="121850" anchor="ctr" anchorCtr="0">
            <a:no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lnSpc>
                <a:spcPct val="90000"/>
              </a:lnSpc>
              <a:buClr>
                <a:schemeClr val="dk1"/>
              </a:buClr>
              <a:buSzPct val="100000"/>
            </a:pPr>
            <a:r>
              <a:rPr lang="en-US" sz="6000" b="0">
                <a:solidFill>
                  <a:schemeClr val="dk1"/>
                </a:solidFill>
                <a:latin typeface="Calibri" panose="020F0502020204030204" pitchFamily="34" charset="0"/>
                <a:ea typeface="Calibri" panose="020F0502020204030204" pitchFamily="34" charset="0"/>
                <a:cs typeface="Calibri" panose="020F0502020204030204" pitchFamily="34" charset="0"/>
                <a:sym typeface="Play"/>
              </a:rPr>
              <a:t>Activity</a:t>
            </a:r>
            <a:endParaRPr lang="en-US" sz="6000" b="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1893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49"/>
          <p:cNvSpPr txBox="1">
            <a:spLocks noGrp="1"/>
          </p:cNvSpPr>
          <p:nvPr>
            <p:ph type="title"/>
          </p:nvPr>
        </p:nvSpPr>
        <p:spPr>
          <a:xfrm>
            <a:off x="165653" y="159026"/>
            <a:ext cx="21031200" cy="1928191"/>
          </a:xfrm>
          <a:prstGeom prst="rect">
            <a:avLst/>
          </a:prstGeom>
          <a:noFill/>
          <a:ln>
            <a:noFill/>
          </a:ln>
        </p:spPr>
        <p:txBody>
          <a:bodyPr spcFirstLastPara="1" wrap="square" lIns="182850" tIns="91400" rIns="182850" bIns="91400" anchor="ctr" anchorCtr="0">
            <a:normAutofit/>
          </a:bodyPr>
          <a:lstStyle/>
          <a:p>
            <a:pPr>
              <a:buSzPts val="4400"/>
            </a:pPr>
            <a:r>
              <a:rPr lang="en-US" sz="6000" b="0">
                <a:latin typeface="Calibri" panose="020F0502020204030204" pitchFamily="34" charset="0"/>
                <a:ea typeface="Calibri" panose="020F0502020204030204" pitchFamily="34" charset="0"/>
                <a:cs typeface="Calibri" panose="020F0502020204030204" pitchFamily="34" charset="0"/>
              </a:rPr>
              <a:t>Activity: </a:t>
            </a:r>
            <a:br>
              <a:rPr lang="en-US" sz="6000" b="0">
                <a:latin typeface="Calibri" panose="020F0502020204030204" pitchFamily="34" charset="0"/>
                <a:ea typeface="Calibri" panose="020F0502020204030204" pitchFamily="34" charset="0"/>
                <a:cs typeface="Calibri" panose="020F0502020204030204" pitchFamily="34" charset="0"/>
              </a:rPr>
            </a:br>
            <a:r>
              <a:rPr lang="en-US" sz="6000" b="0">
                <a:latin typeface="Calibri" panose="020F0502020204030204" pitchFamily="34" charset="0"/>
                <a:ea typeface="Calibri" panose="020F0502020204030204" pitchFamily="34" charset="0"/>
                <a:cs typeface="Calibri" panose="020F0502020204030204" pitchFamily="34" charset="0"/>
              </a:rPr>
              <a:t>Continuum of Youth Behaviors</a:t>
            </a:r>
            <a:endParaRPr sz="6000" b="0">
              <a:latin typeface="Calibri" panose="020F0502020204030204" pitchFamily="34" charset="0"/>
              <a:ea typeface="Calibri" panose="020F0502020204030204" pitchFamily="34" charset="0"/>
              <a:cs typeface="Calibri" panose="020F0502020204030204" pitchFamily="34" charset="0"/>
            </a:endParaRPr>
          </a:p>
        </p:txBody>
      </p:sp>
      <p:sp>
        <p:nvSpPr>
          <p:cNvPr id="671" name="Google Shape;671;p49"/>
          <p:cNvSpPr txBox="1">
            <a:spLocks noGrp="1"/>
          </p:cNvSpPr>
          <p:nvPr>
            <p:ph type="body" idx="1"/>
          </p:nvPr>
        </p:nvSpPr>
        <p:spPr>
          <a:xfrm>
            <a:off x="1676400" y="3651250"/>
            <a:ext cx="21031200" cy="8702676"/>
          </a:xfrm>
          <a:prstGeom prst="rect">
            <a:avLst/>
          </a:prstGeom>
          <a:noFill/>
          <a:ln>
            <a:noFill/>
          </a:ln>
        </p:spPr>
        <p:txBody>
          <a:bodyPr spcFirstLastPara="1" wrap="square" lIns="182850" tIns="91400" rIns="182850" bIns="91400" anchor="t" anchorCtr="0">
            <a:normAutofit/>
          </a:bodyPr>
          <a:lstStyle/>
          <a:p>
            <a:pPr marL="939776" indent="-939776">
              <a:spcBef>
                <a:spcPts val="0"/>
              </a:spcBef>
              <a:buSzPts val="2800"/>
              <a:buFont typeface="Play"/>
              <a:buAutoNum type="arabicPeriod"/>
            </a:pPr>
            <a:r>
              <a:rPr lang="en-US" b="1" dirty="0">
                <a:latin typeface="Calibri" panose="020F0502020204030204" pitchFamily="34" charset="0"/>
                <a:ea typeface="Calibri" panose="020F0502020204030204" pitchFamily="34" charset="0"/>
                <a:cs typeface="Calibri" panose="020F0502020204030204" pitchFamily="34" charset="0"/>
              </a:rPr>
              <a:t>What is the prevention level? </a:t>
            </a:r>
            <a:endParaRPr dirty="0">
              <a:latin typeface="Calibri" panose="020F0502020204030204" pitchFamily="34" charset="0"/>
              <a:ea typeface="Calibri" panose="020F0502020204030204" pitchFamily="34" charset="0"/>
              <a:cs typeface="Calibri" panose="020F0502020204030204" pitchFamily="34" charset="0"/>
            </a:endParaRPr>
          </a:p>
          <a:p>
            <a:pPr marL="939776" indent="-939776">
              <a:buSzPts val="2800"/>
              <a:buFont typeface="Play"/>
              <a:buAutoNum type="arabicPeriod"/>
            </a:pPr>
            <a:r>
              <a:rPr lang="en-US" b="1" dirty="0">
                <a:latin typeface="Calibri" panose="020F0502020204030204" pitchFamily="34" charset="0"/>
                <a:ea typeface="Calibri" panose="020F0502020204030204" pitchFamily="34" charset="0"/>
                <a:cs typeface="Calibri" panose="020F0502020204030204" pitchFamily="34" charset="0"/>
              </a:rPr>
              <a:t>What is your response? </a:t>
            </a:r>
            <a:endParaRPr dirty="0">
              <a:latin typeface="Calibri" panose="020F0502020204030204" pitchFamily="34" charset="0"/>
              <a:ea typeface="Calibri" panose="020F0502020204030204" pitchFamily="34" charset="0"/>
              <a:cs typeface="Calibri" panose="020F0502020204030204" pitchFamily="34" charset="0"/>
            </a:endParaRPr>
          </a:p>
          <a:p>
            <a:pPr marL="939776" indent="-939776">
              <a:buSzPts val="2800"/>
            </a:pPr>
            <a:r>
              <a:rPr lang="en-US" dirty="0">
                <a:latin typeface="Calibri" panose="020F0502020204030204" pitchFamily="34" charset="0"/>
                <a:ea typeface="Calibri" panose="020F0502020204030204" pitchFamily="34" charset="0"/>
                <a:cs typeface="Calibri" panose="020F0502020204030204" pitchFamily="34" charset="0"/>
              </a:rPr>
              <a:t>Consider: </a:t>
            </a:r>
            <a:endParaRPr dirty="0">
              <a:latin typeface="Calibri" panose="020F0502020204030204" pitchFamily="34" charset="0"/>
              <a:ea typeface="Calibri" panose="020F0502020204030204" pitchFamily="34" charset="0"/>
              <a:cs typeface="Calibri" panose="020F0502020204030204" pitchFamily="34" charset="0"/>
            </a:endParaRPr>
          </a:p>
          <a:p>
            <a:pPr marL="1993852" lvl="1" indent="-605350">
              <a:buSzPts val="2400"/>
            </a:pPr>
            <a:r>
              <a:rPr lang="en-US" dirty="0">
                <a:latin typeface="Calibri" panose="020F0502020204030204" pitchFamily="34" charset="0"/>
                <a:ea typeface="Calibri" panose="020F0502020204030204" pitchFamily="34" charset="0"/>
                <a:cs typeface="Calibri" panose="020F0502020204030204" pitchFamily="34" charset="0"/>
              </a:rPr>
              <a:t>Motivation</a:t>
            </a:r>
            <a:endParaRPr dirty="0">
              <a:latin typeface="Calibri" panose="020F0502020204030204" pitchFamily="34" charset="0"/>
              <a:ea typeface="Calibri" panose="020F0502020204030204" pitchFamily="34" charset="0"/>
              <a:cs typeface="Calibri" panose="020F0502020204030204" pitchFamily="34" charset="0"/>
            </a:endParaRPr>
          </a:p>
          <a:p>
            <a:pPr marL="1993852" lvl="1" indent="-605350">
              <a:buSzPts val="2400"/>
            </a:pPr>
            <a:r>
              <a:rPr lang="en-US" dirty="0">
                <a:latin typeface="Calibri" panose="020F0502020204030204" pitchFamily="34" charset="0"/>
                <a:ea typeface="Calibri" panose="020F0502020204030204" pitchFamily="34" charset="0"/>
                <a:cs typeface="Calibri" panose="020F0502020204030204" pitchFamily="34" charset="0"/>
              </a:rPr>
              <a:t>Dynamic</a:t>
            </a:r>
            <a:endParaRPr dirty="0">
              <a:latin typeface="Calibri" panose="020F0502020204030204" pitchFamily="34" charset="0"/>
              <a:ea typeface="Calibri" panose="020F0502020204030204" pitchFamily="34" charset="0"/>
              <a:cs typeface="Calibri" panose="020F0502020204030204" pitchFamily="34" charset="0"/>
            </a:endParaRPr>
          </a:p>
          <a:p>
            <a:pPr marL="1993852" lvl="1" indent="-605350">
              <a:buSzPts val="2400"/>
            </a:pPr>
            <a:r>
              <a:rPr lang="en-US" dirty="0">
                <a:latin typeface="Calibri" panose="020F0502020204030204" pitchFamily="34" charset="0"/>
                <a:ea typeface="Calibri" panose="020F0502020204030204" pitchFamily="34" charset="0"/>
                <a:cs typeface="Calibri" panose="020F0502020204030204" pitchFamily="34" charset="0"/>
              </a:rPr>
              <a:t>Activity</a:t>
            </a:r>
            <a:endParaRPr dirty="0">
              <a:latin typeface="Calibri" panose="020F0502020204030204" pitchFamily="34" charset="0"/>
              <a:ea typeface="Calibri" panose="020F0502020204030204" pitchFamily="34" charset="0"/>
              <a:cs typeface="Calibri" panose="020F0502020204030204" pitchFamily="34" charset="0"/>
            </a:endParaRPr>
          </a:p>
          <a:p>
            <a:pPr marL="1993852" lvl="1" indent="-605350">
              <a:buSzPts val="2400"/>
            </a:pPr>
            <a:r>
              <a:rPr lang="en-US" dirty="0">
                <a:latin typeface="Calibri" panose="020F0502020204030204" pitchFamily="34" charset="0"/>
                <a:ea typeface="Calibri" panose="020F0502020204030204" pitchFamily="34" charset="0"/>
                <a:cs typeface="Calibri" panose="020F0502020204030204" pitchFamily="34" charset="0"/>
              </a:rPr>
              <a:t>Affect</a:t>
            </a:r>
            <a:endParaRPr i="1"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672" name="Google Shape;672;p49"/>
          <p:cNvGraphicFramePr/>
          <p:nvPr>
            <p:extLst>
              <p:ext uri="{D42A27DB-BD31-4B8C-83A1-F6EECF244321}">
                <p14:modId xmlns:p14="http://schemas.microsoft.com/office/powerpoint/2010/main" val="1824934716"/>
              </p:ext>
            </p:extLst>
          </p:nvPr>
        </p:nvGraphicFramePr>
        <p:xfrm>
          <a:off x="15801368" y="3413126"/>
          <a:ext cx="6372800" cy="8229600"/>
        </p:xfrm>
        <a:graphic>
          <a:graphicData uri="http://schemas.openxmlformats.org/drawingml/2006/table">
            <a:tbl>
              <a:tblPr firstRow="1" bandRow="1">
                <a:noFill/>
              </a:tblPr>
              <a:tblGrid>
                <a:gridCol w="6372800">
                  <a:extLst>
                    <a:ext uri="{9D8B030D-6E8A-4147-A177-3AD203B41FA5}">
                      <a16:colId xmlns:a16="http://schemas.microsoft.com/office/drawing/2014/main" val="20000"/>
                    </a:ext>
                  </a:extLst>
                </a:gridCol>
              </a:tblGrid>
              <a:tr h="2743200">
                <a:tc>
                  <a:txBody>
                    <a:bodyPr/>
                    <a:lstStyle/>
                    <a:p>
                      <a:pPr marL="0" marR="0" lvl="0" indent="0" algn="ctr" rtl="0">
                        <a:lnSpc>
                          <a:spcPct val="100000"/>
                        </a:lnSpc>
                        <a:spcBef>
                          <a:spcPts val="0"/>
                        </a:spcBef>
                        <a:spcAft>
                          <a:spcPts val="0"/>
                        </a:spcAft>
                        <a:buClr>
                          <a:schemeClr val="dk1"/>
                        </a:buClr>
                        <a:buSzPts val="2400"/>
                        <a:buFont typeface="Arial"/>
                        <a:buNone/>
                      </a:pPr>
                      <a:r>
                        <a:rPr lang="en-US"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Safe, healthy, developmentally-appropriate </a:t>
                      </a:r>
                      <a:endParaRPr sz="3600">
                        <a:latin typeface="Calibri" panose="020F0502020204030204" pitchFamily="34" charset="0"/>
                        <a:ea typeface="Calibri" panose="020F0502020204030204" pitchFamily="34" charset="0"/>
                        <a:cs typeface="Calibri" panose="020F0502020204030204" pitchFamily="34" charset="0"/>
                      </a:endParaRPr>
                    </a:p>
                  </a:txBody>
                  <a:tcPr marL="182900" marR="182900" marT="91450" marB="914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B050"/>
                    </a:solidFill>
                  </a:tcPr>
                </a:tc>
                <a:extLst>
                  <a:ext uri="{0D108BD9-81ED-4DB2-BD59-A6C34878D82A}">
                    <a16:rowId xmlns:a16="http://schemas.microsoft.com/office/drawing/2014/main" val="10000"/>
                  </a:ext>
                </a:extLst>
              </a:tr>
              <a:tr h="2743200">
                <a:tc>
                  <a:txBody>
                    <a:bodyPr/>
                    <a:lstStyle/>
                    <a:p>
                      <a:pPr marL="0" marR="0" lvl="0" indent="0" algn="ctr" rtl="0">
                        <a:lnSpc>
                          <a:spcPct val="100000"/>
                        </a:lnSpc>
                        <a:spcBef>
                          <a:spcPts val="0"/>
                        </a:spcBef>
                        <a:spcAft>
                          <a:spcPts val="0"/>
                        </a:spcAft>
                        <a:buClr>
                          <a:schemeClr val="dk1"/>
                        </a:buClr>
                        <a:buSzPts val="2400"/>
                        <a:buFont typeface="Arial"/>
                        <a:buNone/>
                      </a:pPr>
                      <a:r>
                        <a:rPr lang="en-US"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Concerning, inappropriate</a:t>
                      </a:r>
                      <a:endParaRPr sz="3600">
                        <a:latin typeface="Calibri" panose="020F0502020204030204" pitchFamily="34" charset="0"/>
                        <a:ea typeface="Calibri" panose="020F0502020204030204" pitchFamily="34" charset="0"/>
                        <a:cs typeface="Calibri" panose="020F0502020204030204" pitchFamily="34" charset="0"/>
                      </a:endParaRPr>
                    </a:p>
                  </a:txBody>
                  <a:tcPr marL="182900" marR="182900" marT="91450" marB="914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extLst>
                  <a:ext uri="{0D108BD9-81ED-4DB2-BD59-A6C34878D82A}">
                    <a16:rowId xmlns:a16="http://schemas.microsoft.com/office/drawing/2014/main" val="10001"/>
                  </a:ext>
                </a:extLst>
              </a:tr>
              <a:tr h="2743200">
                <a:tc>
                  <a:txBody>
                    <a:bodyPr/>
                    <a:lstStyle/>
                    <a:p>
                      <a:pPr marL="0" marR="0" lvl="0" indent="0" algn="ctr" rtl="0">
                        <a:lnSpc>
                          <a:spcPct val="100000"/>
                        </a:lnSpc>
                        <a:spcBef>
                          <a:spcPts val="0"/>
                        </a:spcBef>
                        <a:spcAft>
                          <a:spcPts val="0"/>
                        </a:spcAft>
                        <a:buClr>
                          <a:schemeClr val="dk1"/>
                        </a:buClr>
                        <a:buSzPts val="2400"/>
                        <a:buFont typeface="Arial"/>
                        <a:buNone/>
                      </a:pPr>
                      <a:r>
                        <a:rPr lang="en-US"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Harmful </a:t>
                      </a:r>
                      <a:br>
                        <a:rPr lang="en-US"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br>
                      <a:r>
                        <a:rPr lang="en-US" sz="4800" b="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(Abuse)</a:t>
                      </a:r>
                      <a:endParaRPr sz="3600">
                        <a:latin typeface="Calibri" panose="020F0502020204030204" pitchFamily="34" charset="0"/>
                        <a:ea typeface="Calibri" panose="020F0502020204030204" pitchFamily="34" charset="0"/>
                        <a:cs typeface="Calibri" panose="020F0502020204030204" pitchFamily="34" charset="0"/>
                      </a:endParaRPr>
                    </a:p>
                  </a:txBody>
                  <a:tcPr marL="182900" marR="182900" marT="91450" marB="914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0000"/>
                    </a:solidFill>
                  </a:tcPr>
                </a:tc>
                <a:extLst>
                  <a:ext uri="{0D108BD9-81ED-4DB2-BD59-A6C34878D82A}">
                    <a16:rowId xmlns:a16="http://schemas.microsoft.com/office/drawing/2014/main" val="10002"/>
                  </a:ext>
                </a:extLst>
              </a:tr>
            </a:tbl>
          </a:graphicData>
        </a:graphic>
      </p:graphicFrame>
      <p:grpSp>
        <p:nvGrpSpPr>
          <p:cNvPr id="673" name="Google Shape;673;p49"/>
          <p:cNvGrpSpPr/>
          <p:nvPr/>
        </p:nvGrpSpPr>
        <p:grpSpPr>
          <a:xfrm rot="5400000">
            <a:off x="11260328" y="6556499"/>
            <a:ext cx="9067808" cy="2050814"/>
            <a:chOff x="1459706" y="1231026"/>
            <a:chExt cx="6350794" cy="1813392"/>
          </a:xfrm>
        </p:grpSpPr>
        <p:sp>
          <p:nvSpPr>
            <p:cNvPr id="674" name="Google Shape;674;p49"/>
            <p:cNvSpPr/>
            <p:nvPr/>
          </p:nvSpPr>
          <p:spPr>
            <a:xfrm>
              <a:off x="4610100" y="1231027"/>
              <a:ext cx="3200400" cy="1813391"/>
            </a:xfrm>
            <a:prstGeom prst="rightArrow">
              <a:avLst>
                <a:gd name="adj1" fmla="val 50000"/>
                <a:gd name="adj2" fmla="val 50000"/>
              </a:avLst>
            </a:prstGeom>
            <a:gradFill>
              <a:gsLst>
                <a:gs pos="0">
                  <a:srgbClr val="FFFF00"/>
                </a:gs>
                <a:gs pos="100000">
                  <a:srgbClr val="FF0000"/>
                </a:gs>
              </a:gsLst>
              <a:lin ang="0" scaled="0"/>
            </a:gradFill>
            <a:ln>
              <a:noFill/>
            </a:ln>
          </p:spPr>
          <p:txBody>
            <a:bodyPr spcFirstLastPara="1" wrap="square" lIns="182850" tIns="91400" rIns="182850" bIns="91400" anchor="ctr" anchorCtr="0">
              <a:noAutofit/>
            </a:bodyPr>
            <a:lstStyle/>
            <a:p>
              <a:pPr algn="ctr">
                <a:spcBef>
                  <a:spcPts val="0"/>
                </a:spcBef>
              </a:pPr>
              <a:endParaRPr sz="3600">
                <a:solidFill>
                  <a:schemeClr val="lt1"/>
                </a:solidFill>
                <a:latin typeface="Arial"/>
                <a:ea typeface="Arial"/>
                <a:cs typeface="Arial"/>
                <a:sym typeface="Arial"/>
              </a:endParaRPr>
            </a:p>
          </p:txBody>
        </p:sp>
        <p:sp>
          <p:nvSpPr>
            <p:cNvPr id="675" name="Google Shape;675;p49"/>
            <p:cNvSpPr/>
            <p:nvPr/>
          </p:nvSpPr>
          <p:spPr>
            <a:xfrm rot="10800000">
              <a:off x="1459706" y="1231026"/>
              <a:ext cx="3200400" cy="1813391"/>
            </a:xfrm>
            <a:prstGeom prst="rightArrow">
              <a:avLst>
                <a:gd name="adj1" fmla="val 50000"/>
                <a:gd name="adj2" fmla="val 50000"/>
              </a:avLst>
            </a:prstGeom>
            <a:gradFill>
              <a:gsLst>
                <a:gs pos="0">
                  <a:srgbClr val="FFFF00"/>
                </a:gs>
                <a:gs pos="100000">
                  <a:srgbClr val="00B050"/>
                </a:gs>
              </a:gsLst>
              <a:lin ang="0" scaled="0"/>
            </a:gradFill>
            <a:ln>
              <a:noFill/>
            </a:ln>
          </p:spPr>
          <p:txBody>
            <a:bodyPr spcFirstLastPara="1" wrap="square" lIns="182850" tIns="91400" rIns="182850" bIns="91400" anchor="ctr" anchorCtr="0">
              <a:noAutofit/>
            </a:bodyPr>
            <a:lstStyle/>
            <a:p>
              <a:pPr algn="ctr">
                <a:spcBef>
                  <a:spcPts val="0"/>
                </a:spcBef>
              </a:pPr>
              <a:endParaRPr sz="3600">
                <a:solidFill>
                  <a:schemeClr val="lt1"/>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52"/>
          <p:cNvSpPr txBox="1"/>
          <p:nvPr/>
        </p:nvSpPr>
        <p:spPr>
          <a:xfrm>
            <a:off x="440023" y="256183"/>
            <a:ext cx="23822058" cy="923377"/>
          </a:xfrm>
          <a:prstGeom prst="rect">
            <a:avLst/>
          </a:prstGeom>
          <a:noFill/>
          <a:ln>
            <a:noFill/>
          </a:ln>
        </p:spPr>
        <p:txBody>
          <a:bodyPr spcFirstLastPara="1" wrap="square" lIns="121900" tIns="91400" rIns="121900" bIns="91400" anchor="t" anchorCtr="0">
            <a:spAutoFit/>
          </a:bodyPr>
          <a:lstStyle/>
          <a:p>
            <a:pP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Talking with Other Parents</a:t>
            </a:r>
            <a:endParaRPr sz="9600">
              <a:latin typeface="Calibri" panose="020F0502020204030204" pitchFamily="34" charset="0"/>
              <a:ea typeface="Calibri" panose="020F0502020204030204" pitchFamily="34" charset="0"/>
              <a:cs typeface="Calibri" panose="020F0502020204030204" pitchFamily="34" charset="0"/>
            </a:endParaRPr>
          </a:p>
        </p:txBody>
      </p:sp>
      <p:sp>
        <p:nvSpPr>
          <p:cNvPr id="695" name="Google Shape;695;p52"/>
          <p:cNvSpPr txBox="1"/>
          <p:nvPr/>
        </p:nvSpPr>
        <p:spPr>
          <a:xfrm>
            <a:off x="12806547" y="4860505"/>
            <a:ext cx="9670274" cy="3730171"/>
          </a:xfrm>
          <a:prstGeom prst="rect">
            <a:avLst/>
          </a:prstGeom>
          <a:noFill/>
          <a:ln>
            <a:noFill/>
          </a:ln>
        </p:spPr>
        <p:txBody>
          <a:bodyPr spcFirstLastPara="1" wrap="square" lIns="121900" tIns="91400" rIns="121900" bIns="91400" anchor="t" anchorCtr="0">
            <a:spAutoFit/>
          </a:bodyPr>
          <a:lstStyle/>
          <a:p>
            <a:pPr indent="42332" algn="ctr">
              <a:spcBef>
                <a:spcPts val="0"/>
              </a:spcBef>
            </a:pPr>
            <a:r>
              <a:rPr lang="en-US" sz="6400" b="1" err="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Tipsheet</a:t>
            </a:r>
            <a:r>
              <a:rPr lang="en-US" sz="6400"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 </a:t>
            </a:r>
            <a:endParaRPr sz="640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indent="42332" algn="ctr">
              <a:spcBef>
                <a:spcPts val="0"/>
              </a:spcBef>
            </a:pPr>
            <a:endParaRPr sz="640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indent="42332" algn="ctr">
              <a:spcBef>
                <a:spcPts val="0"/>
              </a:spcBef>
            </a:pPr>
            <a:r>
              <a:rPr lang="en-US" sz="64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Talking with Parents about Children’s Sexual Behaviors </a:t>
            </a:r>
            <a:endParaRPr sz="9600">
              <a:latin typeface="Calibri" panose="020F0502020204030204" pitchFamily="34" charset="0"/>
              <a:ea typeface="Calibri" panose="020F0502020204030204" pitchFamily="34" charset="0"/>
              <a:cs typeface="Calibri" panose="020F0502020204030204" pitchFamily="34" charset="0"/>
            </a:endParaRPr>
          </a:p>
        </p:txBody>
      </p:sp>
      <p:pic>
        <p:nvPicPr>
          <p:cNvPr id="696" name="Google Shape;696;p52" descr="Picture 5"/>
          <p:cNvPicPr preferRelativeResize="0"/>
          <p:nvPr/>
        </p:nvPicPr>
        <p:blipFill rotWithShape="1">
          <a:blip r:embed="rId3">
            <a:alphaModFix/>
          </a:blip>
          <a:srcRect/>
          <a:stretch/>
        </p:blipFill>
        <p:spPr>
          <a:xfrm>
            <a:off x="2498633" y="2177145"/>
            <a:ext cx="8182578" cy="10537370"/>
          </a:xfrm>
          <a:prstGeom prst="rect">
            <a:avLst/>
          </a:prstGeom>
          <a:noFill/>
          <a:ln w="9525" cap="flat" cmpd="sng">
            <a:solidFill>
              <a:srgbClr val="808080"/>
            </a:solidFill>
            <a:prstDash val="solid"/>
            <a:round/>
            <a:headEnd type="none" w="sm" len="sm"/>
            <a:tailEnd type="none" w="sm" len="sm"/>
          </a:ln>
          <a:effectLst>
            <a:outerShdw blurRad="50800" dist="38100" dir="2700000" rotWithShape="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53"/>
          <p:cNvSpPr txBox="1">
            <a:spLocks noGrp="1"/>
          </p:cNvSpPr>
          <p:nvPr>
            <p:ph type="title" idx="4294967295"/>
          </p:nvPr>
        </p:nvSpPr>
        <p:spPr>
          <a:xfrm>
            <a:off x="317500" y="258237"/>
            <a:ext cx="24066504" cy="1016002"/>
          </a:xfrm>
          <a:prstGeom prst="rect">
            <a:avLst/>
          </a:prstGeom>
          <a:noFill/>
          <a:ln>
            <a:noFill/>
          </a:ln>
        </p:spPr>
        <p:txBody>
          <a:bodyPr spcFirstLastPara="1" wrap="square" lIns="121850" tIns="121850" rIns="121850" bIns="121850" anchor="ctr" anchorCtr="0">
            <a:normAutofit/>
          </a:bodyPr>
          <a:lstStyle/>
          <a:p>
            <a:pPr>
              <a:lnSpc>
                <a:spcPct val="90000"/>
              </a:lnSpc>
              <a:buClr>
                <a:schemeClr val="dk1"/>
              </a:buClr>
              <a:buSzPts val="1940"/>
            </a:pPr>
            <a:r>
              <a:rPr lang="en-US" sz="3880" b="0">
                <a:latin typeface="Calibri" panose="020F0502020204030204" pitchFamily="34" charset="0"/>
                <a:ea typeface="Calibri" panose="020F0502020204030204" pitchFamily="34" charset="0"/>
                <a:cs typeface="Calibri" panose="020F0502020204030204" pitchFamily="34" charset="0"/>
                <a:sym typeface="Lato"/>
              </a:rPr>
              <a:t>Why Talk to Other Parents?</a:t>
            </a:r>
            <a:endParaRPr b="0">
              <a:latin typeface="Calibri" panose="020F0502020204030204" pitchFamily="34" charset="0"/>
              <a:ea typeface="Calibri" panose="020F0502020204030204" pitchFamily="34" charset="0"/>
              <a:cs typeface="Calibri" panose="020F0502020204030204" pitchFamily="34" charset="0"/>
            </a:endParaRPr>
          </a:p>
        </p:txBody>
      </p:sp>
      <p:grpSp>
        <p:nvGrpSpPr>
          <p:cNvPr id="702" name="Google Shape;702;p53"/>
          <p:cNvGrpSpPr/>
          <p:nvPr/>
        </p:nvGrpSpPr>
        <p:grpSpPr>
          <a:xfrm>
            <a:off x="1146583" y="3246702"/>
            <a:ext cx="3271782" cy="3611308"/>
            <a:chOff x="0" y="0"/>
            <a:chExt cx="1226917" cy="1354238"/>
          </a:xfrm>
        </p:grpSpPr>
        <p:sp>
          <p:nvSpPr>
            <p:cNvPr id="703" name="Google Shape;703;p53"/>
            <p:cNvSpPr/>
            <p:nvPr/>
          </p:nvSpPr>
          <p:spPr>
            <a:xfrm>
              <a:off x="0" y="0"/>
              <a:ext cx="1226917" cy="1354238"/>
            </a:xfrm>
            <a:prstGeom prst="rect">
              <a:avLst/>
            </a:prstGeom>
            <a:solidFill>
              <a:srgbClr val="B4A4DF"/>
            </a:solidFill>
            <a:ln w="19050" cap="flat" cmpd="sng">
              <a:solidFill>
                <a:srgbClr val="082836"/>
              </a:solidFill>
              <a:prstDash val="solid"/>
              <a:miter lim="800000"/>
              <a:headEnd type="none" w="sm" len="sm"/>
              <a:tailEnd type="none" w="sm" len="sm"/>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704" name="Google Shape;704;p53"/>
            <p:cNvSpPr txBox="1"/>
            <p:nvPr/>
          </p:nvSpPr>
          <p:spPr>
            <a:xfrm>
              <a:off x="55250" y="409428"/>
              <a:ext cx="1116417" cy="535381"/>
            </a:xfrm>
            <a:prstGeom prst="rect">
              <a:avLst/>
            </a:prstGeom>
            <a:noFill/>
            <a:ln>
              <a:noFill/>
            </a:ln>
          </p:spPr>
          <p:txBody>
            <a:bodyPr spcFirstLastPara="1" wrap="square" lIns="121850" tIns="121850" rIns="121850" bIns="121850" anchor="ctr" anchorCtr="0">
              <a:spAutoFit/>
            </a:bodyPr>
            <a:lstStyle/>
            <a:p>
              <a:pPr algn="ctr">
                <a:spcBef>
                  <a:spcPts val="0"/>
                </a:spcBef>
              </a:pPr>
              <a:r>
                <a:rPr lang="en-US" sz="42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Parent is unaware</a:t>
              </a:r>
              <a:endParaRPr sz="4266">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705" name="Google Shape;705;p53"/>
          <p:cNvGrpSpPr/>
          <p:nvPr/>
        </p:nvGrpSpPr>
        <p:grpSpPr>
          <a:xfrm>
            <a:off x="1146583" y="8400396"/>
            <a:ext cx="3271782" cy="3611306"/>
            <a:chOff x="0" y="101441"/>
            <a:chExt cx="1226917" cy="1354239"/>
          </a:xfrm>
        </p:grpSpPr>
        <p:sp>
          <p:nvSpPr>
            <p:cNvPr id="706" name="Google Shape;706;p53"/>
            <p:cNvSpPr/>
            <p:nvPr/>
          </p:nvSpPr>
          <p:spPr>
            <a:xfrm>
              <a:off x="0" y="101441"/>
              <a:ext cx="1226917" cy="1354239"/>
            </a:xfrm>
            <a:prstGeom prst="rect">
              <a:avLst/>
            </a:prstGeom>
            <a:solidFill>
              <a:srgbClr val="B3E5A0"/>
            </a:solidFill>
            <a:ln w="19050" cap="flat" cmpd="sng">
              <a:solidFill>
                <a:srgbClr val="082836"/>
              </a:solidFill>
              <a:prstDash val="solid"/>
              <a:miter lim="800000"/>
              <a:headEnd type="none" w="sm" len="sm"/>
              <a:tailEnd type="none" w="sm" len="sm"/>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707" name="Google Shape;707;p53"/>
            <p:cNvSpPr txBox="1"/>
            <p:nvPr/>
          </p:nvSpPr>
          <p:spPr>
            <a:xfrm>
              <a:off x="55249" y="289319"/>
              <a:ext cx="1116418" cy="978484"/>
            </a:xfrm>
            <a:prstGeom prst="rect">
              <a:avLst/>
            </a:prstGeom>
            <a:noFill/>
            <a:ln>
              <a:noFill/>
            </a:ln>
          </p:spPr>
          <p:txBody>
            <a:bodyPr spcFirstLastPara="1" wrap="square" lIns="121850" tIns="121850" rIns="121850" bIns="121850" anchor="ctr" anchorCtr="0">
              <a:spAutoFit/>
            </a:bodyPr>
            <a:lstStyle/>
            <a:p>
              <a:pPr algn="ctr">
                <a:spcBef>
                  <a:spcPts val="0"/>
                </a:spcBef>
              </a:pPr>
              <a:r>
                <a:rPr lang="en-US" sz="42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Parent has not educated their child</a:t>
              </a:r>
              <a:endParaRPr sz="4266">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708" name="Google Shape;708;p53"/>
          <p:cNvGrpSpPr/>
          <p:nvPr/>
        </p:nvGrpSpPr>
        <p:grpSpPr>
          <a:xfrm>
            <a:off x="19968059" y="3246698"/>
            <a:ext cx="3271782" cy="3611306"/>
            <a:chOff x="0" y="222091"/>
            <a:chExt cx="1226917" cy="1354239"/>
          </a:xfrm>
        </p:grpSpPr>
        <p:sp>
          <p:nvSpPr>
            <p:cNvPr id="709" name="Google Shape;709;p53"/>
            <p:cNvSpPr/>
            <p:nvPr/>
          </p:nvSpPr>
          <p:spPr>
            <a:xfrm>
              <a:off x="0" y="222091"/>
              <a:ext cx="1226917" cy="1354239"/>
            </a:xfrm>
            <a:prstGeom prst="rect">
              <a:avLst/>
            </a:prstGeom>
            <a:solidFill>
              <a:srgbClr val="FCD465"/>
            </a:solidFill>
            <a:ln w="19050" cap="flat" cmpd="sng">
              <a:solidFill>
                <a:srgbClr val="082836"/>
              </a:solidFill>
              <a:prstDash val="solid"/>
              <a:miter lim="800000"/>
              <a:headEnd type="none" w="sm" len="sm"/>
              <a:tailEnd type="none" w="sm" len="sm"/>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710" name="Google Shape;710;p53"/>
            <p:cNvSpPr txBox="1"/>
            <p:nvPr/>
          </p:nvSpPr>
          <p:spPr>
            <a:xfrm>
              <a:off x="55249" y="409968"/>
              <a:ext cx="1116418" cy="978484"/>
            </a:xfrm>
            <a:prstGeom prst="rect">
              <a:avLst/>
            </a:prstGeom>
            <a:noFill/>
            <a:ln>
              <a:noFill/>
            </a:ln>
          </p:spPr>
          <p:txBody>
            <a:bodyPr spcFirstLastPara="1" wrap="square" lIns="121850" tIns="121850" rIns="121850" bIns="121850" anchor="ctr" anchorCtr="0">
              <a:spAutoFit/>
            </a:bodyPr>
            <a:lstStyle/>
            <a:p>
              <a:pPr algn="ctr">
                <a:spcBef>
                  <a:spcPts val="0"/>
                </a:spcBef>
              </a:pPr>
              <a:r>
                <a:rPr lang="en-US" sz="42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Parent thought behavior would stop</a:t>
              </a:r>
              <a:endParaRPr sz="4266">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711" name="Google Shape;711;p53"/>
          <p:cNvGrpSpPr/>
          <p:nvPr/>
        </p:nvGrpSpPr>
        <p:grpSpPr>
          <a:xfrm>
            <a:off x="19965642" y="8023815"/>
            <a:ext cx="3271784" cy="3987887"/>
            <a:chOff x="0" y="80873"/>
            <a:chExt cx="1226917" cy="1495457"/>
          </a:xfrm>
        </p:grpSpPr>
        <p:sp>
          <p:nvSpPr>
            <p:cNvPr id="712" name="Google Shape;712;p53"/>
            <p:cNvSpPr/>
            <p:nvPr/>
          </p:nvSpPr>
          <p:spPr>
            <a:xfrm>
              <a:off x="0" y="222091"/>
              <a:ext cx="1226917" cy="1354239"/>
            </a:xfrm>
            <a:prstGeom prst="rect">
              <a:avLst/>
            </a:prstGeom>
            <a:solidFill>
              <a:srgbClr val="A3C5ED"/>
            </a:solidFill>
            <a:ln w="19050" cap="flat" cmpd="sng">
              <a:solidFill>
                <a:srgbClr val="082836"/>
              </a:solidFill>
              <a:prstDash val="solid"/>
              <a:miter lim="800000"/>
              <a:headEnd type="none" w="sm" len="sm"/>
              <a:tailEnd type="none" w="sm" len="sm"/>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713" name="Google Shape;713;p53"/>
            <p:cNvSpPr txBox="1"/>
            <p:nvPr/>
          </p:nvSpPr>
          <p:spPr>
            <a:xfrm>
              <a:off x="55249" y="80873"/>
              <a:ext cx="1116418" cy="1421585"/>
            </a:xfrm>
            <a:prstGeom prst="rect">
              <a:avLst/>
            </a:prstGeom>
            <a:noFill/>
            <a:ln>
              <a:noFill/>
            </a:ln>
          </p:spPr>
          <p:txBody>
            <a:bodyPr spcFirstLastPara="1" wrap="square" lIns="121850" tIns="121850" rIns="121850" bIns="121850" anchor="ctr" anchorCtr="0">
              <a:spAutoFit/>
            </a:bodyPr>
            <a:lstStyle/>
            <a:p>
              <a:pPr algn="ctr">
                <a:spcBef>
                  <a:spcPts val="0"/>
                </a:spcBef>
              </a:pPr>
              <a:endParaRPr sz="4266">
                <a:solidFill>
                  <a:schemeClr val="dk1"/>
                </a:solidFill>
                <a:latin typeface="Arial"/>
                <a:ea typeface="Arial"/>
                <a:cs typeface="Arial"/>
                <a:sym typeface="Arial"/>
              </a:endParaRPr>
            </a:p>
            <a:p>
              <a:pPr algn="ctr">
                <a:spcBef>
                  <a:spcPts val="0"/>
                </a:spcBef>
              </a:pPr>
              <a:r>
                <a:rPr lang="en-US" sz="42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Parent needed prompt to get child help</a:t>
              </a:r>
              <a:endParaRPr sz="4266">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714" name="Google Shape;714;p53" descr="Picture 3"/>
          <p:cNvPicPr preferRelativeResize="0"/>
          <p:nvPr/>
        </p:nvPicPr>
        <p:blipFill rotWithShape="1">
          <a:blip r:embed="rId3">
            <a:alphaModFix/>
          </a:blip>
          <a:srcRect/>
          <a:stretch/>
        </p:blipFill>
        <p:spPr>
          <a:xfrm>
            <a:off x="5492357" y="3246698"/>
            <a:ext cx="13399290" cy="89401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2"/>
                                        </p:tgtEl>
                                        <p:attrNameLst>
                                          <p:attrName>style.visibility</p:attrName>
                                        </p:attrNameLst>
                                      </p:cBhvr>
                                      <p:to>
                                        <p:strVal val="visible"/>
                                      </p:to>
                                    </p:set>
                                    <p:animEffect transition="in" filter="fade">
                                      <p:cBhvr>
                                        <p:cTn id="7" dur="500"/>
                                        <p:tgtEl>
                                          <p:spTgt spid="7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5"/>
                                        </p:tgtEl>
                                        <p:attrNameLst>
                                          <p:attrName>style.visibility</p:attrName>
                                        </p:attrNameLst>
                                      </p:cBhvr>
                                      <p:to>
                                        <p:strVal val="visible"/>
                                      </p:to>
                                    </p:set>
                                    <p:animEffect transition="in" filter="fade">
                                      <p:cBhvr>
                                        <p:cTn id="12" dur="500"/>
                                        <p:tgtEl>
                                          <p:spTgt spid="7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8"/>
                                        </p:tgtEl>
                                        <p:attrNameLst>
                                          <p:attrName>style.visibility</p:attrName>
                                        </p:attrNameLst>
                                      </p:cBhvr>
                                      <p:to>
                                        <p:strVal val="visible"/>
                                      </p:to>
                                    </p:set>
                                    <p:animEffect transition="in" filter="fade">
                                      <p:cBhvr>
                                        <p:cTn id="17" dur="500"/>
                                        <p:tgtEl>
                                          <p:spTgt spid="7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1"/>
                                        </p:tgtEl>
                                        <p:attrNameLst>
                                          <p:attrName>style.visibility</p:attrName>
                                        </p:attrNameLst>
                                      </p:cBhvr>
                                      <p:to>
                                        <p:strVal val="visible"/>
                                      </p:to>
                                    </p:set>
                                    <p:animEffect transition="in" filter="fade">
                                      <p:cBhvr>
                                        <p:cTn id="22" dur="500"/>
                                        <p:tgtEl>
                                          <p:spTgt spid="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382777D-75E1-E34C-9CEE-ED828A10CE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24384000" cy="16192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descr="A rainbow over a beach&#10;&#10;Description automatically generated">
            <a:extLst>
              <a:ext uri="{FF2B5EF4-FFF2-40B4-BE49-F238E27FC236}">
                <a16:creationId xmlns:a16="http://schemas.microsoft.com/office/drawing/2014/main" id="{EF8E4E8B-34F7-3649-829B-E28F66BC13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100188"/>
            <a:ext cx="24384000" cy="16330541"/>
          </a:xfrm>
          <a:prstGeom prst="rect">
            <a:avLst/>
          </a:prstGeom>
        </p:spPr>
      </p:pic>
    </p:spTree>
    <p:extLst>
      <p:ext uri="{BB962C8B-B14F-4D97-AF65-F5344CB8AC3E}">
        <p14:creationId xmlns:p14="http://schemas.microsoft.com/office/powerpoint/2010/main" val="425429954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270000"/>
            <a:ext cx="24384000" cy="16256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11BE4-6CAD-3C48-A5FD-8B15F916D903}"/>
              </a:ext>
            </a:extLst>
          </p:cNvPr>
          <p:cNvSpPr>
            <a:spLocks noGrp="1"/>
          </p:cNvSpPr>
          <p:nvPr>
            <p:ph type="title"/>
          </p:nvPr>
        </p:nvSpPr>
        <p:spPr>
          <a:xfrm>
            <a:off x="279400" y="247650"/>
            <a:ext cx="21031200" cy="1022350"/>
          </a:xfrm>
        </p:spPr>
        <p:txBody>
          <a:bodyPr>
            <a:normAutofit/>
          </a:bodyPr>
          <a:lstStyle/>
          <a:p>
            <a:r>
              <a:rPr lang="en-US" sz="6000">
                <a:latin typeface="Calibri" panose="020F0502020204030204" pitchFamily="34" charset="0"/>
                <a:ea typeface="Calibri" panose="020F0502020204030204" pitchFamily="34" charset="0"/>
                <a:cs typeface="Calibri" panose="020F0502020204030204" pitchFamily="34" charset="0"/>
              </a:rPr>
              <a:t>Continuum of Adult Behaviors</a:t>
            </a:r>
          </a:p>
        </p:txBody>
      </p:sp>
      <p:graphicFrame>
        <p:nvGraphicFramePr>
          <p:cNvPr id="9" name="Table 8">
            <a:extLst>
              <a:ext uri="{FF2B5EF4-FFF2-40B4-BE49-F238E27FC236}">
                <a16:creationId xmlns:a16="http://schemas.microsoft.com/office/drawing/2014/main" id="{A47977A9-A5FD-AF49-A6FC-5BF47FF5455A}"/>
              </a:ext>
            </a:extLst>
          </p:cNvPr>
          <p:cNvGraphicFramePr>
            <a:graphicFrameLocks noGrp="1"/>
          </p:cNvGraphicFramePr>
          <p:nvPr>
            <p:extLst>
              <p:ext uri="{D42A27DB-BD31-4B8C-83A1-F6EECF244321}">
                <p14:modId xmlns:p14="http://schemas.microsoft.com/office/powerpoint/2010/main" val="1971343839"/>
              </p:ext>
            </p:extLst>
          </p:nvPr>
        </p:nvGraphicFramePr>
        <p:xfrm>
          <a:off x="1676406" y="3275360"/>
          <a:ext cx="9640952" cy="8229600"/>
        </p:xfrm>
        <a:graphic>
          <a:graphicData uri="http://schemas.openxmlformats.org/drawingml/2006/table">
            <a:tbl>
              <a:tblPr firstRow="1" bandRow="1">
                <a:tableStyleId>{5C22544A-7EE6-4342-B048-85BDC9FD1C3A}</a:tableStyleId>
              </a:tblPr>
              <a:tblGrid>
                <a:gridCol w="3593378">
                  <a:extLst>
                    <a:ext uri="{9D8B030D-6E8A-4147-A177-3AD203B41FA5}">
                      <a16:colId xmlns:a16="http://schemas.microsoft.com/office/drawing/2014/main" val="846704916"/>
                    </a:ext>
                  </a:extLst>
                </a:gridCol>
                <a:gridCol w="6047574">
                  <a:extLst>
                    <a:ext uri="{9D8B030D-6E8A-4147-A177-3AD203B41FA5}">
                      <a16:colId xmlns:a16="http://schemas.microsoft.com/office/drawing/2014/main" val="1120307511"/>
                    </a:ext>
                  </a:extLst>
                </a:gridCol>
              </a:tblGrid>
              <a:tr h="2743200">
                <a:tc>
                  <a:txBody>
                    <a:bodyPr/>
                    <a:lstStyle/>
                    <a:p>
                      <a:endParaRPr lang="en-US" sz="4800">
                        <a:latin typeface="Arial" panose="020B0604020202020204" pitchFamily="34" charset="0"/>
                        <a:cs typeface="Arial" panose="020B0604020202020204" pitchFamily="34" charset="0"/>
                      </a:endParaRPr>
                    </a:p>
                  </a:txBody>
                  <a:tcPr marL="182880" marR="18288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tc>
                  <a:txBody>
                    <a:bodyPr/>
                    <a:lstStyle/>
                    <a:p>
                      <a:pPr marL="0" marR="0" lvl="1" indent="0" algn="ctr" defTabSz="457200" rtl="0" eaLnBrk="0"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Safe, Healthy, </a:t>
                      </a:r>
                    </a:p>
                    <a:p>
                      <a:pPr marL="0" marR="0" lvl="1" indent="0" algn="ctr" defTabSz="457200" rtl="0" eaLnBrk="0"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Developmentally </a:t>
                      </a:r>
                    </a:p>
                    <a:p>
                      <a:pPr marL="0" marR="0" lvl="1" indent="0" algn="ctr" defTabSz="457200" rtl="0" eaLnBrk="0"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Appropriate</a:t>
                      </a:r>
                    </a:p>
                  </a:txBody>
                  <a:tcPr marL="365760" marR="18288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2238143241"/>
                  </a:ext>
                </a:extLst>
              </a:tr>
              <a:tr h="2743200">
                <a:tc>
                  <a:txBody>
                    <a:bodyPr/>
                    <a:lstStyle/>
                    <a:p>
                      <a:endParaRPr lang="en-US" sz="4800" b="1">
                        <a:latin typeface="Arial" panose="020B0604020202020204" pitchFamily="34" charset="0"/>
                        <a:cs typeface="Arial" panose="020B0604020202020204" pitchFamily="34" charset="0"/>
                      </a:endParaRPr>
                    </a:p>
                  </a:txBody>
                  <a:tcPr marL="182880" marR="18288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tc>
                  <a:txBody>
                    <a:bodyPr/>
                    <a:lstStyle/>
                    <a:p>
                      <a:pPr marL="0" marR="0" lvl="1" indent="0" algn="ctr" defTabSz="457200" rtl="0" eaLnBrk="0"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Concerning, </a:t>
                      </a:r>
                    </a:p>
                    <a:p>
                      <a:pPr marL="0" marR="0" lvl="1" indent="0" algn="ctr" defTabSz="457200" rtl="0" eaLnBrk="0"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Inappropriate</a:t>
                      </a:r>
                    </a:p>
                  </a:txBody>
                  <a:tcPr marL="365760" marR="18288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solidFill>
                  </a:tcPr>
                </a:tc>
                <a:extLst>
                  <a:ext uri="{0D108BD9-81ED-4DB2-BD59-A6C34878D82A}">
                    <a16:rowId xmlns:a16="http://schemas.microsoft.com/office/drawing/2014/main" val="634711602"/>
                  </a:ext>
                </a:extLst>
              </a:tr>
              <a:tr h="2743200">
                <a:tc>
                  <a:txBody>
                    <a:bodyPr/>
                    <a:lstStyle/>
                    <a:p>
                      <a:endParaRPr lang="en-US" sz="4800" b="1">
                        <a:latin typeface="Arial" panose="020B0604020202020204" pitchFamily="34" charset="0"/>
                        <a:cs typeface="Arial" panose="020B0604020202020204" pitchFamily="34" charset="0"/>
                      </a:endParaRPr>
                    </a:p>
                  </a:txBody>
                  <a:tcPr marL="182880" marR="18288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tc>
                  <a: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Abusive</a:t>
                      </a:r>
                    </a:p>
                  </a:txBody>
                  <a:tcPr marL="365760" marR="18288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3036990893"/>
                  </a:ext>
                </a:extLst>
              </a:tr>
            </a:tbl>
          </a:graphicData>
        </a:graphic>
      </p:graphicFrame>
      <p:sp>
        <p:nvSpPr>
          <p:cNvPr id="10" name="Oval 9">
            <a:extLst>
              <a:ext uri="{FF2B5EF4-FFF2-40B4-BE49-F238E27FC236}">
                <a16:creationId xmlns:a16="http://schemas.microsoft.com/office/drawing/2014/main" id="{A7360421-FB8A-C54D-A453-D683AFC511BE}"/>
              </a:ext>
            </a:extLst>
          </p:cNvPr>
          <p:cNvSpPr>
            <a:spLocks noChangeAspect="1"/>
          </p:cNvSpPr>
          <p:nvPr/>
        </p:nvSpPr>
        <p:spPr>
          <a:xfrm>
            <a:off x="2194174" y="3452054"/>
            <a:ext cx="2286000" cy="2286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en-US" sz="9600"/>
          </a:p>
        </p:txBody>
      </p:sp>
      <p:sp>
        <p:nvSpPr>
          <p:cNvPr id="11" name="Oval 10">
            <a:extLst>
              <a:ext uri="{FF2B5EF4-FFF2-40B4-BE49-F238E27FC236}">
                <a16:creationId xmlns:a16="http://schemas.microsoft.com/office/drawing/2014/main" id="{4DEDB3A2-F0DD-C44E-AB27-16E87FCCA406}"/>
              </a:ext>
            </a:extLst>
          </p:cNvPr>
          <p:cNvSpPr>
            <a:spLocks noChangeAspect="1"/>
          </p:cNvSpPr>
          <p:nvPr/>
        </p:nvSpPr>
        <p:spPr>
          <a:xfrm>
            <a:off x="2194174" y="6256730"/>
            <a:ext cx="2286000" cy="2286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en-US" sz="9600"/>
          </a:p>
        </p:txBody>
      </p:sp>
      <p:sp>
        <p:nvSpPr>
          <p:cNvPr id="12" name="Oval 11">
            <a:extLst>
              <a:ext uri="{FF2B5EF4-FFF2-40B4-BE49-F238E27FC236}">
                <a16:creationId xmlns:a16="http://schemas.microsoft.com/office/drawing/2014/main" id="{FA121627-1C82-454B-9589-B4958AD1E8E4}"/>
              </a:ext>
            </a:extLst>
          </p:cNvPr>
          <p:cNvSpPr>
            <a:spLocks noChangeAspect="1"/>
          </p:cNvSpPr>
          <p:nvPr/>
        </p:nvSpPr>
        <p:spPr>
          <a:xfrm>
            <a:off x="2194174" y="9061406"/>
            <a:ext cx="2286000" cy="2286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en-US" sz="9600"/>
          </a:p>
        </p:txBody>
      </p:sp>
      <p:pic>
        <p:nvPicPr>
          <p:cNvPr id="4" name="Picture 3" descr="A picture containing person, person&#10;&#10;Description automatically generated">
            <a:extLst>
              <a:ext uri="{FF2B5EF4-FFF2-40B4-BE49-F238E27FC236}">
                <a16:creationId xmlns:a16="http://schemas.microsoft.com/office/drawing/2014/main" id="{9CBB47C0-94E2-6443-812F-18C0799548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92003" y="3373919"/>
            <a:ext cx="10593454" cy="8138502"/>
          </a:xfrm>
          <a:prstGeom prst="rect">
            <a:avLst/>
          </a:prstGeom>
        </p:spPr>
      </p:pic>
    </p:spTree>
    <p:extLst>
      <p:ext uri="{BB962C8B-B14F-4D97-AF65-F5344CB8AC3E}">
        <p14:creationId xmlns:p14="http://schemas.microsoft.com/office/powerpoint/2010/main" val="309891691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Google Shape;230;p5"/>
          <p:cNvSpPr txBox="1">
            <a:spLocks noGrp="1"/>
          </p:cNvSpPr>
          <p:nvPr>
            <p:ph type="title" idx="4294967295"/>
          </p:nvPr>
        </p:nvSpPr>
        <p:spPr>
          <a:xfrm>
            <a:off x="317497" y="258231"/>
            <a:ext cx="24066514" cy="1016010"/>
          </a:xfrm>
          <a:prstGeom prst="rect">
            <a:avLst/>
          </a:prstGeom>
        </p:spPr>
        <p:txBody>
          <a:bodyPr vert="horz" lIns="121864" tIns="121864" rIns="121864" bIns="121864" rtlCol="0" anchor="ctr">
            <a:noAutofit/>
          </a:bodyPr>
          <a:lstStyle>
            <a:lvl1pPr defTabSz="886966"/>
          </a:lstStyle>
          <a:p>
            <a:r>
              <a:rPr lang="en-US" sz="6000" b="0">
                <a:latin typeface="Calibri" panose="020F0502020204030204" pitchFamily="34" charset="0"/>
                <a:ea typeface="Calibri" panose="020F0502020204030204" pitchFamily="34" charset="0"/>
                <a:cs typeface="Calibri" panose="020F0502020204030204" pitchFamily="34" charset="0"/>
              </a:rPr>
              <a:t>Continuum of Adult Behaviors</a:t>
            </a:r>
            <a:endParaRPr sz="6000" b="0">
              <a:latin typeface="Calibri" panose="020F0502020204030204" pitchFamily="34" charset="0"/>
              <a:ea typeface="Calibri" panose="020F0502020204030204" pitchFamily="34" charset="0"/>
              <a:cs typeface="Calibri" panose="020F0502020204030204" pitchFamily="34" charset="0"/>
            </a:endParaRPr>
          </a:p>
        </p:txBody>
      </p:sp>
      <p:grpSp>
        <p:nvGrpSpPr>
          <p:cNvPr id="308" name="Google Shape;231;p5"/>
          <p:cNvGrpSpPr/>
          <p:nvPr/>
        </p:nvGrpSpPr>
        <p:grpSpPr>
          <a:xfrm>
            <a:off x="457775" y="2190958"/>
            <a:ext cx="23468458" cy="4185780"/>
            <a:chOff x="-2" y="-2"/>
            <a:chExt cx="8800671" cy="1569667"/>
          </a:xfrm>
        </p:grpSpPr>
        <p:sp>
          <p:nvSpPr>
            <p:cNvPr id="304" name="Google Shape;232;p5"/>
            <p:cNvSpPr/>
            <p:nvPr/>
          </p:nvSpPr>
          <p:spPr>
            <a:xfrm>
              <a:off x="-2" y="-2"/>
              <a:ext cx="8800671" cy="15696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22" y="0"/>
                  </a:lnTo>
                  <a:lnTo>
                    <a:pt x="21600" y="10800"/>
                  </a:lnTo>
                  <a:lnTo>
                    <a:pt x="20422" y="21600"/>
                  </a:lnTo>
                  <a:lnTo>
                    <a:pt x="0" y="21600"/>
                  </a:lnTo>
                  <a:close/>
                </a:path>
              </a:pathLst>
            </a:custGeom>
            <a:gradFill flip="none" rotWithShape="1">
              <a:gsLst>
                <a:gs pos="0">
                  <a:srgbClr val="7EBC6C">
                    <a:alpha val="86666"/>
                  </a:srgbClr>
                </a:gs>
                <a:gs pos="23000">
                  <a:srgbClr val="7EBC6C">
                    <a:alpha val="86666"/>
                  </a:srgbClr>
                </a:gs>
                <a:gs pos="36000">
                  <a:srgbClr val="FCD866"/>
                </a:gs>
                <a:gs pos="63000">
                  <a:srgbClr val="FBD251"/>
                </a:gs>
                <a:gs pos="77000">
                  <a:srgbClr val="F45142"/>
                </a:gs>
                <a:gs pos="100000">
                  <a:srgbClr val="F45142"/>
                </a:gs>
              </a:gsLst>
              <a:lin ang="0" scaled="0"/>
            </a:gradFill>
            <a:ln w="19050" cap="flat">
              <a:solidFill>
                <a:srgbClr val="FFFFFF"/>
              </a:solidFill>
              <a:prstDash val="solid"/>
              <a:miter lim="800000"/>
            </a:ln>
            <a:effectLst/>
          </p:spPr>
          <p:txBody>
            <a:bodyPr wrap="square" lIns="121914" tIns="121914" rIns="121914" bIns="121914" numCol="1" anchor="ctr">
              <a:noAutofit/>
            </a:bodyPr>
            <a:lstStyle/>
            <a:p>
              <a:pPr algn="ctr">
                <a:defRPr sz="1800">
                  <a:solidFill>
                    <a:srgbClr val="FFFFFF"/>
                  </a:solidFill>
                  <a:latin typeface="+mj-lt"/>
                  <a:ea typeface="+mj-ea"/>
                  <a:cs typeface="+mj-cs"/>
                  <a:sym typeface="Arial"/>
                </a:defRPr>
              </a:pPr>
              <a:endParaRPr/>
            </a:p>
          </p:txBody>
        </p:sp>
        <p:sp>
          <p:nvSpPr>
            <p:cNvPr id="305" name="Google Shape;233;p5"/>
            <p:cNvSpPr txBox="1"/>
            <p:nvPr/>
          </p:nvSpPr>
          <p:spPr>
            <a:xfrm>
              <a:off x="3112554" y="260372"/>
              <a:ext cx="2575554" cy="92343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864" tIns="121864" rIns="121864" bIns="121864" numCol="1" anchor="t">
              <a:spAutoFit/>
            </a:bodyPr>
            <a:lstStyle/>
            <a:p>
              <a:pPr algn="ctr">
                <a:defRPr sz="2000">
                  <a:latin typeface="Lato"/>
                  <a:ea typeface="Lato"/>
                  <a:cs typeface="Lato"/>
                  <a:sym typeface="Lato"/>
                </a:defRPr>
              </a:pPr>
              <a:r>
                <a:rPr sz="5334">
                  <a:latin typeface="Calibri" panose="020F0502020204030204" pitchFamily="34" charset="0"/>
                  <a:ea typeface="Calibri" panose="020F0502020204030204" pitchFamily="34" charset="0"/>
                  <a:cs typeface="Calibri" panose="020F0502020204030204" pitchFamily="34" charset="0"/>
                </a:rPr>
                <a:t>Unsafe, concerning, inappropriate</a:t>
              </a:r>
              <a:br>
                <a:rPr lang="en-US" sz="5334">
                  <a:latin typeface="Calibri" panose="020F0502020204030204" pitchFamily="34" charset="0"/>
                  <a:ea typeface="Calibri" panose="020F0502020204030204" pitchFamily="34" charset="0"/>
                  <a:cs typeface="Calibri" panose="020F0502020204030204" pitchFamily="34" charset="0"/>
                </a:rPr>
              </a:br>
              <a:r>
                <a:rPr sz="5334">
                  <a:latin typeface="Calibri" panose="020F0502020204030204" pitchFamily="34" charset="0"/>
                  <a:ea typeface="Calibri" panose="020F0502020204030204" pitchFamily="34" charset="0"/>
                  <a:cs typeface="Calibri" panose="020F0502020204030204" pitchFamily="34" charset="0"/>
                </a:rPr>
                <a:t>behaviors</a:t>
              </a:r>
            </a:p>
          </p:txBody>
        </p:sp>
        <p:sp>
          <p:nvSpPr>
            <p:cNvPr id="306" name="Google Shape;234;p5"/>
            <p:cNvSpPr txBox="1"/>
            <p:nvPr/>
          </p:nvSpPr>
          <p:spPr>
            <a:xfrm>
              <a:off x="6031967" y="276592"/>
              <a:ext cx="2575554" cy="64638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864" tIns="121864" rIns="121864" bIns="121864" numCol="1" anchor="t">
              <a:spAutoFit/>
            </a:bodyPr>
            <a:lstStyle/>
            <a:p>
              <a:pPr algn="ctr">
                <a:defRPr sz="2000">
                  <a:latin typeface="Lato"/>
                  <a:ea typeface="Lato"/>
                  <a:cs typeface="Lato"/>
                  <a:sym typeface="Lato"/>
                </a:defRPr>
              </a:pPr>
              <a:r>
                <a:rPr sz="5334">
                  <a:latin typeface="Calibri" panose="020F0502020204030204" pitchFamily="34" charset="0"/>
                  <a:ea typeface="Calibri" panose="020F0502020204030204" pitchFamily="34" charset="0"/>
                  <a:cs typeface="Calibri" panose="020F0502020204030204" pitchFamily="34" charset="0"/>
                </a:rPr>
                <a:t>Harmful, abusive, or illegal behaviors</a:t>
              </a:r>
            </a:p>
          </p:txBody>
        </p:sp>
        <p:sp>
          <p:nvSpPr>
            <p:cNvPr id="307" name="Google Shape;235;p5"/>
            <p:cNvSpPr txBox="1"/>
            <p:nvPr/>
          </p:nvSpPr>
          <p:spPr>
            <a:xfrm>
              <a:off x="45723" y="276592"/>
              <a:ext cx="2438244" cy="64638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864" tIns="121864" rIns="121864" bIns="121864" numCol="1" anchor="t">
              <a:spAutoFit/>
            </a:bodyPr>
            <a:lstStyle>
              <a:lvl1pPr algn="ctr">
                <a:defRPr sz="2000">
                  <a:latin typeface="Lato"/>
                  <a:ea typeface="Lato"/>
                  <a:cs typeface="Lato"/>
                  <a:sym typeface="Lato"/>
                </a:defRPr>
              </a:lvl1pPr>
            </a:lstStyle>
            <a:p>
              <a:r>
                <a:rPr sz="5334">
                  <a:latin typeface="Calibri" panose="020F0502020204030204" pitchFamily="34" charset="0"/>
                  <a:ea typeface="Calibri" panose="020F0502020204030204" pitchFamily="34" charset="0"/>
                  <a:cs typeface="Calibri" panose="020F0502020204030204" pitchFamily="34" charset="0"/>
                </a:rPr>
                <a:t>Safe, healthy, appropriate behaviors</a:t>
              </a:r>
            </a:p>
          </p:txBody>
        </p:sp>
      </p:grpSp>
      <p:grpSp>
        <p:nvGrpSpPr>
          <p:cNvPr id="311" name="Google Shape;236;p5"/>
          <p:cNvGrpSpPr/>
          <p:nvPr/>
        </p:nvGrpSpPr>
        <p:grpSpPr>
          <a:xfrm>
            <a:off x="16132511" y="8515792"/>
            <a:ext cx="8251498" cy="4248708"/>
            <a:chOff x="-1" y="-3"/>
            <a:chExt cx="3094310" cy="1593265"/>
          </a:xfrm>
        </p:grpSpPr>
        <p:sp>
          <p:nvSpPr>
            <p:cNvPr id="309" name="Google Shape;237;p5"/>
            <p:cNvSpPr/>
            <p:nvPr/>
          </p:nvSpPr>
          <p:spPr>
            <a:xfrm>
              <a:off x="-1" y="-2"/>
              <a:ext cx="3094310" cy="1593264"/>
            </a:xfrm>
            <a:prstGeom prst="roundRect">
              <a:avLst>
                <a:gd name="adj" fmla="val 16667"/>
              </a:avLst>
            </a:prstGeom>
            <a:solidFill>
              <a:srgbClr val="F45142"/>
            </a:solidFill>
            <a:ln w="12700" cap="flat">
              <a:noFill/>
              <a:miter lim="400000"/>
            </a:ln>
            <a:effectLst/>
          </p:spPr>
          <p:txBody>
            <a:bodyPr wrap="square" lIns="121914" tIns="121914" rIns="121914" bIns="121914" numCol="1" anchor="ctr">
              <a:noAutofit/>
            </a:bodyPr>
            <a:lstStyle/>
            <a:p>
              <a:pPr algn="ctr">
                <a:defRPr sz="1800">
                  <a:solidFill>
                    <a:srgbClr val="FFFFFF"/>
                  </a:solidFill>
                  <a:latin typeface="+mj-lt"/>
                  <a:ea typeface="+mj-ea"/>
                  <a:cs typeface="+mj-cs"/>
                  <a:sym typeface="Arial"/>
                </a:defRPr>
              </a:pPr>
              <a:endParaRPr/>
            </a:p>
          </p:txBody>
        </p:sp>
        <p:sp>
          <p:nvSpPr>
            <p:cNvPr id="310" name="Google Shape;238;p5"/>
            <p:cNvSpPr txBox="1"/>
            <p:nvPr/>
          </p:nvSpPr>
          <p:spPr>
            <a:xfrm>
              <a:off x="153942" y="-3"/>
              <a:ext cx="2875894" cy="1186532"/>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864" tIns="121864" rIns="121864" bIns="121864" numCol="1" anchor="t">
              <a:spAutoFit/>
            </a:bodyPr>
            <a:lstStyle/>
            <a:p>
              <a:pPr algn="ctr">
                <a:defRPr sz="2000">
                  <a:latin typeface="Lato"/>
                  <a:ea typeface="Lato"/>
                  <a:cs typeface="Lato"/>
                  <a:sym typeface="Lato"/>
                </a:defRPr>
              </a:pPr>
              <a:br>
                <a:rPr lang="en-US" sz="5066"/>
              </a:br>
              <a:r>
                <a:rPr sz="5334">
                  <a:latin typeface="Calibri" panose="020F0502020204030204" pitchFamily="34" charset="0"/>
                  <a:ea typeface="Calibri" panose="020F0502020204030204" pitchFamily="34" charset="0"/>
                  <a:cs typeface="Calibri" panose="020F0502020204030204" pitchFamily="34" charset="0"/>
                </a:rPr>
                <a:t>Sexual behaviors or activities with </a:t>
              </a:r>
              <a:r>
                <a:rPr lang="en-US" sz="5334">
                  <a:latin typeface="Calibri" panose="020F0502020204030204" pitchFamily="34" charset="0"/>
                  <a:ea typeface="Calibri" panose="020F0502020204030204" pitchFamily="34" charset="0"/>
                  <a:cs typeface="Calibri" panose="020F0502020204030204" pitchFamily="34" charset="0"/>
                </a:rPr>
                <a:t>a</a:t>
              </a:r>
              <a:r>
                <a:rPr sz="5334">
                  <a:latin typeface="Calibri" panose="020F0502020204030204" pitchFamily="34" charset="0"/>
                  <a:ea typeface="Calibri" panose="020F0502020204030204" pitchFamily="34" charset="0"/>
                  <a:cs typeface="Calibri" panose="020F0502020204030204" pitchFamily="34" charset="0"/>
                </a:rPr>
                <a:t> child or youth</a:t>
              </a:r>
            </a:p>
          </p:txBody>
        </p:sp>
      </p:grpSp>
      <p:grpSp>
        <p:nvGrpSpPr>
          <p:cNvPr id="314" name="Google Shape;239;p5"/>
          <p:cNvGrpSpPr/>
          <p:nvPr/>
        </p:nvGrpSpPr>
        <p:grpSpPr>
          <a:xfrm>
            <a:off x="7745339" y="8515790"/>
            <a:ext cx="8625762" cy="4248710"/>
            <a:chOff x="0" y="-2"/>
            <a:chExt cx="3234660" cy="1593264"/>
          </a:xfrm>
        </p:grpSpPr>
        <p:sp>
          <p:nvSpPr>
            <p:cNvPr id="312" name="Google Shape;240;p5"/>
            <p:cNvSpPr/>
            <p:nvPr/>
          </p:nvSpPr>
          <p:spPr>
            <a:xfrm>
              <a:off x="0" y="-1"/>
              <a:ext cx="3234660" cy="1593263"/>
            </a:xfrm>
            <a:prstGeom prst="roundRect">
              <a:avLst>
                <a:gd name="adj" fmla="val 16667"/>
              </a:avLst>
            </a:prstGeom>
            <a:solidFill>
              <a:srgbClr val="FCD866"/>
            </a:solidFill>
            <a:ln w="12700" cap="flat">
              <a:noFill/>
              <a:miter lim="400000"/>
            </a:ln>
            <a:effectLst/>
          </p:spPr>
          <p:txBody>
            <a:bodyPr wrap="square" lIns="121914" tIns="121914" rIns="121914" bIns="121914" numCol="1" anchor="ctr">
              <a:noAutofit/>
            </a:bodyPr>
            <a:lstStyle/>
            <a:p>
              <a:pPr algn="ctr">
                <a:defRPr sz="1800">
                  <a:solidFill>
                    <a:srgbClr val="FFFFFF"/>
                  </a:solidFill>
                  <a:latin typeface="+mj-lt"/>
                  <a:ea typeface="+mj-ea"/>
                  <a:cs typeface="+mj-cs"/>
                  <a:sym typeface="Arial"/>
                </a:defRPr>
              </a:pPr>
              <a:endParaRPr/>
            </a:p>
          </p:txBody>
        </p:sp>
        <p:sp>
          <p:nvSpPr>
            <p:cNvPr id="313" name="Google Shape;241;p5"/>
            <p:cNvSpPr txBox="1"/>
            <p:nvPr/>
          </p:nvSpPr>
          <p:spPr>
            <a:xfrm>
              <a:off x="375470" y="-2"/>
              <a:ext cx="2579580" cy="147752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864" tIns="121864" rIns="121864" bIns="121864" numCol="1" anchor="t">
              <a:spAutoFit/>
            </a:bodyPr>
            <a:lstStyle>
              <a:lvl1pPr algn="ctr">
                <a:defRPr sz="2000">
                  <a:latin typeface="Lato"/>
                  <a:ea typeface="Lato"/>
                  <a:cs typeface="Lato"/>
                  <a:sym typeface="Lato"/>
                </a:defRPr>
              </a:lvl1pPr>
            </a:lstStyle>
            <a:p>
              <a:br>
                <a:rPr lang="en-US" sz="5334"/>
              </a:br>
              <a:r>
                <a:rPr sz="5334">
                  <a:latin typeface="Calibri" panose="020F0502020204030204" pitchFamily="34" charset="0"/>
                  <a:ea typeface="Calibri" panose="020F0502020204030204" pitchFamily="34" charset="0"/>
                  <a:cs typeface="Calibri" panose="020F0502020204030204" pitchFamily="34" charset="0"/>
                </a:rPr>
                <a:t>Behaviors that cross boundaries, violate safety rules or policies/procedures</a:t>
              </a:r>
            </a:p>
          </p:txBody>
        </p:sp>
      </p:grpSp>
      <p:grpSp>
        <p:nvGrpSpPr>
          <p:cNvPr id="317" name="Google Shape;242;p5"/>
          <p:cNvGrpSpPr/>
          <p:nvPr/>
        </p:nvGrpSpPr>
        <p:grpSpPr>
          <a:xfrm>
            <a:off x="-60363" y="7617899"/>
            <a:ext cx="8575730" cy="5218751"/>
            <a:chOff x="0" y="-338110"/>
            <a:chExt cx="3215898" cy="1957030"/>
          </a:xfrm>
        </p:grpSpPr>
        <p:sp>
          <p:nvSpPr>
            <p:cNvPr id="315" name="Google Shape;243;p5"/>
            <p:cNvSpPr/>
            <p:nvPr/>
          </p:nvSpPr>
          <p:spPr>
            <a:xfrm>
              <a:off x="0" y="-1"/>
              <a:ext cx="3215898" cy="1585644"/>
            </a:xfrm>
            <a:prstGeom prst="roundRect">
              <a:avLst>
                <a:gd name="adj" fmla="val 16667"/>
              </a:avLst>
            </a:prstGeom>
            <a:solidFill>
              <a:srgbClr val="7EBC6C"/>
            </a:solidFill>
            <a:ln w="12700" cap="flat">
              <a:noFill/>
              <a:miter lim="400000"/>
            </a:ln>
            <a:effectLst/>
          </p:spPr>
          <p:txBody>
            <a:bodyPr wrap="square" lIns="121914" tIns="121914" rIns="121914" bIns="121914" numCol="1" anchor="ctr">
              <a:noAutofit/>
            </a:bodyPr>
            <a:lstStyle/>
            <a:p>
              <a:pPr algn="ctr">
                <a:defRPr sz="1800">
                  <a:solidFill>
                    <a:srgbClr val="FFFFFF"/>
                  </a:solidFill>
                  <a:latin typeface="+mj-lt"/>
                  <a:ea typeface="+mj-ea"/>
                  <a:cs typeface="+mj-cs"/>
                  <a:sym typeface="Arial"/>
                </a:defRPr>
              </a:pPr>
              <a:endParaRPr/>
            </a:p>
          </p:txBody>
        </p:sp>
        <p:sp>
          <p:nvSpPr>
            <p:cNvPr id="316" name="Google Shape;244;p5"/>
            <p:cNvSpPr txBox="1"/>
            <p:nvPr/>
          </p:nvSpPr>
          <p:spPr>
            <a:xfrm>
              <a:off x="260848" y="-338110"/>
              <a:ext cx="2686562" cy="195703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864" tIns="121864" rIns="121864" bIns="121864" numCol="1" anchor="t">
              <a:spAutoFit/>
            </a:bodyPr>
            <a:lstStyle/>
            <a:p>
              <a:pPr algn="ctr">
                <a:defRPr sz="1900">
                  <a:latin typeface="Lato"/>
                  <a:ea typeface="Lato"/>
                  <a:cs typeface="Lato"/>
                  <a:sym typeface="Lato"/>
                </a:defRPr>
              </a:pPr>
              <a:endParaRPr sz="5066"/>
            </a:p>
            <a:p>
              <a:pPr algn="ctr">
                <a:defRPr sz="2000">
                  <a:latin typeface="Lato"/>
                  <a:ea typeface="Lato"/>
                  <a:cs typeface="Lato"/>
                  <a:sym typeface="Lato"/>
                </a:defRPr>
              </a:pPr>
              <a:r>
                <a:rPr lang="en-US" sz="5334">
                  <a:latin typeface="Calibri" panose="020F0502020204030204" pitchFamily="34" charset="0"/>
                  <a:ea typeface="Calibri" panose="020F0502020204030204" pitchFamily="34" charset="0"/>
                  <a:cs typeface="Calibri" panose="020F0502020204030204" pitchFamily="34" charset="0"/>
                </a:rPr>
                <a:t>Healthy and developmentally a</a:t>
              </a:r>
              <a:r>
                <a:rPr sz="5334">
                  <a:latin typeface="Calibri" panose="020F0502020204030204" pitchFamily="34" charset="0"/>
                  <a:ea typeface="Calibri" panose="020F0502020204030204" pitchFamily="34" charset="0"/>
                  <a:cs typeface="Calibri" panose="020F0502020204030204" pitchFamily="34" charset="0"/>
                </a:rPr>
                <a:t>ppropriate behaviors between </a:t>
              </a:r>
              <a:r>
                <a:rPr lang="en-US" sz="5334">
                  <a:latin typeface="Calibri" panose="020F0502020204030204" pitchFamily="34" charset="0"/>
                  <a:ea typeface="Calibri" panose="020F0502020204030204" pitchFamily="34" charset="0"/>
                  <a:cs typeface="Calibri" panose="020F0502020204030204" pitchFamily="34" charset="0"/>
                </a:rPr>
                <a:t>adult and </a:t>
              </a:r>
              <a:r>
                <a:rPr sz="5334">
                  <a:latin typeface="Calibri" panose="020F0502020204030204" pitchFamily="34" charset="0"/>
                  <a:ea typeface="Calibri" panose="020F0502020204030204" pitchFamily="34" charset="0"/>
                  <a:cs typeface="Calibri" panose="020F0502020204030204" pitchFamily="34" charset="0"/>
                </a:rPr>
                <a:t>youth</a:t>
              </a:r>
            </a:p>
          </p:txBody>
        </p:sp>
      </p:grpSp>
      <p:sp>
        <p:nvSpPr>
          <p:cNvPr id="318" name="Google Shape;245;p5"/>
          <p:cNvSpPr/>
          <p:nvPr/>
        </p:nvSpPr>
        <p:spPr>
          <a:xfrm>
            <a:off x="19660546" y="6404911"/>
            <a:ext cx="8" cy="2121086"/>
          </a:xfrm>
          <a:prstGeom prst="line">
            <a:avLst/>
          </a:prstGeom>
          <a:ln w="34925">
            <a:solidFill>
              <a:srgbClr val="F45142"/>
            </a:solidFill>
            <a:prstDash val="dash"/>
            <a:miter/>
            <a:tailEnd type="triangle"/>
          </a:ln>
        </p:spPr>
        <p:txBody>
          <a:bodyPr lIns="121914" tIns="121914" rIns="121914" bIns="121914"/>
          <a:lstStyle/>
          <a:p>
            <a:endParaRPr/>
          </a:p>
        </p:txBody>
      </p:sp>
      <p:sp>
        <p:nvSpPr>
          <p:cNvPr id="319" name="Google Shape;246;p5"/>
          <p:cNvSpPr/>
          <p:nvPr/>
        </p:nvSpPr>
        <p:spPr>
          <a:xfrm>
            <a:off x="12060010" y="6374565"/>
            <a:ext cx="8" cy="2151438"/>
          </a:xfrm>
          <a:prstGeom prst="line">
            <a:avLst/>
          </a:prstGeom>
          <a:ln w="34925">
            <a:solidFill>
              <a:srgbClr val="FCD866"/>
            </a:solidFill>
            <a:prstDash val="dash"/>
            <a:miter/>
            <a:tailEnd type="triangle"/>
          </a:ln>
        </p:spPr>
        <p:txBody>
          <a:bodyPr lIns="121914" tIns="121914" rIns="121914" bIns="121914"/>
          <a:lstStyle/>
          <a:p>
            <a:endParaRPr/>
          </a:p>
        </p:txBody>
      </p:sp>
      <p:sp>
        <p:nvSpPr>
          <p:cNvPr id="320" name="Google Shape;247;p5"/>
          <p:cNvSpPr/>
          <p:nvPr/>
        </p:nvSpPr>
        <p:spPr>
          <a:xfrm flipH="1">
            <a:off x="4217315" y="6374565"/>
            <a:ext cx="6" cy="2151438"/>
          </a:xfrm>
          <a:prstGeom prst="line">
            <a:avLst/>
          </a:prstGeom>
          <a:ln w="34925">
            <a:solidFill>
              <a:srgbClr val="7EBC6C"/>
            </a:solidFill>
            <a:prstDash val="dash"/>
            <a:miter/>
            <a:tailEnd type="triangle"/>
          </a:ln>
        </p:spPr>
        <p:txBody>
          <a:bodyPr lIns="121914" tIns="121914" rIns="121914" bIns="121914"/>
          <a:lstStyle/>
          <a:p>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fade">
                                      <p:cBhvr>
                                        <p:cTn id="7" dur="500"/>
                                        <p:tgtEl>
                                          <p:spTgt spid="3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0"/>
                                        </p:tgtEl>
                                        <p:attrNameLst>
                                          <p:attrName>style.visibility</p:attrName>
                                        </p:attrNameLst>
                                      </p:cBhvr>
                                      <p:to>
                                        <p:strVal val="visible"/>
                                      </p:to>
                                    </p:set>
                                    <p:animEffect transition="in" filter="fade">
                                      <p:cBhvr>
                                        <p:cTn id="10" dur="500"/>
                                        <p:tgtEl>
                                          <p:spTgt spid="3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4"/>
                                        </p:tgtEl>
                                        <p:attrNameLst>
                                          <p:attrName>style.visibility</p:attrName>
                                        </p:attrNameLst>
                                      </p:cBhvr>
                                      <p:to>
                                        <p:strVal val="visible"/>
                                      </p:to>
                                    </p:set>
                                    <p:animEffect transition="in" filter="fade">
                                      <p:cBhvr>
                                        <p:cTn id="15" dur="500"/>
                                        <p:tgtEl>
                                          <p:spTgt spid="3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9"/>
                                        </p:tgtEl>
                                        <p:attrNameLst>
                                          <p:attrName>style.visibility</p:attrName>
                                        </p:attrNameLst>
                                      </p:cBhvr>
                                      <p:to>
                                        <p:strVal val="visible"/>
                                      </p:to>
                                    </p:set>
                                    <p:animEffect transition="in" filter="fade">
                                      <p:cBhvr>
                                        <p:cTn id="18" dur="500"/>
                                        <p:tgtEl>
                                          <p:spTgt spid="3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1"/>
                                        </p:tgtEl>
                                        <p:attrNameLst>
                                          <p:attrName>style.visibility</p:attrName>
                                        </p:attrNameLst>
                                      </p:cBhvr>
                                      <p:to>
                                        <p:strVal val="visible"/>
                                      </p:to>
                                    </p:set>
                                    <p:animEffect transition="in" filter="fade">
                                      <p:cBhvr>
                                        <p:cTn id="23" dur="500"/>
                                        <p:tgtEl>
                                          <p:spTgt spid="3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8"/>
                                        </p:tgtEl>
                                        <p:attrNameLst>
                                          <p:attrName>style.visibility</p:attrName>
                                        </p:attrNameLst>
                                      </p:cBhvr>
                                      <p:to>
                                        <p:strVal val="visible"/>
                                      </p:to>
                                    </p:set>
                                    <p:animEffect transition="in" filter="fade">
                                      <p:cBhvr>
                                        <p:cTn id="26"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animBg="1"/>
      <p:bldP spid="319" grpId="0" animBg="1"/>
      <p:bldP spid="3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3"/>
          <p:cNvSpPr/>
          <p:nvPr/>
        </p:nvSpPr>
        <p:spPr>
          <a:xfrm>
            <a:off x="0" y="3360055"/>
            <a:ext cx="11328400" cy="8703734"/>
          </a:xfrm>
          <a:prstGeom prst="rect">
            <a:avLst/>
          </a:prstGeom>
          <a:solidFill>
            <a:schemeClr val="accent4">
              <a:lumMod val="60000"/>
              <a:lumOff val="40000"/>
            </a:schemeClr>
          </a:solidFill>
          <a:ln>
            <a:noFill/>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326" name="Google Shape;326;p13"/>
          <p:cNvSpPr txBox="1">
            <a:spLocks noGrp="1"/>
          </p:cNvSpPr>
          <p:nvPr>
            <p:ph type="title" idx="4294967295"/>
          </p:nvPr>
        </p:nvSpPr>
        <p:spPr>
          <a:xfrm>
            <a:off x="317505" y="258234"/>
            <a:ext cx="24066498" cy="1016000"/>
          </a:xfrm>
          <a:prstGeom prst="rect">
            <a:avLst/>
          </a:prstGeom>
          <a:noFill/>
          <a:ln>
            <a:noFill/>
          </a:ln>
        </p:spPr>
        <p:txBody>
          <a:bodyPr spcFirstLastPara="1" vert="horz" wrap="square" lIns="243800" tIns="121866" rIns="243800" bIns="121866" rtlCol="0" anchor="ctr" anchorCtr="0">
            <a:noAutofit/>
          </a:bodyPr>
          <a:lstStyle/>
          <a:p>
            <a:pPr>
              <a:buClr>
                <a:schemeClr val="dk1"/>
              </a:buClr>
              <a:buSzPts val="2000"/>
            </a:pPr>
            <a:r>
              <a:rPr lang="en-US" sz="6000" b="0">
                <a:latin typeface="Calibri" panose="020F0502020204030204" pitchFamily="34" charset="0"/>
                <a:ea typeface="Calibri" panose="020F0502020204030204" pitchFamily="34" charset="0"/>
                <a:cs typeface="Calibri" panose="020F0502020204030204" pitchFamily="34" charset="0"/>
              </a:rPr>
              <a:t>Who Sexually Abuses Kids?</a:t>
            </a:r>
            <a:endParaRPr sz="6000" b="0">
              <a:latin typeface="Calibri" panose="020F0502020204030204" pitchFamily="34" charset="0"/>
              <a:ea typeface="Calibri" panose="020F0502020204030204" pitchFamily="34" charset="0"/>
              <a:cs typeface="Calibri" panose="020F0502020204030204" pitchFamily="34" charset="0"/>
            </a:endParaRPr>
          </a:p>
        </p:txBody>
      </p:sp>
      <p:sp>
        <p:nvSpPr>
          <p:cNvPr id="327" name="Google Shape;327;p13"/>
          <p:cNvSpPr txBox="1">
            <a:spLocks noGrp="1"/>
          </p:cNvSpPr>
          <p:nvPr>
            <p:ph type="body" idx="1"/>
          </p:nvPr>
        </p:nvSpPr>
        <p:spPr>
          <a:xfrm>
            <a:off x="555281" y="3654695"/>
            <a:ext cx="11474162" cy="8703734"/>
          </a:xfrm>
          <a:prstGeom prst="rect">
            <a:avLst/>
          </a:prstGeom>
          <a:noFill/>
          <a:ln>
            <a:noFill/>
          </a:ln>
        </p:spPr>
        <p:txBody>
          <a:bodyPr spcFirstLastPara="1" wrap="square" lIns="243800" tIns="121866" rIns="243800" bIns="121866" anchor="t" anchorCtr="0">
            <a:normAutofit fontScale="92500" lnSpcReduction="20000"/>
          </a:bodyPr>
          <a:lstStyle/>
          <a:p>
            <a:pPr marL="0" indent="0">
              <a:lnSpc>
                <a:spcPct val="150000"/>
              </a:lnSpc>
              <a:spcBef>
                <a:spcPts val="0"/>
              </a:spcBef>
              <a:buClr>
                <a:schemeClr val="lt1"/>
              </a:buClr>
              <a:buSzPct val="100000"/>
              <a:buNone/>
            </a:pPr>
            <a:r>
              <a:rPr lang="en-US" sz="5866">
                <a:solidFill>
                  <a:schemeClr val="tx1"/>
                </a:solidFill>
                <a:latin typeface="Calibri" panose="020F0502020204030204" pitchFamily="34" charset="0"/>
                <a:ea typeface="Calibri" panose="020F0502020204030204" pitchFamily="34" charset="0"/>
                <a:cs typeface="Calibri" panose="020F0502020204030204" pitchFamily="34" charset="0"/>
                <a:sym typeface="Lato"/>
              </a:rPr>
              <a:t>Any age, including another youth </a:t>
            </a:r>
            <a:endParaRPr sz="3734">
              <a:solidFill>
                <a:schemeClr val="tx1"/>
              </a:solidFill>
              <a:latin typeface="Calibri" panose="020F0502020204030204" pitchFamily="34" charset="0"/>
              <a:ea typeface="Calibri" panose="020F0502020204030204" pitchFamily="34" charset="0"/>
              <a:cs typeface="Calibri" panose="020F0502020204030204" pitchFamily="34" charset="0"/>
              <a:sym typeface="Arial"/>
            </a:endParaRPr>
          </a:p>
          <a:p>
            <a:pPr marL="0" indent="0">
              <a:lnSpc>
                <a:spcPct val="150000"/>
              </a:lnSpc>
              <a:spcBef>
                <a:spcPts val="2666"/>
              </a:spcBef>
              <a:buClr>
                <a:schemeClr val="lt1"/>
              </a:buClr>
              <a:buSzPct val="100000"/>
              <a:buNone/>
            </a:pPr>
            <a:r>
              <a:rPr lang="en-US" sz="5866">
                <a:solidFill>
                  <a:schemeClr val="tx1"/>
                </a:solidFill>
                <a:latin typeface="Calibri" panose="020F0502020204030204" pitchFamily="34" charset="0"/>
                <a:ea typeface="Calibri" panose="020F0502020204030204" pitchFamily="34" charset="0"/>
                <a:cs typeface="Calibri" panose="020F0502020204030204" pitchFamily="34" charset="0"/>
                <a:sym typeface="Lato"/>
              </a:rPr>
              <a:t>Any economic status</a:t>
            </a:r>
            <a:endParaRPr sz="3734">
              <a:solidFill>
                <a:schemeClr val="tx1"/>
              </a:solidFill>
              <a:latin typeface="Calibri" panose="020F0502020204030204" pitchFamily="34" charset="0"/>
              <a:ea typeface="Calibri" panose="020F0502020204030204" pitchFamily="34" charset="0"/>
              <a:cs typeface="Calibri" panose="020F0502020204030204" pitchFamily="34" charset="0"/>
              <a:sym typeface="Arial"/>
            </a:endParaRPr>
          </a:p>
          <a:p>
            <a:pPr marL="0" indent="0">
              <a:lnSpc>
                <a:spcPct val="150000"/>
              </a:lnSpc>
              <a:spcBef>
                <a:spcPts val="2666"/>
              </a:spcBef>
              <a:buClr>
                <a:schemeClr val="lt1"/>
              </a:buClr>
              <a:buSzPct val="100000"/>
              <a:buNone/>
            </a:pPr>
            <a:r>
              <a:rPr lang="en-US" sz="5866">
                <a:solidFill>
                  <a:schemeClr val="tx1"/>
                </a:solidFill>
                <a:latin typeface="Calibri" panose="020F0502020204030204" pitchFamily="34" charset="0"/>
                <a:ea typeface="Calibri" panose="020F0502020204030204" pitchFamily="34" charset="0"/>
                <a:cs typeface="Calibri" panose="020F0502020204030204" pitchFamily="34" charset="0"/>
                <a:sym typeface="Lato"/>
              </a:rPr>
              <a:t>Any educational background </a:t>
            </a:r>
            <a:endParaRPr sz="3734">
              <a:solidFill>
                <a:schemeClr val="tx1"/>
              </a:solidFill>
              <a:latin typeface="Calibri" panose="020F0502020204030204" pitchFamily="34" charset="0"/>
              <a:ea typeface="Calibri" panose="020F0502020204030204" pitchFamily="34" charset="0"/>
              <a:cs typeface="Calibri" panose="020F0502020204030204" pitchFamily="34" charset="0"/>
              <a:sym typeface="Arial"/>
            </a:endParaRPr>
          </a:p>
          <a:p>
            <a:pPr marL="0" indent="0">
              <a:lnSpc>
                <a:spcPct val="150000"/>
              </a:lnSpc>
              <a:spcBef>
                <a:spcPts val="2666"/>
              </a:spcBef>
              <a:buClr>
                <a:schemeClr val="lt1"/>
              </a:buClr>
              <a:buSzPct val="100000"/>
              <a:buNone/>
            </a:pPr>
            <a:r>
              <a:rPr lang="en-US" sz="5866">
                <a:solidFill>
                  <a:schemeClr val="tx1"/>
                </a:solidFill>
                <a:latin typeface="Calibri" panose="020F0502020204030204" pitchFamily="34" charset="0"/>
                <a:ea typeface="Calibri" panose="020F0502020204030204" pitchFamily="34" charset="0"/>
                <a:cs typeface="Calibri" panose="020F0502020204030204" pitchFamily="34" charset="0"/>
                <a:sym typeface="Lato"/>
              </a:rPr>
              <a:t>Any race or culture </a:t>
            </a:r>
            <a:endParaRPr sz="3734">
              <a:solidFill>
                <a:schemeClr val="tx1"/>
              </a:solidFill>
              <a:latin typeface="Calibri" panose="020F0502020204030204" pitchFamily="34" charset="0"/>
              <a:ea typeface="Calibri" panose="020F0502020204030204" pitchFamily="34" charset="0"/>
              <a:cs typeface="Calibri" panose="020F0502020204030204" pitchFamily="34" charset="0"/>
              <a:sym typeface="Arial"/>
            </a:endParaRPr>
          </a:p>
          <a:p>
            <a:pPr marL="0" indent="0">
              <a:lnSpc>
                <a:spcPct val="150000"/>
              </a:lnSpc>
              <a:spcBef>
                <a:spcPts val="2666"/>
              </a:spcBef>
              <a:buClr>
                <a:schemeClr val="lt1"/>
              </a:buClr>
              <a:buSzPct val="100000"/>
              <a:buNone/>
            </a:pPr>
            <a:r>
              <a:rPr lang="en-US" sz="5866">
                <a:solidFill>
                  <a:schemeClr val="tx1"/>
                </a:solidFill>
                <a:latin typeface="Calibri" panose="020F0502020204030204" pitchFamily="34" charset="0"/>
                <a:ea typeface="Calibri" panose="020F0502020204030204" pitchFamily="34" charset="0"/>
                <a:cs typeface="Calibri" panose="020F0502020204030204" pitchFamily="34" charset="0"/>
                <a:sym typeface="Lato"/>
              </a:rPr>
              <a:t>Any religious belief </a:t>
            </a:r>
            <a:endParaRPr sz="3734">
              <a:solidFill>
                <a:schemeClr val="tx1"/>
              </a:solidFill>
              <a:latin typeface="Calibri" panose="020F0502020204030204" pitchFamily="34" charset="0"/>
              <a:ea typeface="Calibri" panose="020F0502020204030204" pitchFamily="34" charset="0"/>
              <a:cs typeface="Calibri" panose="020F0502020204030204" pitchFamily="34" charset="0"/>
              <a:sym typeface="Arial"/>
            </a:endParaRPr>
          </a:p>
          <a:p>
            <a:pPr marL="0" indent="0">
              <a:lnSpc>
                <a:spcPct val="150000"/>
              </a:lnSpc>
              <a:spcBef>
                <a:spcPts val="2666"/>
              </a:spcBef>
              <a:buClr>
                <a:schemeClr val="lt1"/>
              </a:buClr>
              <a:buSzPct val="100000"/>
              <a:buNone/>
            </a:pPr>
            <a:r>
              <a:rPr lang="en-US" sz="5866">
                <a:solidFill>
                  <a:schemeClr val="tx1"/>
                </a:solidFill>
                <a:latin typeface="Calibri" panose="020F0502020204030204" pitchFamily="34" charset="0"/>
                <a:ea typeface="Calibri" panose="020F0502020204030204" pitchFamily="34" charset="0"/>
                <a:cs typeface="Calibri" panose="020F0502020204030204" pitchFamily="34" charset="0"/>
                <a:sym typeface="Lato"/>
              </a:rPr>
              <a:t>Any gender or sexual orientation </a:t>
            </a:r>
            <a:endParaRPr sz="3734">
              <a:solidFill>
                <a:schemeClr val="tx1"/>
              </a:solidFill>
              <a:latin typeface="Calibri" panose="020F0502020204030204" pitchFamily="34" charset="0"/>
              <a:ea typeface="Calibri" panose="020F0502020204030204" pitchFamily="34" charset="0"/>
              <a:cs typeface="Calibri" panose="020F0502020204030204" pitchFamily="34" charset="0"/>
              <a:sym typeface="Arial"/>
            </a:endParaRPr>
          </a:p>
          <a:p>
            <a:pPr marL="0" indent="0">
              <a:lnSpc>
                <a:spcPct val="150000"/>
              </a:lnSpc>
              <a:spcBef>
                <a:spcPts val="2666"/>
              </a:spcBef>
              <a:buClr>
                <a:schemeClr val="dk1"/>
              </a:buClr>
              <a:buSzPct val="100000"/>
              <a:buNone/>
            </a:pPr>
            <a:endParaRPr sz="6400">
              <a:solidFill>
                <a:schemeClr val="dk1"/>
              </a:solidFill>
              <a:latin typeface="Lato"/>
              <a:ea typeface="Lato"/>
              <a:cs typeface="Lato"/>
              <a:sym typeface="Lato"/>
            </a:endParaRPr>
          </a:p>
          <a:p>
            <a:pPr marL="609584" indent="-171022">
              <a:lnSpc>
                <a:spcPct val="150000"/>
              </a:lnSpc>
              <a:spcBef>
                <a:spcPts val="2666"/>
              </a:spcBef>
              <a:buClr>
                <a:schemeClr val="dk1"/>
              </a:buClr>
              <a:buSzPct val="100000"/>
              <a:buNone/>
            </a:pPr>
            <a:endParaRPr sz="7466">
              <a:solidFill>
                <a:schemeClr val="dk1"/>
              </a:solidFill>
              <a:latin typeface="Roboto"/>
              <a:ea typeface="Roboto"/>
              <a:cs typeface="Roboto"/>
              <a:sym typeface="Roboto"/>
            </a:endParaRPr>
          </a:p>
          <a:p>
            <a:pPr marL="609584" indent="-171022">
              <a:lnSpc>
                <a:spcPct val="150000"/>
              </a:lnSpc>
              <a:spcBef>
                <a:spcPts val="2666"/>
              </a:spcBef>
              <a:buClr>
                <a:schemeClr val="dk1"/>
              </a:buClr>
              <a:buSzPct val="100000"/>
              <a:buNone/>
            </a:pPr>
            <a:endParaRPr sz="7466">
              <a:solidFill>
                <a:schemeClr val="dk1"/>
              </a:solidFill>
              <a:latin typeface="Roboto"/>
              <a:ea typeface="Roboto"/>
              <a:cs typeface="Roboto"/>
              <a:sym typeface="Roboto"/>
            </a:endParaRPr>
          </a:p>
        </p:txBody>
      </p:sp>
      <p:pic>
        <p:nvPicPr>
          <p:cNvPr id="328" name="Google Shape;328;p13" descr="A group of people posing for a photo&#10;&#10;Description automatically generated"/>
          <p:cNvPicPr preferRelativeResize="0"/>
          <p:nvPr/>
        </p:nvPicPr>
        <p:blipFill rotWithShape="1">
          <a:blip r:embed="rId3">
            <a:alphaModFix/>
          </a:blip>
          <a:srcRect/>
          <a:stretch/>
        </p:blipFill>
        <p:spPr>
          <a:xfrm>
            <a:off x="11328400" y="3360055"/>
            <a:ext cx="13055600" cy="8703734"/>
          </a:xfrm>
          <a:prstGeom prst="rect">
            <a:avLst/>
          </a:prstGeom>
          <a:noFill/>
          <a:ln>
            <a:no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7">
                                            <p:txEl>
                                              <p:pRg st="0" end="0"/>
                                            </p:txEl>
                                          </p:spTgt>
                                        </p:tgtEl>
                                        <p:attrNameLst>
                                          <p:attrName>style.visibility</p:attrName>
                                        </p:attrNameLst>
                                      </p:cBhvr>
                                      <p:to>
                                        <p:strVal val="visible"/>
                                      </p:to>
                                    </p:set>
                                    <p:animEffect transition="in" filter="fade">
                                      <p:cBhvr>
                                        <p:cTn id="7" dur="1000"/>
                                        <p:tgtEl>
                                          <p:spTgt spid="327">
                                            <p:txEl>
                                              <p:pRg st="0" end="0"/>
                                            </p:txEl>
                                          </p:spTgt>
                                        </p:tgtEl>
                                      </p:cBhvr>
                                    </p:animEffect>
                                    <p:anim calcmode="lin" valueType="num">
                                      <p:cBhvr>
                                        <p:cTn id="8" dur="1000" fill="hold"/>
                                        <p:tgtEl>
                                          <p:spTgt spid="3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7">
                                            <p:txEl>
                                              <p:pRg st="1" end="1"/>
                                            </p:txEl>
                                          </p:spTgt>
                                        </p:tgtEl>
                                        <p:attrNameLst>
                                          <p:attrName>style.visibility</p:attrName>
                                        </p:attrNameLst>
                                      </p:cBhvr>
                                      <p:to>
                                        <p:strVal val="visible"/>
                                      </p:to>
                                    </p:set>
                                    <p:animEffect transition="in" filter="fade">
                                      <p:cBhvr>
                                        <p:cTn id="14" dur="1000"/>
                                        <p:tgtEl>
                                          <p:spTgt spid="327">
                                            <p:txEl>
                                              <p:pRg st="1" end="1"/>
                                            </p:txEl>
                                          </p:spTgt>
                                        </p:tgtEl>
                                      </p:cBhvr>
                                    </p:animEffect>
                                    <p:anim calcmode="lin" valueType="num">
                                      <p:cBhvr>
                                        <p:cTn id="15" dur="1000" fill="hold"/>
                                        <p:tgtEl>
                                          <p:spTgt spid="32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7">
                                            <p:txEl>
                                              <p:pRg st="2" end="2"/>
                                            </p:txEl>
                                          </p:spTgt>
                                        </p:tgtEl>
                                        <p:attrNameLst>
                                          <p:attrName>style.visibility</p:attrName>
                                        </p:attrNameLst>
                                      </p:cBhvr>
                                      <p:to>
                                        <p:strVal val="visible"/>
                                      </p:to>
                                    </p:set>
                                    <p:animEffect transition="in" filter="fade">
                                      <p:cBhvr>
                                        <p:cTn id="21" dur="1000"/>
                                        <p:tgtEl>
                                          <p:spTgt spid="327">
                                            <p:txEl>
                                              <p:pRg st="2" end="2"/>
                                            </p:txEl>
                                          </p:spTgt>
                                        </p:tgtEl>
                                      </p:cBhvr>
                                    </p:animEffect>
                                    <p:anim calcmode="lin" valueType="num">
                                      <p:cBhvr>
                                        <p:cTn id="22" dur="1000" fill="hold"/>
                                        <p:tgtEl>
                                          <p:spTgt spid="32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2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27">
                                            <p:txEl>
                                              <p:pRg st="3" end="3"/>
                                            </p:txEl>
                                          </p:spTgt>
                                        </p:tgtEl>
                                        <p:attrNameLst>
                                          <p:attrName>style.visibility</p:attrName>
                                        </p:attrNameLst>
                                      </p:cBhvr>
                                      <p:to>
                                        <p:strVal val="visible"/>
                                      </p:to>
                                    </p:set>
                                    <p:animEffect transition="in" filter="fade">
                                      <p:cBhvr>
                                        <p:cTn id="28" dur="1000"/>
                                        <p:tgtEl>
                                          <p:spTgt spid="327">
                                            <p:txEl>
                                              <p:pRg st="3" end="3"/>
                                            </p:txEl>
                                          </p:spTgt>
                                        </p:tgtEl>
                                      </p:cBhvr>
                                    </p:animEffect>
                                    <p:anim calcmode="lin" valueType="num">
                                      <p:cBhvr>
                                        <p:cTn id="29" dur="1000" fill="hold"/>
                                        <p:tgtEl>
                                          <p:spTgt spid="32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2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27">
                                            <p:txEl>
                                              <p:pRg st="4" end="4"/>
                                            </p:txEl>
                                          </p:spTgt>
                                        </p:tgtEl>
                                        <p:attrNameLst>
                                          <p:attrName>style.visibility</p:attrName>
                                        </p:attrNameLst>
                                      </p:cBhvr>
                                      <p:to>
                                        <p:strVal val="visible"/>
                                      </p:to>
                                    </p:set>
                                    <p:animEffect transition="in" filter="fade">
                                      <p:cBhvr>
                                        <p:cTn id="35" dur="1000"/>
                                        <p:tgtEl>
                                          <p:spTgt spid="327">
                                            <p:txEl>
                                              <p:pRg st="4" end="4"/>
                                            </p:txEl>
                                          </p:spTgt>
                                        </p:tgtEl>
                                      </p:cBhvr>
                                    </p:animEffect>
                                    <p:anim calcmode="lin" valueType="num">
                                      <p:cBhvr>
                                        <p:cTn id="36" dur="1000" fill="hold"/>
                                        <p:tgtEl>
                                          <p:spTgt spid="32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2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27">
                                            <p:txEl>
                                              <p:pRg st="5" end="5"/>
                                            </p:txEl>
                                          </p:spTgt>
                                        </p:tgtEl>
                                        <p:attrNameLst>
                                          <p:attrName>style.visibility</p:attrName>
                                        </p:attrNameLst>
                                      </p:cBhvr>
                                      <p:to>
                                        <p:strVal val="visible"/>
                                      </p:to>
                                    </p:set>
                                    <p:animEffect transition="in" filter="fade">
                                      <p:cBhvr>
                                        <p:cTn id="42" dur="1000"/>
                                        <p:tgtEl>
                                          <p:spTgt spid="327">
                                            <p:txEl>
                                              <p:pRg st="5" end="5"/>
                                            </p:txEl>
                                          </p:spTgt>
                                        </p:tgtEl>
                                      </p:cBhvr>
                                    </p:animEffect>
                                    <p:anim calcmode="lin" valueType="num">
                                      <p:cBhvr>
                                        <p:cTn id="43" dur="1000" fill="hold"/>
                                        <p:tgtEl>
                                          <p:spTgt spid="32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2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17"/>
          <p:cNvPicPr preferRelativeResize="0"/>
          <p:nvPr/>
        </p:nvPicPr>
        <p:blipFill rotWithShape="1">
          <a:blip r:embed="rId3">
            <a:alphaModFix/>
          </a:blip>
          <a:srcRect/>
          <a:stretch/>
        </p:blipFill>
        <p:spPr>
          <a:xfrm>
            <a:off x="0" y="-108193"/>
            <a:ext cx="24384000" cy="13824194"/>
          </a:xfrm>
          <a:prstGeom prst="rect">
            <a:avLst/>
          </a:prstGeom>
          <a:noFill/>
          <a:ln>
            <a:noFill/>
          </a:ln>
        </p:spPr>
      </p:pic>
      <p:sp>
        <p:nvSpPr>
          <p:cNvPr id="374" name="Google Shape;374;p17"/>
          <p:cNvSpPr/>
          <p:nvPr/>
        </p:nvSpPr>
        <p:spPr>
          <a:xfrm>
            <a:off x="0" y="-108193"/>
            <a:ext cx="24384000" cy="13824194"/>
          </a:xfrm>
          <a:prstGeom prst="rect">
            <a:avLst/>
          </a:prstGeom>
          <a:solidFill>
            <a:srgbClr val="DEDFEE">
              <a:alpha val="80000"/>
            </a:srgbClr>
          </a:solidFill>
          <a:ln w="19050" cap="flat" cmpd="sng">
            <a:solidFill>
              <a:srgbClr val="082836"/>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375" name="Google Shape;375;p17"/>
          <p:cNvSpPr txBox="1">
            <a:spLocks noGrp="1"/>
          </p:cNvSpPr>
          <p:nvPr>
            <p:ph type="body" idx="1"/>
          </p:nvPr>
        </p:nvSpPr>
        <p:spPr>
          <a:xfrm>
            <a:off x="2057400" y="10349655"/>
            <a:ext cx="20269200" cy="2878666"/>
          </a:xfrm>
          <a:prstGeom prst="rect">
            <a:avLst/>
          </a:prstGeom>
          <a:noFill/>
          <a:ln>
            <a:noFill/>
          </a:ln>
        </p:spPr>
        <p:txBody>
          <a:bodyPr spcFirstLastPara="1" wrap="square" lIns="243800" tIns="121866" rIns="243800" bIns="121866" anchor="t" anchorCtr="0">
            <a:noAutofit/>
          </a:bodyPr>
          <a:lstStyle/>
          <a:p>
            <a:pPr marL="0" indent="0" algn="ctr">
              <a:spcBef>
                <a:spcPts val="0"/>
              </a:spcBef>
              <a:buClr>
                <a:schemeClr val="dk1"/>
              </a:buClr>
              <a:buSzPts val="3000"/>
              <a:buNone/>
            </a:pPr>
            <a:r>
              <a:rPr lang="en-US" sz="8000"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Not all people who sexually abuse </a:t>
            </a:r>
            <a:br>
              <a:rPr lang="en-US" sz="8000"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r>
              <a:rPr lang="en-US" sz="8000"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children have pedophilia. </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22" descr="Picture 2"/>
          <p:cNvPicPr preferRelativeResize="0"/>
          <p:nvPr/>
        </p:nvPicPr>
        <p:blipFill rotWithShape="1">
          <a:blip r:embed="rId3">
            <a:alphaModFix/>
          </a:blip>
          <a:srcRect t="11866"/>
          <a:stretch/>
        </p:blipFill>
        <p:spPr>
          <a:xfrm>
            <a:off x="0" y="2"/>
            <a:ext cx="24384000" cy="13716000"/>
          </a:xfrm>
          <a:prstGeom prst="rect">
            <a:avLst/>
          </a:prstGeom>
          <a:noFill/>
          <a:ln>
            <a:noFill/>
          </a:ln>
        </p:spPr>
      </p:pic>
      <p:grpSp>
        <p:nvGrpSpPr>
          <p:cNvPr id="315" name="Google Shape;315;p22"/>
          <p:cNvGrpSpPr/>
          <p:nvPr/>
        </p:nvGrpSpPr>
        <p:grpSpPr>
          <a:xfrm>
            <a:off x="-1715699" y="3785790"/>
            <a:ext cx="29931486" cy="6994518"/>
            <a:chOff x="-2" y="-1"/>
            <a:chExt cx="11224305" cy="2622942"/>
          </a:xfrm>
        </p:grpSpPr>
        <p:pic>
          <p:nvPicPr>
            <p:cNvPr id="316" name="Google Shape;316;p22" descr="Google Shape;191;p14"/>
            <p:cNvPicPr preferRelativeResize="0"/>
            <p:nvPr/>
          </p:nvPicPr>
          <p:blipFill rotWithShape="1">
            <a:blip r:embed="rId4">
              <a:alphaModFix/>
            </a:blip>
            <a:srcRect/>
            <a:stretch/>
          </p:blipFill>
          <p:spPr>
            <a:xfrm>
              <a:off x="-2" y="-1"/>
              <a:ext cx="11224305" cy="2622942"/>
            </a:xfrm>
            <a:prstGeom prst="rect">
              <a:avLst/>
            </a:prstGeom>
            <a:noFill/>
            <a:ln>
              <a:noFill/>
            </a:ln>
          </p:spPr>
        </p:pic>
        <p:sp>
          <p:nvSpPr>
            <p:cNvPr id="317" name="Google Shape;317;p22"/>
            <p:cNvSpPr txBox="1"/>
            <p:nvPr/>
          </p:nvSpPr>
          <p:spPr>
            <a:xfrm>
              <a:off x="1496837" y="295566"/>
              <a:ext cx="7437095" cy="1517669"/>
            </a:xfrm>
            <a:prstGeom prst="rect">
              <a:avLst/>
            </a:prstGeom>
            <a:noFill/>
            <a:ln>
              <a:noFill/>
            </a:ln>
          </p:spPr>
          <p:txBody>
            <a:bodyPr spcFirstLastPara="1" wrap="square" lIns="121850" tIns="121850" rIns="121850" bIns="121850" anchor="t" anchorCtr="0">
              <a:spAutoFit/>
            </a:bodyPr>
            <a:lstStyle/>
            <a:p>
              <a:pPr algn="ctr">
                <a:spcBef>
                  <a:spcPts val="0"/>
                </a:spcBef>
              </a:pPr>
              <a:endParaRPr sz="5066">
                <a:solidFill>
                  <a:schemeClr val="dk1"/>
                </a:solidFill>
                <a:latin typeface="Arial"/>
                <a:ea typeface="Arial"/>
                <a:cs typeface="Arial"/>
                <a:sym typeface="Arial"/>
              </a:endParaRPr>
            </a:p>
            <a:p>
              <a:pPr algn="ctr">
                <a:lnSpc>
                  <a:spcPct val="117999"/>
                </a:lnSpc>
                <a:spcBef>
                  <a:spcPts val="0"/>
                </a:spcBef>
              </a:pPr>
              <a:r>
                <a:rPr lang="en-US" sz="8534" b="1">
                  <a:solidFill>
                    <a:schemeClr val="dk1"/>
                  </a:solidFill>
                  <a:latin typeface="Calibri" panose="020F0502020204030204" pitchFamily="34" charset="0"/>
                  <a:ea typeface="Calibri" panose="020F0502020204030204" pitchFamily="34" charset="0"/>
                  <a:cs typeface="Calibri" panose="020F0502020204030204" pitchFamily="34" charset="0"/>
                  <a:sym typeface="Play"/>
                </a:rPr>
                <a:t>Up to 77% of reported cases of sexual abuse involve two minors.</a:t>
              </a:r>
              <a:endParaRPr sz="9600">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2" name="Google Shape;382;p18" descr="A group of people standing together&#10;&#10;Description automatically generated"/>
          <p:cNvPicPr preferRelativeResize="0"/>
          <p:nvPr/>
        </p:nvPicPr>
        <p:blipFill rotWithShape="1">
          <a:blip r:embed="rId3">
            <a:alphaModFix/>
          </a:blip>
          <a:srcRect t="16689"/>
          <a:stretch/>
        </p:blipFill>
        <p:spPr>
          <a:xfrm>
            <a:off x="0" y="0"/>
            <a:ext cx="24384000" cy="13716000"/>
          </a:xfrm>
          <a:prstGeom prst="rect">
            <a:avLst/>
          </a:prstGeom>
          <a:noFill/>
          <a:ln>
            <a:noFill/>
          </a:ln>
        </p:spPr>
      </p:pic>
      <p:sp>
        <p:nvSpPr>
          <p:cNvPr id="383" name="Google Shape;383;p18"/>
          <p:cNvSpPr/>
          <p:nvPr/>
        </p:nvSpPr>
        <p:spPr>
          <a:xfrm>
            <a:off x="0" y="3"/>
            <a:ext cx="24384000" cy="13824194"/>
          </a:xfrm>
          <a:prstGeom prst="rect">
            <a:avLst/>
          </a:prstGeom>
          <a:solidFill>
            <a:srgbClr val="CCCEDA">
              <a:alpha val="86897"/>
            </a:srgbClr>
          </a:solidFill>
          <a:ln w="19050" cap="flat" cmpd="sng">
            <a:no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384" name="Google Shape;384;p18"/>
          <p:cNvSpPr txBox="1">
            <a:spLocks noGrp="1"/>
          </p:cNvSpPr>
          <p:nvPr>
            <p:ph type="body" idx="1"/>
          </p:nvPr>
        </p:nvSpPr>
        <p:spPr>
          <a:xfrm>
            <a:off x="3315039" y="3525579"/>
            <a:ext cx="20215521" cy="8703734"/>
          </a:xfrm>
          <a:prstGeom prst="rect">
            <a:avLst/>
          </a:prstGeom>
          <a:noFill/>
          <a:ln>
            <a:noFill/>
          </a:ln>
        </p:spPr>
        <p:txBody>
          <a:bodyPr spcFirstLastPara="1" wrap="square" lIns="243800" tIns="121866" rIns="243800" bIns="121866" anchor="t" anchorCtr="0">
            <a:normAutofit/>
          </a:bodyPr>
          <a:lstStyle/>
          <a:p>
            <a:pPr marL="0" indent="0">
              <a:spcBef>
                <a:spcPts val="0"/>
              </a:spcBef>
              <a:buClr>
                <a:schemeClr val="dk1"/>
              </a:buClr>
              <a:buSzPts val="2400"/>
              <a:buNone/>
            </a:pPr>
            <a:r>
              <a:rPr lang="en-US" sz="5866"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Some people who sexually harm children:</a:t>
            </a:r>
            <a:endParaRPr sz="5866">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a:p>
            <a:pPr marL="609584" indent="-609584">
              <a:spcBef>
                <a:spcPts val="2666"/>
              </a:spcBef>
              <a:buClr>
                <a:schemeClr val="dk1"/>
              </a:buClr>
              <a:buSzPts val="2400"/>
              <a:buFont typeface="Arial"/>
              <a:buChar char="•"/>
            </a:pPr>
            <a:r>
              <a:rPr lang="en-US" sz="58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Have an attraction to children</a:t>
            </a:r>
            <a:endParaRPr sz="5866">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a:p>
            <a:pPr marL="609584" indent="-609584">
              <a:spcBef>
                <a:spcPts val="2666"/>
              </a:spcBef>
              <a:buClr>
                <a:schemeClr val="dk1"/>
              </a:buClr>
              <a:buSzPts val="2400"/>
              <a:buFont typeface="Arial"/>
              <a:buChar char="•"/>
            </a:pPr>
            <a:r>
              <a:rPr lang="en-US" sz="58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Have addiction related issues or compulsive behaviors</a:t>
            </a:r>
            <a:endParaRPr>
              <a:latin typeface="Calibri" panose="020F0502020204030204" pitchFamily="34" charset="0"/>
              <a:ea typeface="Calibri" panose="020F0502020204030204" pitchFamily="34" charset="0"/>
              <a:cs typeface="Calibri" panose="020F0502020204030204" pitchFamily="34" charset="0"/>
            </a:endParaRPr>
          </a:p>
          <a:p>
            <a:pPr marL="609584" indent="-609584">
              <a:spcBef>
                <a:spcPts val="2666"/>
              </a:spcBef>
              <a:buClr>
                <a:schemeClr val="dk1"/>
              </a:buClr>
              <a:buSzPts val="2400"/>
              <a:buFont typeface="Arial"/>
              <a:buChar char="•"/>
            </a:pPr>
            <a:r>
              <a:rPr lang="en-US" sz="58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Have psychiatric conditions or mental illness</a:t>
            </a:r>
            <a:endParaRPr>
              <a:latin typeface="Calibri" panose="020F0502020204030204" pitchFamily="34" charset="0"/>
              <a:ea typeface="Calibri" panose="020F0502020204030204" pitchFamily="34" charset="0"/>
              <a:cs typeface="Calibri" panose="020F0502020204030204" pitchFamily="34" charset="0"/>
            </a:endParaRPr>
          </a:p>
          <a:p>
            <a:pPr marL="609584" indent="-609584">
              <a:spcBef>
                <a:spcPts val="2666"/>
              </a:spcBef>
              <a:buClr>
                <a:schemeClr val="dk1"/>
              </a:buClr>
              <a:buSzPts val="2400"/>
              <a:buFont typeface="Arial"/>
              <a:buChar char="•"/>
            </a:pPr>
            <a:r>
              <a:rPr lang="en-US" sz="58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Have cognitive, emotional, or intellectual differences</a:t>
            </a:r>
            <a:endParaRPr sz="5866">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a:p>
            <a:pPr marL="609584" indent="-609584">
              <a:spcBef>
                <a:spcPts val="2666"/>
              </a:spcBef>
              <a:buClr>
                <a:schemeClr val="dk1"/>
              </a:buClr>
              <a:buSzPts val="2400"/>
              <a:buFont typeface="Arial"/>
              <a:buChar char="•"/>
            </a:pPr>
            <a:r>
              <a:rPr lang="en-US" sz="58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Abuse children because of stressors</a:t>
            </a:r>
            <a:endParaRPr>
              <a:latin typeface="Calibri" panose="020F0502020204030204" pitchFamily="34" charset="0"/>
              <a:ea typeface="Calibri" panose="020F0502020204030204" pitchFamily="34" charset="0"/>
              <a:cs typeface="Calibri" panose="020F0502020204030204" pitchFamily="34" charset="0"/>
            </a:endParaRPr>
          </a:p>
          <a:p>
            <a:pPr marL="609584" indent="-609584">
              <a:spcBef>
                <a:spcPts val="2666"/>
              </a:spcBef>
              <a:buClr>
                <a:schemeClr val="dk1"/>
              </a:buClr>
              <a:buSzPts val="2400"/>
              <a:buFont typeface="Arial"/>
              <a:buChar char="•"/>
            </a:pPr>
            <a:r>
              <a:rPr lang="en-US" sz="58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Were abused themselves</a:t>
            </a:r>
            <a:endParaRPr sz="5866">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a:p>
            <a:pPr marL="609584" indent="-135464">
              <a:spcBef>
                <a:spcPts val="2666"/>
              </a:spcBef>
              <a:buClr>
                <a:schemeClr val="dk1"/>
              </a:buClr>
              <a:buSzPts val="2800"/>
              <a:buNone/>
            </a:pPr>
            <a:endParaRPr sz="7466">
              <a:solidFill>
                <a:schemeClr val="dk1"/>
              </a:solidFill>
              <a:latin typeface="Roboto"/>
              <a:ea typeface="Roboto"/>
              <a:cs typeface="Roboto"/>
              <a:sym typeface="Roboto"/>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84">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84">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84">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84">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84">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8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8">
          <a:extLst>
            <a:ext uri="{FF2B5EF4-FFF2-40B4-BE49-F238E27FC236}">
              <a16:creationId xmlns:a16="http://schemas.microsoft.com/office/drawing/2014/main" id="{50C9F973-1236-7766-3C7F-A34A599F83ED}"/>
            </a:ext>
          </a:extLst>
        </p:cNvPr>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00" name="Google Shape;400;p19">
            <a:extLst>
              <a:ext uri="{FF2B5EF4-FFF2-40B4-BE49-F238E27FC236}">
                <a16:creationId xmlns:a16="http://schemas.microsoft.com/office/drawing/2014/main" id="{BB9606DA-766D-2875-C526-8CEEABD10759}"/>
              </a:ext>
            </a:extLst>
          </p:cNvPr>
          <p:cNvSpPr/>
          <p:nvPr/>
        </p:nvSpPr>
        <p:spPr>
          <a:xfrm>
            <a:off x="2331729" y="5111503"/>
            <a:ext cx="20038646" cy="4409498"/>
          </a:xfrm>
          <a:prstGeom prst="roundRect">
            <a:avLst>
              <a:gd name="adj" fmla="val 16667"/>
            </a:avLst>
          </a:prstGeom>
          <a:noFill/>
          <a:ln w="76200" cap="flat" cmpd="sng">
            <a:no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2800"/>
            </a:pPr>
            <a:endParaRPr sz="7466" b="1">
              <a:solidFill>
                <a:schemeClr val="dk1"/>
              </a:solidFill>
              <a:latin typeface="Lato"/>
              <a:ea typeface="Lato"/>
              <a:cs typeface="Lato"/>
              <a:sym typeface="Lato"/>
            </a:endParaRPr>
          </a:p>
        </p:txBody>
      </p:sp>
      <p:sp>
        <p:nvSpPr>
          <p:cNvPr id="5" name="Google Shape;383;p18"/>
          <p:cNvSpPr/>
          <p:nvPr/>
        </p:nvSpPr>
        <p:spPr>
          <a:xfrm>
            <a:off x="0" y="3"/>
            <a:ext cx="24384000" cy="13824194"/>
          </a:xfrm>
          <a:prstGeom prst="rect">
            <a:avLst/>
          </a:prstGeom>
          <a:solidFill>
            <a:srgbClr val="CCCEDA">
              <a:alpha val="86897"/>
            </a:srgbClr>
          </a:solidFill>
          <a:ln w="19050" cap="flat" cmpd="sng">
            <a:no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3" name="Speech Bubble: Oval 2">
            <a:extLst>
              <a:ext uri="{FF2B5EF4-FFF2-40B4-BE49-F238E27FC236}">
                <a16:creationId xmlns:a16="http://schemas.microsoft.com/office/drawing/2014/main" id="{37D6C631-7C17-3D1E-F19E-27901A9D8F9A}"/>
              </a:ext>
            </a:extLst>
          </p:cNvPr>
          <p:cNvSpPr/>
          <p:nvPr/>
        </p:nvSpPr>
        <p:spPr>
          <a:xfrm>
            <a:off x="2770909" y="3917693"/>
            <a:ext cx="17927782" cy="5857121"/>
          </a:xfrm>
          <a:prstGeom prst="wedgeEllipseCallout">
            <a:avLst>
              <a:gd name="adj1" fmla="val 23787"/>
              <a:gd name="adj2" fmla="val 75596"/>
            </a:avLst>
          </a:prstGeom>
          <a:solidFill>
            <a:schemeClr val="tx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600" b="0" i="0" u="none" strike="noStrike" cap="none" spc="0" normalizeH="0" baseline="0">
                <a:ln>
                  <a:noFill/>
                </a:ln>
                <a:solidFill>
                  <a:srgbClr val="FFFFFF"/>
                </a:solidFill>
                <a:effectLst/>
                <a:uFillTx/>
                <a:latin typeface="Calibri" panose="020F0502020204030204" pitchFamily="34" charset="0"/>
                <a:ea typeface="Calibri" panose="020F0502020204030204" pitchFamily="34" charset="0"/>
                <a:cs typeface="Calibri" panose="020F0502020204030204" pitchFamily="34" charset="0"/>
                <a:sym typeface="Helvetica Neue Medium"/>
              </a:rPr>
              <a:t>What are some of the terms you use to describe a person with sexual attractions to minors or who sexually abused a minor?</a:t>
            </a:r>
          </a:p>
        </p:txBody>
      </p:sp>
    </p:spTree>
    <p:extLst>
      <p:ext uri="{BB962C8B-B14F-4D97-AF65-F5344CB8AC3E}">
        <p14:creationId xmlns:p14="http://schemas.microsoft.com/office/powerpoint/2010/main" val="280860940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4"/>
          <p:cNvSpPr txBox="1">
            <a:spLocks noGrp="1"/>
          </p:cNvSpPr>
          <p:nvPr>
            <p:ph type="title" idx="4294967295"/>
          </p:nvPr>
        </p:nvSpPr>
        <p:spPr>
          <a:xfrm>
            <a:off x="317505" y="258234"/>
            <a:ext cx="24066498" cy="1016000"/>
          </a:xfrm>
          <a:prstGeom prst="rect">
            <a:avLst/>
          </a:prstGeom>
          <a:noFill/>
          <a:ln>
            <a:noFill/>
          </a:ln>
        </p:spPr>
        <p:txBody>
          <a:bodyPr spcFirstLastPara="1" vert="horz" wrap="square" lIns="243800" tIns="121866" rIns="243800" bIns="121866" rtlCol="0" anchor="ctr" anchorCtr="0">
            <a:noAutofit/>
          </a:bodyPr>
          <a:lstStyle/>
          <a:p>
            <a:pPr>
              <a:buClr>
                <a:schemeClr val="dk1"/>
              </a:buClr>
              <a:buSzPts val="2000"/>
            </a:pPr>
            <a:r>
              <a:rPr lang="en-US" sz="6000" b="0">
                <a:latin typeface="Calibri" panose="020F0502020204030204" pitchFamily="34" charset="0"/>
                <a:ea typeface="Calibri" panose="020F0502020204030204" pitchFamily="34" charset="0"/>
                <a:cs typeface="Calibri" panose="020F0502020204030204" pitchFamily="34" charset="0"/>
              </a:rPr>
              <a:t>Defining Terms</a:t>
            </a:r>
            <a:endParaRPr sz="6000" b="0">
              <a:latin typeface="Calibri" panose="020F0502020204030204" pitchFamily="34" charset="0"/>
              <a:ea typeface="Calibri" panose="020F0502020204030204" pitchFamily="34" charset="0"/>
              <a:cs typeface="Calibri" panose="020F0502020204030204" pitchFamily="34" charset="0"/>
            </a:endParaRPr>
          </a:p>
        </p:txBody>
      </p:sp>
      <p:sp>
        <p:nvSpPr>
          <p:cNvPr id="340" name="Google Shape;340;p14"/>
          <p:cNvSpPr/>
          <p:nvPr/>
        </p:nvSpPr>
        <p:spPr>
          <a:xfrm>
            <a:off x="6062137" y="1913370"/>
            <a:ext cx="16730134" cy="4724400"/>
          </a:xfrm>
          <a:prstGeom prst="roundRect">
            <a:avLst>
              <a:gd name="adj" fmla="val 16667"/>
            </a:avLst>
          </a:prstGeom>
          <a:solidFill>
            <a:srgbClr val="DEDFEE"/>
          </a:solidFill>
          <a:ln w="19050" cap="flat" cmpd="sng">
            <a:solidFill>
              <a:srgbClr val="082836"/>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2000"/>
            </a:pPr>
            <a:r>
              <a:rPr lang="en-US" sz="5334" b="1" i="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Diagnostic term</a:t>
            </a:r>
            <a:endParaRPr sz="3734">
              <a:latin typeface="Calibri" panose="020F0502020204030204" pitchFamily="34" charset="0"/>
              <a:ea typeface="Calibri" panose="020F0502020204030204" pitchFamily="34" charset="0"/>
              <a:cs typeface="Calibri" panose="020F0502020204030204" pitchFamily="34" charset="0"/>
              <a:sym typeface="Arial"/>
            </a:endParaRPr>
          </a:p>
          <a:p>
            <a:pPr algn="ctr">
              <a:buClr>
                <a:srgbClr val="000000"/>
              </a:buCl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A disorder characterized by recurrent, intense sexually arousing fantasies, urges, or behaviors involving sexual activity with prepubescent children.</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41" name="Google Shape;341;p14"/>
          <p:cNvSpPr txBox="1"/>
          <p:nvPr/>
        </p:nvSpPr>
        <p:spPr>
          <a:xfrm>
            <a:off x="668017" y="3813604"/>
            <a:ext cx="6196086" cy="1709590"/>
          </a:xfrm>
          <a:prstGeom prst="rect">
            <a:avLst/>
          </a:prstGeom>
          <a:noFill/>
          <a:ln>
            <a:noFill/>
          </a:ln>
        </p:spPr>
        <p:txBody>
          <a:bodyPr spcFirstLastPara="1" wrap="square" lIns="243800" tIns="121866" rIns="243800" bIns="121866" anchor="t" anchorCtr="0">
            <a:spAutoFit/>
          </a:bodyPr>
          <a:lstStyle/>
          <a:p>
            <a:pPr>
              <a:buClr>
                <a:srgbClr val="000000"/>
              </a:buClr>
              <a:buSzPts val="2400"/>
            </a:pPr>
            <a:r>
              <a:rPr lang="en-US" sz="6400"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Pedophilia</a:t>
            </a:r>
            <a:endParaRPr sz="6400">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342" name="Google Shape;342;p14"/>
          <p:cNvSpPr txBox="1"/>
          <p:nvPr/>
        </p:nvSpPr>
        <p:spPr>
          <a:xfrm>
            <a:off x="668017" y="11026309"/>
            <a:ext cx="6196086" cy="1709590"/>
          </a:xfrm>
          <a:prstGeom prst="rect">
            <a:avLst/>
          </a:prstGeom>
          <a:noFill/>
          <a:ln>
            <a:noFill/>
          </a:ln>
        </p:spPr>
        <p:txBody>
          <a:bodyPr spcFirstLastPara="1" wrap="square" lIns="243800" tIns="121866" rIns="243800" bIns="121866" anchor="t" anchorCtr="0">
            <a:spAutoFit/>
          </a:bodyPr>
          <a:lstStyle/>
          <a:p>
            <a:pPr>
              <a:buClr>
                <a:srgbClr val="000000"/>
              </a:buClr>
              <a:buSzPts val="2400"/>
            </a:pPr>
            <a:r>
              <a:rPr lang="en-US" sz="6400"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Sex Offender</a:t>
            </a:r>
            <a:endParaRPr sz="6400">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343" name="Google Shape;343;p14"/>
          <p:cNvSpPr txBox="1"/>
          <p:nvPr/>
        </p:nvSpPr>
        <p:spPr>
          <a:xfrm>
            <a:off x="668019" y="7740988"/>
            <a:ext cx="4740322" cy="1709590"/>
          </a:xfrm>
          <a:prstGeom prst="rect">
            <a:avLst/>
          </a:prstGeom>
          <a:noFill/>
          <a:ln>
            <a:noFill/>
          </a:ln>
        </p:spPr>
        <p:txBody>
          <a:bodyPr spcFirstLastPara="1" wrap="square" lIns="243800" tIns="121866" rIns="243800" bIns="121866" anchor="t" anchorCtr="0">
            <a:spAutoFit/>
          </a:bodyPr>
          <a:lstStyle/>
          <a:p>
            <a:pPr>
              <a:buClr>
                <a:srgbClr val="000000"/>
              </a:buClr>
              <a:buSzPts val="2400"/>
            </a:pPr>
            <a:r>
              <a:rPr lang="en-US" sz="6400"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Pedophile</a:t>
            </a:r>
            <a:endParaRPr sz="6400">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344" name="Google Shape;344;p14"/>
          <p:cNvSpPr/>
          <p:nvPr/>
        </p:nvSpPr>
        <p:spPr>
          <a:xfrm>
            <a:off x="6062137" y="6836204"/>
            <a:ext cx="16730134" cy="3040680"/>
          </a:xfrm>
          <a:prstGeom prst="roundRect">
            <a:avLst>
              <a:gd name="adj" fmla="val 16667"/>
            </a:avLst>
          </a:prstGeom>
          <a:solidFill>
            <a:srgbClr val="DEDFEE"/>
          </a:solidFill>
          <a:ln w="19050" cap="flat" cmpd="sng">
            <a:solidFill>
              <a:srgbClr val="082836"/>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2000"/>
            </a:pPr>
            <a:r>
              <a:rPr lang="en-US" sz="5334" b="1" i="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Descriptive term</a:t>
            </a:r>
            <a:endParaRPr sz="3734">
              <a:latin typeface="Calibri" panose="020F0502020204030204" pitchFamily="34" charset="0"/>
              <a:ea typeface="Calibri" panose="020F0502020204030204" pitchFamily="34" charset="0"/>
              <a:cs typeface="Calibri" panose="020F0502020204030204" pitchFamily="34" charset="0"/>
              <a:sym typeface="Arial"/>
            </a:endParaRPr>
          </a:p>
          <a:p>
            <a:pPr marL="321726" algn="ctr">
              <a:buClr>
                <a:srgbClr val="000000"/>
              </a:buCl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Someone who has been diagnosed with pedophilia.</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45" name="Google Shape;345;p14"/>
          <p:cNvSpPr/>
          <p:nvPr/>
        </p:nvSpPr>
        <p:spPr>
          <a:xfrm>
            <a:off x="6062139" y="10121524"/>
            <a:ext cx="16730130" cy="3040680"/>
          </a:xfrm>
          <a:prstGeom prst="roundRect">
            <a:avLst>
              <a:gd name="adj" fmla="val 16667"/>
            </a:avLst>
          </a:prstGeom>
          <a:solidFill>
            <a:srgbClr val="DEDFEE"/>
          </a:solidFill>
          <a:ln w="19050" cap="flat" cmpd="sng">
            <a:solidFill>
              <a:srgbClr val="082836"/>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2000"/>
            </a:pPr>
            <a:r>
              <a:rPr lang="en-US" sz="5334" b="1" i="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Legal term</a:t>
            </a:r>
            <a:endParaRPr lang="en-US">
              <a:latin typeface="Calibri" panose="020F0502020204030204" pitchFamily="34" charset="0"/>
              <a:ea typeface="Calibri" panose="020F0502020204030204" pitchFamily="34" charset="0"/>
              <a:cs typeface="Calibri" panose="020F0502020204030204" pitchFamily="34" charset="0"/>
            </a:endParaRPr>
          </a:p>
          <a:p>
            <a:pPr algn="ctr">
              <a:buClr>
                <a:srgbClr val="000000"/>
              </a:buCl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A person convicted of a sexual offense.</a:t>
            </a:r>
            <a:endParaRPr sz="5334" i="1">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p:txBody>
      </p:sp>
    </p:spTree>
    <p:extLst>
      <p:ext uri="{BB962C8B-B14F-4D97-AF65-F5344CB8AC3E}">
        <p14:creationId xmlns:p14="http://schemas.microsoft.com/office/powerpoint/2010/main" val="24013865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0"/>
                                        </p:tgtEl>
                                        <p:attrNameLst>
                                          <p:attrName>style.visibility</p:attrName>
                                        </p:attrNameLst>
                                      </p:cBhvr>
                                      <p:to>
                                        <p:strVal val="visible"/>
                                      </p:to>
                                    </p:set>
                                    <p:anim calcmode="lin" valueType="num">
                                      <p:cBhvr additive="base">
                                        <p:cTn id="7" dur="500" fill="hold"/>
                                        <p:tgtEl>
                                          <p:spTgt spid="340"/>
                                        </p:tgtEl>
                                        <p:attrNameLst>
                                          <p:attrName>ppt_x</p:attrName>
                                        </p:attrNameLst>
                                      </p:cBhvr>
                                      <p:tavLst>
                                        <p:tav tm="0">
                                          <p:val>
                                            <p:strVal val="#ppt_x"/>
                                          </p:val>
                                        </p:tav>
                                        <p:tav tm="100000">
                                          <p:val>
                                            <p:strVal val="#ppt_x"/>
                                          </p:val>
                                        </p:tav>
                                      </p:tavLst>
                                    </p:anim>
                                    <p:anim calcmode="lin" valueType="num">
                                      <p:cBhvr additive="base">
                                        <p:cTn id="8" dur="500" fill="hold"/>
                                        <p:tgtEl>
                                          <p:spTgt spid="3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4"/>
                                        </p:tgtEl>
                                        <p:attrNameLst>
                                          <p:attrName>style.visibility</p:attrName>
                                        </p:attrNameLst>
                                      </p:cBhvr>
                                      <p:to>
                                        <p:strVal val="visible"/>
                                      </p:to>
                                    </p:set>
                                    <p:anim calcmode="lin" valueType="num">
                                      <p:cBhvr additive="base">
                                        <p:cTn id="13" dur="500" fill="hold"/>
                                        <p:tgtEl>
                                          <p:spTgt spid="344"/>
                                        </p:tgtEl>
                                        <p:attrNameLst>
                                          <p:attrName>ppt_x</p:attrName>
                                        </p:attrNameLst>
                                      </p:cBhvr>
                                      <p:tavLst>
                                        <p:tav tm="0">
                                          <p:val>
                                            <p:strVal val="#ppt_x"/>
                                          </p:val>
                                        </p:tav>
                                        <p:tav tm="100000">
                                          <p:val>
                                            <p:strVal val="#ppt_x"/>
                                          </p:val>
                                        </p:tav>
                                      </p:tavLst>
                                    </p:anim>
                                    <p:anim calcmode="lin" valueType="num">
                                      <p:cBhvr additive="base">
                                        <p:cTn id="14" dur="500" fill="hold"/>
                                        <p:tgtEl>
                                          <p:spTgt spid="3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5"/>
                                        </p:tgtEl>
                                        <p:attrNameLst>
                                          <p:attrName>style.visibility</p:attrName>
                                        </p:attrNameLst>
                                      </p:cBhvr>
                                      <p:to>
                                        <p:strVal val="visible"/>
                                      </p:to>
                                    </p:set>
                                    <p:anim calcmode="lin" valueType="num">
                                      <p:cBhvr additive="base">
                                        <p:cTn id="19" dur="500" fill="hold"/>
                                        <p:tgtEl>
                                          <p:spTgt spid="345"/>
                                        </p:tgtEl>
                                        <p:attrNameLst>
                                          <p:attrName>ppt_x</p:attrName>
                                        </p:attrNameLst>
                                      </p:cBhvr>
                                      <p:tavLst>
                                        <p:tav tm="0">
                                          <p:val>
                                            <p:strVal val="#ppt_x"/>
                                          </p:val>
                                        </p:tav>
                                        <p:tav tm="100000">
                                          <p:val>
                                            <p:strVal val="#ppt_x"/>
                                          </p:val>
                                        </p:tav>
                                      </p:tavLst>
                                    </p:anim>
                                    <p:anim calcmode="lin" valueType="num">
                                      <p:cBhvr additive="base">
                                        <p:cTn id="20" dur="500" fill="hold"/>
                                        <p:tgtEl>
                                          <p:spTgt spid="3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0" animBg="1"/>
      <p:bldP spid="344" grpId="0" animBg="1"/>
      <p:bldP spid="3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6"/>
          <p:cNvPicPr preferRelativeResize="0"/>
          <p:nvPr/>
        </p:nvPicPr>
        <p:blipFill rotWithShape="1">
          <a:blip r:embed="rId3">
            <a:alphaModFix/>
          </a:blip>
          <a:srcRect/>
          <a:stretch/>
        </p:blipFill>
        <p:spPr>
          <a:xfrm>
            <a:off x="0" y="-1"/>
            <a:ext cx="24384000" cy="13716002"/>
          </a:xfrm>
          <a:prstGeom prst="rect">
            <a:avLst/>
          </a:prstGeom>
          <a:noFill/>
          <a:ln>
            <a:noFill/>
          </a:ln>
        </p:spPr>
      </p:pic>
      <p:sp>
        <p:nvSpPr>
          <p:cNvPr id="364" name="Google Shape;364;p16"/>
          <p:cNvSpPr/>
          <p:nvPr/>
        </p:nvSpPr>
        <p:spPr>
          <a:xfrm rot="397963">
            <a:off x="15243127" y="1938219"/>
            <a:ext cx="1200442" cy="600222"/>
          </a:xfrm>
          <a:prstGeom prst="rect">
            <a:avLst/>
          </a:prstGeom>
          <a:solidFill>
            <a:schemeClr val="dk1"/>
          </a:solidFill>
          <a:ln>
            <a:noFill/>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365" name="Google Shape;365;p16"/>
          <p:cNvSpPr/>
          <p:nvPr/>
        </p:nvSpPr>
        <p:spPr>
          <a:xfrm rot="-306447">
            <a:off x="9922870" y="2340167"/>
            <a:ext cx="1065472" cy="600222"/>
          </a:xfrm>
          <a:prstGeom prst="rect">
            <a:avLst/>
          </a:prstGeom>
          <a:solidFill>
            <a:schemeClr val="dk1"/>
          </a:solidFill>
          <a:ln>
            <a:noFill/>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366" name="Google Shape;366;p16"/>
          <p:cNvSpPr/>
          <p:nvPr/>
        </p:nvSpPr>
        <p:spPr>
          <a:xfrm>
            <a:off x="0" y="3"/>
            <a:ext cx="24384000" cy="13716002"/>
          </a:xfrm>
          <a:prstGeom prst="rect">
            <a:avLst/>
          </a:prstGeom>
          <a:solidFill>
            <a:srgbClr val="DEDFEE">
              <a:alpha val="80000"/>
            </a:srgbClr>
          </a:solidFill>
          <a:ln w="19050" cap="flat" cmpd="sng">
            <a:solidFill>
              <a:srgbClr val="082836"/>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367" name="Google Shape;367;p16"/>
          <p:cNvSpPr txBox="1">
            <a:spLocks noGrp="1"/>
          </p:cNvSpPr>
          <p:nvPr>
            <p:ph type="body" idx="1"/>
          </p:nvPr>
        </p:nvSpPr>
        <p:spPr>
          <a:xfrm>
            <a:off x="2057400" y="1547289"/>
            <a:ext cx="20269200" cy="2878666"/>
          </a:xfrm>
          <a:prstGeom prst="rect">
            <a:avLst/>
          </a:prstGeom>
          <a:noFill/>
          <a:ln>
            <a:noFill/>
          </a:ln>
        </p:spPr>
        <p:txBody>
          <a:bodyPr spcFirstLastPara="1" wrap="square" lIns="243800" tIns="121866" rIns="243800" bIns="121866" anchor="t" anchorCtr="0">
            <a:noAutofit/>
          </a:bodyPr>
          <a:lstStyle/>
          <a:p>
            <a:pPr marL="0" indent="0" algn="ctr">
              <a:spcBef>
                <a:spcPts val="0"/>
              </a:spcBef>
              <a:buClr>
                <a:schemeClr val="dk1"/>
              </a:buClr>
              <a:buSzPts val="3000"/>
              <a:buNone/>
            </a:pPr>
            <a:r>
              <a:rPr lang="en-US" sz="8000"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People DO reach out for help</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9"/>
          <p:cNvSpPr txBox="1"/>
          <p:nvPr/>
        </p:nvSpPr>
        <p:spPr>
          <a:xfrm>
            <a:off x="318103" y="0"/>
            <a:ext cx="24065898" cy="1859279"/>
          </a:xfrm>
          <a:prstGeom prst="rect">
            <a:avLst/>
          </a:prstGeom>
          <a:noFill/>
          <a:ln>
            <a:noFill/>
          </a:ln>
        </p:spPr>
        <p:txBody>
          <a:bodyPr spcFirstLastPara="1" wrap="square" lIns="243800" tIns="121866" rIns="243800" bIns="121866" anchor="t" anchorCtr="0">
            <a:noAutofit/>
          </a:bodyPr>
          <a:lstStyle/>
          <a:p>
            <a:pPr>
              <a:lnSpc>
                <a:spcPct val="90000"/>
              </a:lnSpc>
              <a:buClr>
                <a:schemeClr val="dk1"/>
              </a:buClr>
              <a:buSzPts val="2000"/>
            </a:pPr>
            <a:r>
              <a:rPr lang="en-US" sz="60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Impact of Language</a:t>
            </a:r>
            <a:endParaRPr sz="6000">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Google Shape;410;p20" descr="A yellow rectangular object with black edges&#10;&#10;Description automatically generated">
            <a:extLst>
              <a:ext uri="{FF2B5EF4-FFF2-40B4-BE49-F238E27FC236}">
                <a16:creationId xmlns:a16="http://schemas.microsoft.com/office/drawing/2014/main" id="{98748338-F280-EF69-BB75-B374FE6C4F2C}"/>
              </a:ext>
            </a:extLst>
          </p:cNvPr>
          <p:cNvPicPr preferRelativeResize="0"/>
          <p:nvPr/>
        </p:nvPicPr>
        <p:blipFill rotWithShape="1">
          <a:blip r:embed="rId3">
            <a:alphaModFix/>
          </a:blip>
          <a:srcRect/>
          <a:stretch/>
        </p:blipFill>
        <p:spPr>
          <a:xfrm>
            <a:off x="-3925687" y="3077815"/>
            <a:ext cx="36068234" cy="9363582"/>
          </a:xfrm>
          <a:prstGeom prst="rect">
            <a:avLst/>
          </a:prstGeom>
          <a:noFill/>
          <a:ln>
            <a:noFill/>
          </a:ln>
        </p:spPr>
      </p:pic>
      <p:sp>
        <p:nvSpPr>
          <p:cNvPr id="400" name="Google Shape;400;p19"/>
          <p:cNvSpPr/>
          <p:nvPr/>
        </p:nvSpPr>
        <p:spPr>
          <a:xfrm>
            <a:off x="2331729" y="5111503"/>
            <a:ext cx="20038646" cy="4409498"/>
          </a:xfrm>
          <a:prstGeom prst="roundRect">
            <a:avLst>
              <a:gd name="adj" fmla="val 16667"/>
            </a:avLst>
          </a:prstGeom>
          <a:noFill/>
          <a:ln w="76200" cap="flat" cmpd="sng">
            <a:no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2800"/>
            </a:pPr>
            <a:r>
              <a:rPr lang="en-US" sz="7466">
                <a:latin typeface="Calibri" panose="020F0502020204030204" pitchFamily="34" charset="0"/>
                <a:ea typeface="Calibri" panose="020F0502020204030204" pitchFamily="34" charset="0"/>
                <a:cs typeface="Calibri" panose="020F0502020204030204" pitchFamily="34" charset="0"/>
                <a:sym typeface="Lato"/>
              </a:rPr>
              <a:t>The language we use can impact safety, how caring adults think about safety, and how to help those in need.</a:t>
            </a:r>
            <a:endParaRPr sz="7466" b="1">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8">
          <a:extLst>
            <a:ext uri="{FF2B5EF4-FFF2-40B4-BE49-F238E27FC236}">
              <a16:creationId xmlns:a16="http://schemas.microsoft.com/office/drawing/2014/main" id="{E007DBF1-F3F0-BC34-DEAE-9EEA7E0CD3CF}"/>
            </a:ext>
          </a:extLst>
        </p:cNvPr>
        <p:cNvGrpSpPr/>
        <p:nvPr/>
      </p:nvGrpSpPr>
      <p:grpSpPr>
        <a:xfrm>
          <a:off x="0" y="0"/>
          <a:ext cx="0" cy="0"/>
          <a:chOff x="0" y="0"/>
          <a:chExt cx="0" cy="0"/>
        </a:xfrm>
      </p:grpSpPr>
      <p:sp>
        <p:nvSpPr>
          <p:cNvPr id="399" name="Google Shape;399;p19">
            <a:extLst>
              <a:ext uri="{FF2B5EF4-FFF2-40B4-BE49-F238E27FC236}">
                <a16:creationId xmlns:a16="http://schemas.microsoft.com/office/drawing/2014/main" id="{03706E55-5C76-9D89-ADF9-CB43C42D01D8}"/>
              </a:ext>
            </a:extLst>
          </p:cNvPr>
          <p:cNvSpPr txBox="1"/>
          <p:nvPr/>
        </p:nvSpPr>
        <p:spPr>
          <a:xfrm>
            <a:off x="318102" y="0"/>
            <a:ext cx="24065898" cy="1576469"/>
          </a:xfrm>
          <a:prstGeom prst="rect">
            <a:avLst/>
          </a:prstGeom>
          <a:noFill/>
          <a:ln>
            <a:noFill/>
          </a:ln>
        </p:spPr>
        <p:txBody>
          <a:bodyPr spcFirstLastPara="1" wrap="square" lIns="243800" tIns="121866" rIns="243800" bIns="121866" anchor="t" anchorCtr="0">
            <a:noAutofit/>
          </a:bodyPr>
          <a:lstStyle/>
          <a:p>
            <a:pPr>
              <a:lnSpc>
                <a:spcPct val="90000"/>
              </a:lnSpc>
              <a:buClr>
                <a:schemeClr val="dk1"/>
              </a:buClr>
              <a:buSzPts val="2000"/>
            </a:pPr>
            <a:r>
              <a:rPr lang="en-US" sz="60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Person-First Language Examples</a:t>
            </a:r>
            <a:endParaRPr sz="440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01" name="Google Shape;401;p19">
            <a:extLst>
              <a:ext uri="{FF2B5EF4-FFF2-40B4-BE49-F238E27FC236}">
                <a16:creationId xmlns:a16="http://schemas.microsoft.com/office/drawing/2014/main" id="{7A09686E-C896-289C-E374-2C58F4894575}"/>
              </a:ext>
            </a:extLst>
          </p:cNvPr>
          <p:cNvSpPr/>
          <p:nvPr/>
        </p:nvSpPr>
        <p:spPr>
          <a:xfrm>
            <a:off x="2508532" y="7457885"/>
            <a:ext cx="5455144" cy="5032800"/>
          </a:xfrm>
          <a:prstGeom prst="roundRect">
            <a:avLst>
              <a:gd name="adj" fmla="val 16667"/>
            </a:avLst>
          </a:prstGeom>
          <a:gradFill>
            <a:gsLst>
              <a:gs pos="0">
                <a:srgbClr val="A6D49D"/>
              </a:gs>
              <a:gs pos="50000">
                <a:srgbClr val="99C991"/>
              </a:gs>
              <a:gs pos="100000">
                <a:srgbClr val="88C57C"/>
              </a:gs>
            </a:gsLst>
            <a:lin ang="5400000" scaled="0"/>
          </a:gradFill>
          <a:ln w="57150" cap="flat" cmpd="sng">
            <a:solidFill>
              <a:srgbClr val="3A7D22"/>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r>
              <a:rPr lang="en-US">
                <a:latin typeface="Calibri" panose="020F0502020204030204" pitchFamily="34" charset="0"/>
                <a:ea typeface="Calibri" panose="020F0502020204030204" pitchFamily="34" charset="0"/>
                <a:cs typeface="Calibri" panose="020F0502020204030204" pitchFamily="34" charset="0"/>
                <a:sym typeface="Arial"/>
              </a:rPr>
              <a:t>A person who sexually abused a child, or a person who is at-risk to abuse a child     </a:t>
            </a:r>
            <a:endParaRPr>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402" name="Google Shape;402;p19">
            <a:extLst>
              <a:ext uri="{FF2B5EF4-FFF2-40B4-BE49-F238E27FC236}">
                <a16:creationId xmlns:a16="http://schemas.microsoft.com/office/drawing/2014/main" id="{3F2AE388-AE37-086E-33FA-198ED453086A}"/>
              </a:ext>
            </a:extLst>
          </p:cNvPr>
          <p:cNvSpPr/>
          <p:nvPr/>
        </p:nvSpPr>
        <p:spPr>
          <a:xfrm>
            <a:off x="9283114" y="7457885"/>
            <a:ext cx="5455144" cy="4992918"/>
          </a:xfrm>
          <a:prstGeom prst="roundRect">
            <a:avLst>
              <a:gd name="adj" fmla="val 16667"/>
            </a:avLst>
          </a:prstGeom>
          <a:gradFill>
            <a:gsLst>
              <a:gs pos="0">
                <a:srgbClr val="9BADBE"/>
              </a:gs>
              <a:gs pos="50000">
                <a:srgbClr val="8DA1B2"/>
              </a:gs>
              <a:gs pos="100000">
                <a:srgbClr val="7893AA"/>
              </a:gs>
            </a:gsLst>
            <a:lin ang="5400000" scaled="0"/>
          </a:gradFill>
          <a:ln w="57150" cap="flat" cmpd="sng">
            <a:solidFill>
              <a:schemeClr val="accent1">
                <a:lumMod val="75000"/>
              </a:schemeClr>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r>
              <a:rPr lang="en-US">
                <a:latin typeface="Calibri" panose="020F0502020204030204" pitchFamily="34" charset="0"/>
                <a:ea typeface="Calibri" panose="020F0502020204030204" pitchFamily="34" charset="0"/>
                <a:cs typeface="Calibri" panose="020F0502020204030204" pitchFamily="34" charset="0"/>
                <a:sym typeface="Arial"/>
              </a:rPr>
              <a:t>A person with sexual behavior problems </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03" name="Google Shape;403;p19">
            <a:extLst>
              <a:ext uri="{FF2B5EF4-FFF2-40B4-BE49-F238E27FC236}">
                <a16:creationId xmlns:a16="http://schemas.microsoft.com/office/drawing/2014/main" id="{F8B19D92-4F6C-5912-F46B-CB2DBE78DFF9}"/>
              </a:ext>
            </a:extLst>
          </p:cNvPr>
          <p:cNvSpPr/>
          <p:nvPr/>
        </p:nvSpPr>
        <p:spPr>
          <a:xfrm>
            <a:off x="15734966" y="7457885"/>
            <a:ext cx="5733712" cy="5112636"/>
          </a:xfrm>
          <a:prstGeom prst="roundRect">
            <a:avLst>
              <a:gd name="adj" fmla="val 16667"/>
            </a:avLst>
          </a:prstGeom>
          <a:gradFill>
            <a:gsLst>
              <a:gs pos="0">
                <a:srgbClr val="D09DC7"/>
              </a:gs>
              <a:gs pos="50000">
                <a:srgbClr val="C490BC"/>
              </a:gs>
              <a:gs pos="100000">
                <a:srgbClr val="BF7CB5"/>
              </a:gs>
            </a:gsLst>
            <a:lin ang="5400000" scaled="0"/>
          </a:gradFill>
          <a:ln w="57150" cap="flat" cmpd="sng">
            <a:solidFill>
              <a:schemeClr val="accent5"/>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r>
              <a:rPr lang="en-US">
                <a:latin typeface="Calibri" panose="020F0502020204030204" pitchFamily="34" charset="0"/>
                <a:ea typeface="Calibri" panose="020F0502020204030204" pitchFamily="34" charset="0"/>
                <a:cs typeface="Calibri" panose="020F0502020204030204" pitchFamily="34" charset="0"/>
                <a:sym typeface="Arial"/>
              </a:rPr>
              <a:t>A person who has committed a sexual offense (or a registered sex offender)</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6" name="Picture 5" descr="A silhouette of a person&#10;&#10;Description automatically generated">
            <a:extLst>
              <a:ext uri="{FF2B5EF4-FFF2-40B4-BE49-F238E27FC236}">
                <a16:creationId xmlns:a16="http://schemas.microsoft.com/office/drawing/2014/main" id="{7DD7D2C7-0043-FD65-2513-95953BEEFA6D}"/>
              </a:ext>
            </a:extLst>
          </p:cNvPr>
          <p:cNvPicPr>
            <a:picLocks noChangeAspect="1"/>
          </p:cNvPicPr>
          <p:nvPr/>
        </p:nvPicPr>
        <p:blipFill>
          <a:blip r:embed="rId3"/>
          <a:stretch>
            <a:fillRect/>
          </a:stretch>
        </p:blipFill>
        <p:spPr>
          <a:xfrm>
            <a:off x="2737447" y="2113630"/>
            <a:ext cx="5275854" cy="5032799"/>
          </a:xfrm>
          <a:prstGeom prst="roundRect">
            <a:avLst/>
          </a:prstGeom>
          <a:ln w="60325">
            <a:solidFill>
              <a:schemeClr val="accent6">
                <a:lumMod val="75000"/>
              </a:schemeClr>
            </a:solidFill>
          </a:ln>
        </p:spPr>
      </p:pic>
      <p:pic>
        <p:nvPicPr>
          <p:cNvPr id="8" name="Picture 7" descr="A silhouette of a person&#10;&#10;Description automatically generated">
            <a:extLst>
              <a:ext uri="{FF2B5EF4-FFF2-40B4-BE49-F238E27FC236}">
                <a16:creationId xmlns:a16="http://schemas.microsoft.com/office/drawing/2014/main" id="{A70652A5-06E8-FC37-16C1-099C0C7DA7A4}"/>
              </a:ext>
            </a:extLst>
          </p:cNvPr>
          <p:cNvPicPr>
            <a:picLocks noChangeAspect="1"/>
          </p:cNvPicPr>
          <p:nvPr/>
        </p:nvPicPr>
        <p:blipFill>
          <a:blip r:embed="rId4"/>
          <a:stretch>
            <a:fillRect/>
          </a:stretch>
        </p:blipFill>
        <p:spPr>
          <a:xfrm>
            <a:off x="9398493" y="2113630"/>
            <a:ext cx="5224382" cy="5032800"/>
          </a:xfrm>
          <a:prstGeom prst="roundRect">
            <a:avLst/>
          </a:prstGeom>
          <a:ln w="60325">
            <a:solidFill>
              <a:schemeClr val="accent1">
                <a:lumMod val="75000"/>
              </a:schemeClr>
            </a:solidFill>
          </a:ln>
        </p:spPr>
      </p:pic>
      <p:pic>
        <p:nvPicPr>
          <p:cNvPr id="10" name="Picture 9" descr="A silhouette of a person&#10;&#10;Description automatically generated">
            <a:extLst>
              <a:ext uri="{FF2B5EF4-FFF2-40B4-BE49-F238E27FC236}">
                <a16:creationId xmlns:a16="http://schemas.microsoft.com/office/drawing/2014/main" id="{36DBAF43-C433-700E-3453-90E776ED8C62}"/>
              </a:ext>
            </a:extLst>
          </p:cNvPr>
          <p:cNvPicPr>
            <a:picLocks noChangeAspect="1"/>
          </p:cNvPicPr>
          <p:nvPr/>
        </p:nvPicPr>
        <p:blipFill>
          <a:blip r:embed="rId5"/>
          <a:stretch>
            <a:fillRect/>
          </a:stretch>
        </p:blipFill>
        <p:spPr>
          <a:xfrm>
            <a:off x="16008067" y="2113630"/>
            <a:ext cx="5275850" cy="5032800"/>
          </a:xfrm>
          <a:prstGeom prst="roundRect">
            <a:avLst/>
          </a:prstGeom>
          <a:ln w="60325">
            <a:solidFill>
              <a:schemeClr val="accent5"/>
            </a:solidFill>
          </a:ln>
        </p:spPr>
      </p:pic>
    </p:spTree>
    <p:extLst>
      <p:ext uri="{BB962C8B-B14F-4D97-AF65-F5344CB8AC3E}">
        <p14:creationId xmlns:p14="http://schemas.microsoft.com/office/powerpoint/2010/main" val="357275964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 name="Picture 2" descr="A group of people eating pizza&#10;&#10;Description automatically generated">
            <a:extLst>
              <a:ext uri="{FF2B5EF4-FFF2-40B4-BE49-F238E27FC236}">
                <a16:creationId xmlns:a16="http://schemas.microsoft.com/office/drawing/2014/main" id="{BDC97349-3B56-D69D-1797-D781EE509D1B}"/>
              </a:ext>
            </a:extLst>
          </p:cNvPr>
          <p:cNvPicPr>
            <a:picLocks noChangeAspect="1"/>
          </p:cNvPicPr>
          <p:nvPr/>
        </p:nvPicPr>
        <p:blipFill>
          <a:blip r:embed="rId3"/>
          <a:srcRect t="1" b="13374"/>
          <a:stretch/>
        </p:blipFill>
        <p:spPr>
          <a:xfrm>
            <a:off x="-366981" y="2"/>
            <a:ext cx="24770822" cy="13716000"/>
          </a:xfrm>
          <a:prstGeom prst="rect">
            <a:avLst/>
          </a:prstGeom>
        </p:spPr>
      </p:pic>
      <p:sp>
        <p:nvSpPr>
          <p:cNvPr id="392" name="Google Shape;392;p51"/>
          <p:cNvSpPr/>
          <p:nvPr/>
        </p:nvSpPr>
        <p:spPr>
          <a:xfrm>
            <a:off x="-386821" y="3"/>
            <a:ext cx="24770822" cy="14086386"/>
          </a:xfrm>
          <a:prstGeom prst="rect">
            <a:avLst/>
          </a:prstGeom>
          <a:solidFill>
            <a:srgbClr val="CCCEDA">
              <a:alpha val="87614"/>
            </a:srgbClr>
          </a:solidFill>
          <a:ln w="19050" cap="flat" cmpd="sng">
            <a:no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393" name="Google Shape;393;p51"/>
          <p:cNvSpPr txBox="1"/>
          <p:nvPr/>
        </p:nvSpPr>
        <p:spPr>
          <a:xfrm>
            <a:off x="1089501" y="10701531"/>
            <a:ext cx="22205002" cy="2743975"/>
          </a:xfrm>
          <a:prstGeom prst="rect">
            <a:avLst/>
          </a:prstGeom>
          <a:noFill/>
          <a:ln>
            <a:noFill/>
          </a:ln>
        </p:spPr>
        <p:txBody>
          <a:bodyPr spcFirstLastPara="1" wrap="square" lIns="243800" tIns="121866" rIns="243800" bIns="121866" anchor="t" anchorCtr="0">
            <a:spAutoFit/>
          </a:bodyPr>
          <a:lstStyle/>
          <a:p>
            <a:pPr algn="ctr">
              <a:buClr>
                <a:srgbClr val="000000"/>
              </a:buClr>
              <a:buSzPts val="2800"/>
            </a:pPr>
            <a:r>
              <a:rPr lang="en-US" sz="6934" b="1">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We need to focus on behavior which is visible, and NOT the reason or intent, which we can’t see. </a:t>
            </a:r>
            <a:endParaRPr sz="6934">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500"/>
                                        <p:tgtEl>
                                          <p:spTgt spid="392"/>
                                        </p:tgtEl>
                                      </p:cBhvr>
                                    </p:animEffect>
                                  </p:childTnLst>
                                </p:cTn>
                              </p:par>
                              <p:par>
                                <p:cTn id="8" presetID="10" presetClass="entr" presetSubtype="0" fill="hold" nodeType="withEffect">
                                  <p:stCondLst>
                                    <p:cond delay="0"/>
                                  </p:stCondLst>
                                  <p:childTnLst>
                                    <p:set>
                                      <p:cBhvr>
                                        <p:cTn id="9" dur="1" fill="hold">
                                          <p:stCondLst>
                                            <p:cond delay="0"/>
                                          </p:stCondLst>
                                        </p:cTn>
                                        <p:tgtEl>
                                          <p:spTgt spid="393"/>
                                        </p:tgtEl>
                                        <p:attrNameLst>
                                          <p:attrName>style.visibility</p:attrName>
                                        </p:attrNameLst>
                                      </p:cBhvr>
                                      <p:to>
                                        <p:strVal val="visible"/>
                                      </p:to>
                                    </p:set>
                                    <p:animEffect transition="in" filter="fade">
                                      <p:cBhvr>
                                        <p:cTn id="10" dur="5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20BBF-4A03-0C91-65EC-0947779A94D6}"/>
            </a:ext>
          </a:extLst>
        </p:cNvPr>
        <p:cNvGrpSpPr/>
        <p:nvPr/>
      </p:nvGrpSpPr>
      <p:grpSpPr>
        <a:xfrm>
          <a:off x="0" y="0"/>
          <a:ext cx="0" cy="0"/>
          <a:chOff x="0" y="0"/>
          <a:chExt cx="0" cy="0"/>
        </a:xfrm>
      </p:grpSpPr>
      <p:sp>
        <p:nvSpPr>
          <p:cNvPr id="4" name="Google Shape;230;p5">
            <a:extLst>
              <a:ext uri="{FF2B5EF4-FFF2-40B4-BE49-F238E27FC236}">
                <a16:creationId xmlns:a16="http://schemas.microsoft.com/office/drawing/2014/main" id="{FA253908-29F3-75D6-9F2C-BA29FBA879EC}"/>
              </a:ext>
            </a:extLst>
          </p:cNvPr>
          <p:cNvSpPr txBox="1">
            <a:spLocks/>
          </p:cNvSpPr>
          <p:nvPr/>
        </p:nvSpPr>
        <p:spPr>
          <a:xfrm>
            <a:off x="383540" y="317500"/>
            <a:ext cx="21971000" cy="14331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spcFirstLastPara="1" lIns="50800" tIns="50800" rIns="50800" bIns="50800"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000"/>
              <a:buFont typeface="Lato"/>
              <a:buNone/>
              <a:defRPr sz="20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0000"/>
              </a:lnSpc>
              <a:spcAft>
                <a:spcPts val="600"/>
              </a:spcAft>
              <a:buClrTx/>
              <a:buSzTx/>
            </a:pPr>
            <a:r>
              <a:rPr lang="en-US" sz="6000" i="0" u="none" strike="noStrike" cap="none" spc="-170" baseline="0">
                <a:solidFill>
                  <a:srgbClr val="000000"/>
                </a:solidFill>
                <a:uFillTx/>
                <a:latin typeface="Calibri" panose="020F0502020204030204" pitchFamily="34" charset="0"/>
                <a:ea typeface="Calibri" panose="020F0502020204030204" pitchFamily="34" charset="0"/>
                <a:cs typeface="Calibri" panose="020F0502020204030204" pitchFamily="34" charset="0"/>
                <a:sym typeface="Helvetica Neue"/>
              </a:rPr>
              <a:t>Reflection Activity</a:t>
            </a:r>
          </a:p>
        </p:txBody>
      </p:sp>
      <p:pic>
        <p:nvPicPr>
          <p:cNvPr id="2" name="Picture 1">
            <a:extLst>
              <a:ext uri="{FF2B5EF4-FFF2-40B4-BE49-F238E27FC236}">
                <a16:creationId xmlns:a16="http://schemas.microsoft.com/office/drawing/2014/main" id="{4D25BA96-C27D-CFB9-7294-02DE5CB7A566}"/>
              </a:ext>
            </a:extLst>
          </p:cNvPr>
          <p:cNvPicPr>
            <a:picLocks noChangeAspect="1"/>
          </p:cNvPicPr>
          <p:nvPr/>
        </p:nvPicPr>
        <p:blipFill>
          <a:blip r:embed="rId3"/>
          <a:srcRect b="16023"/>
          <a:stretch>
            <a:fillRect/>
          </a:stretch>
        </p:blipFill>
        <p:spPr>
          <a:xfrm>
            <a:off x="0" y="5013324"/>
            <a:ext cx="10363200" cy="8702676"/>
          </a:xfrm>
          <a:prstGeom prst="rect">
            <a:avLst/>
          </a:prstGeom>
          <a:noFill/>
        </p:spPr>
      </p:pic>
      <p:sp>
        <p:nvSpPr>
          <p:cNvPr id="10" name="Content Placeholder 3">
            <a:extLst>
              <a:ext uri="{FF2B5EF4-FFF2-40B4-BE49-F238E27FC236}">
                <a16:creationId xmlns:a16="http://schemas.microsoft.com/office/drawing/2014/main" id="{789CB083-23B8-8EF5-1BD6-5FAF5BB4F1AC}"/>
              </a:ext>
            </a:extLst>
          </p:cNvPr>
          <p:cNvSpPr>
            <a:spLocks noGrp="1"/>
          </p:cNvSpPr>
          <p:nvPr>
            <p:ph sz="half" idx="2"/>
          </p:nvPr>
        </p:nvSpPr>
        <p:spPr>
          <a:xfrm>
            <a:off x="12344400" y="884236"/>
            <a:ext cx="10363200" cy="8702676"/>
          </a:xfrm>
        </p:spPr>
        <p:txBody>
          <a:bodyPr>
            <a:normAutofit/>
          </a:bodyPr>
          <a:lstStyle/>
          <a:p>
            <a:pPr marL="0" indent="0" algn="ctr">
              <a:buNone/>
            </a:pPr>
            <a:endParaRPr lang="en-US" sz="7200"/>
          </a:p>
          <a:p>
            <a:pPr marL="0" indent="0" algn="ctr">
              <a:buNone/>
            </a:pPr>
            <a:r>
              <a:rPr lang="en-US" sz="7200">
                <a:latin typeface="Calibri" panose="020F0502020204030204" pitchFamily="34" charset="0"/>
                <a:ea typeface="Calibri" panose="020F0502020204030204" pitchFamily="34" charset="0"/>
                <a:cs typeface="Calibri" panose="020F0502020204030204" pitchFamily="34" charset="0"/>
              </a:rPr>
              <a:t>How confident are you?</a:t>
            </a:r>
          </a:p>
        </p:txBody>
      </p:sp>
      <p:sp>
        <p:nvSpPr>
          <p:cNvPr id="3" name="TextBox 2">
            <a:extLst>
              <a:ext uri="{FF2B5EF4-FFF2-40B4-BE49-F238E27FC236}">
                <a16:creationId xmlns:a16="http://schemas.microsoft.com/office/drawing/2014/main" id="{DBBDD5A5-320F-3244-1BA5-9F23BD67FA34}"/>
              </a:ext>
            </a:extLst>
          </p:cNvPr>
          <p:cNvSpPr txBox="1"/>
          <p:nvPr/>
        </p:nvSpPr>
        <p:spPr>
          <a:xfrm>
            <a:off x="11808542" y="3316002"/>
            <a:ext cx="12024852" cy="9635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000">
                <a:latin typeface="Calibri" panose="020F0502020204030204" pitchFamily="34" charset="0"/>
                <a:ea typeface="Calibri" panose="020F0502020204030204" pitchFamily="34" charset="0"/>
                <a:cs typeface="Calibri" panose="020F0502020204030204" pitchFamily="34" charset="0"/>
              </a:rPr>
              <a:t>I would be able to spot someone who is at risk of sexually abusing a child.</a:t>
            </a:r>
          </a:p>
          <a:p>
            <a:r>
              <a:rPr lang="en-US" sz="4000">
                <a:latin typeface="Calibri" panose="020F0502020204030204" pitchFamily="34" charset="0"/>
                <a:ea typeface="Calibri" panose="020F0502020204030204" pitchFamily="34" charset="0"/>
                <a:cs typeface="Calibri" panose="020F0502020204030204" pitchFamily="34" charset="0"/>
              </a:rPr>
              <a:t>I would see warning signs in a trusted friend's behaviors that could mean that person is putting a youth at risk of harm.</a:t>
            </a:r>
          </a:p>
          <a:p>
            <a:r>
              <a:rPr lang="en-US" sz="4000">
                <a:latin typeface="Calibri" panose="020F0502020204030204" pitchFamily="34" charset="0"/>
                <a:ea typeface="Calibri" panose="020F0502020204030204" pitchFamily="34" charset="0"/>
                <a:cs typeface="Calibri" panose="020F0502020204030204" pitchFamily="34" charset="0"/>
              </a:rPr>
              <a:t>I would know if someone intended to sexually abuse a child or teen I care for. </a:t>
            </a:r>
          </a:p>
          <a:p>
            <a:r>
              <a:rPr lang="en-US" sz="4000">
                <a:latin typeface="Calibri" panose="020F0502020204030204" pitchFamily="34" charset="0"/>
                <a:ea typeface="Calibri" panose="020F0502020204030204" pitchFamily="34" charset="0"/>
                <a:cs typeface="Calibri" panose="020F0502020204030204" pitchFamily="34" charset="0"/>
              </a:rPr>
              <a:t>I can tell the difference between a well-intentioned, helpful family member and a person trying to get close to a child or teen to potentially abuse them.</a:t>
            </a:r>
          </a:p>
          <a:p>
            <a:r>
              <a:rPr lang="en-US" sz="4000">
                <a:latin typeface="Calibri" panose="020F0502020204030204" pitchFamily="34" charset="0"/>
                <a:ea typeface="Calibri" panose="020F0502020204030204" pitchFamily="34" charset="0"/>
                <a:cs typeface="Calibri" panose="020F0502020204030204" pitchFamily="34" charset="0"/>
              </a:rPr>
              <a:t>I have considered that someone I love or someone I respect could behave in an unsafe way around a youth.</a:t>
            </a:r>
          </a:p>
        </p:txBody>
      </p:sp>
    </p:spTree>
    <p:extLst>
      <p:ext uri="{BB962C8B-B14F-4D97-AF65-F5344CB8AC3E}">
        <p14:creationId xmlns:p14="http://schemas.microsoft.com/office/powerpoint/2010/main" val="396915397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3" name="Picture 2" descr="A person and a child making a cake&#10;&#10;Description automatically generated">
            <a:extLst>
              <a:ext uri="{FF2B5EF4-FFF2-40B4-BE49-F238E27FC236}">
                <a16:creationId xmlns:a16="http://schemas.microsoft.com/office/drawing/2014/main" id="{5542DCFC-501A-9CC0-6BFA-E7AE02C8DEA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30102"/>
            <a:ext cx="24384000" cy="13746104"/>
          </a:xfrm>
          <a:prstGeom prst="rect">
            <a:avLst/>
          </a:prstGeom>
        </p:spPr>
      </p:pic>
      <p:sp>
        <p:nvSpPr>
          <p:cNvPr id="219" name="Google Shape;219;p4"/>
          <p:cNvSpPr/>
          <p:nvPr/>
        </p:nvSpPr>
        <p:spPr>
          <a:xfrm>
            <a:off x="0" y="-134809"/>
            <a:ext cx="24384000" cy="13850810"/>
          </a:xfrm>
          <a:prstGeom prst="rect">
            <a:avLst/>
          </a:prstGeom>
          <a:solidFill>
            <a:srgbClr val="7F7F7F">
              <a:alpha val="73333"/>
            </a:srgbClr>
          </a:solidFill>
          <a:ln w="19050" cap="flat" cmpd="sng">
            <a:solidFill>
              <a:srgbClr val="082836"/>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220" name="Google Shape;220;p4"/>
          <p:cNvSpPr txBox="1">
            <a:spLocks noGrp="1"/>
          </p:cNvSpPr>
          <p:nvPr>
            <p:ph type="body" idx="1"/>
          </p:nvPr>
        </p:nvSpPr>
        <p:spPr>
          <a:xfrm>
            <a:off x="753691" y="9838611"/>
            <a:ext cx="23009630" cy="3420582"/>
          </a:xfrm>
          <a:prstGeom prst="rect">
            <a:avLst/>
          </a:prstGeom>
          <a:noFill/>
          <a:ln>
            <a:noFill/>
          </a:ln>
        </p:spPr>
        <p:txBody>
          <a:bodyPr spcFirstLastPara="1" wrap="square" lIns="243800" tIns="121866" rIns="243800" bIns="121866" anchor="t" anchorCtr="0">
            <a:normAutofit fontScale="92500" lnSpcReduction="20000"/>
          </a:bodyPr>
          <a:lstStyle/>
          <a:p>
            <a:pPr marL="0" indent="0">
              <a:spcBef>
                <a:spcPts val="0"/>
              </a:spcBef>
              <a:buClr>
                <a:schemeClr val="lt1"/>
              </a:buClr>
              <a:buSzPts val="3600"/>
              <a:buNone/>
            </a:pPr>
            <a:r>
              <a:rPr lang="en-US" sz="9600" b="1">
                <a:solidFill>
                  <a:schemeClr val="lt1"/>
                </a:solidFill>
                <a:latin typeface="Calibri" panose="020F0502020204030204" pitchFamily="34" charset="0"/>
                <a:ea typeface="Calibri" panose="020F0502020204030204" pitchFamily="34" charset="0"/>
                <a:cs typeface="Calibri" panose="020F0502020204030204" pitchFamily="34" charset="0"/>
                <a:sym typeface="Lato"/>
              </a:rPr>
              <a:t>A person who is at risk of sexually harming a child typically demonstrates behaviors that may be warning signs before they abuse a child.</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0332866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0"/>
                                  </p:stCondLst>
                                  <p:childTnLst>
                                    <p:set>
                                      <p:cBhvr>
                                        <p:cTn id="9" dur="1" fill="hold">
                                          <p:stCondLst>
                                            <p:cond delay="0"/>
                                          </p:stCondLst>
                                        </p:cTn>
                                        <p:tgtEl>
                                          <p:spTgt spid="220">
                                            <p:txEl>
                                              <p:pRg st="0" end="0"/>
                                            </p:txEl>
                                          </p:spTgt>
                                        </p:tgtEl>
                                        <p:attrNameLst>
                                          <p:attrName>style.visibility</p:attrName>
                                        </p:attrNameLst>
                                      </p:cBhvr>
                                      <p:to>
                                        <p:strVal val="visible"/>
                                      </p:to>
                                    </p:set>
                                    <p:animEffect transition="in" filter="fade">
                                      <p:cBhvr>
                                        <p:cTn id="10" dur="500"/>
                                        <p:tgtEl>
                                          <p:spTgt spid="2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F53AECE1-0EF2-91F6-0863-FDE8B01BFB97}"/>
            </a:ext>
          </a:extLst>
        </p:cNvPr>
        <p:cNvGrpSpPr/>
        <p:nvPr/>
      </p:nvGrpSpPr>
      <p:grpSpPr>
        <a:xfrm>
          <a:off x="0" y="0"/>
          <a:ext cx="0" cy="0"/>
          <a:chOff x="0" y="0"/>
          <a:chExt cx="0" cy="0"/>
        </a:xfrm>
      </p:grpSpPr>
      <p:pic>
        <p:nvPicPr>
          <p:cNvPr id="8" name="Picture 7" descr="A person and child coloring with colored pencils&#10;&#10;Description automatically generated">
            <a:extLst>
              <a:ext uri="{FF2B5EF4-FFF2-40B4-BE49-F238E27FC236}">
                <a16:creationId xmlns:a16="http://schemas.microsoft.com/office/drawing/2014/main" id="{D97E2027-98AD-17B1-C738-F9F478C4AA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147393"/>
            <a:ext cx="24383998" cy="13863394"/>
          </a:xfrm>
          <a:prstGeom prst="rect">
            <a:avLst/>
          </a:prstGeom>
        </p:spPr>
      </p:pic>
      <p:sp>
        <p:nvSpPr>
          <p:cNvPr id="219" name="Google Shape;219;p4">
            <a:extLst>
              <a:ext uri="{FF2B5EF4-FFF2-40B4-BE49-F238E27FC236}">
                <a16:creationId xmlns:a16="http://schemas.microsoft.com/office/drawing/2014/main" id="{9BEAC51C-EECC-F2ED-99E6-667294FA747B}"/>
              </a:ext>
            </a:extLst>
          </p:cNvPr>
          <p:cNvSpPr/>
          <p:nvPr/>
        </p:nvSpPr>
        <p:spPr>
          <a:xfrm>
            <a:off x="-6" y="-147393"/>
            <a:ext cx="24384000" cy="13863390"/>
          </a:xfrm>
          <a:prstGeom prst="rect">
            <a:avLst/>
          </a:prstGeom>
          <a:solidFill>
            <a:srgbClr val="7F7F7F">
              <a:alpha val="73333"/>
            </a:srgbClr>
          </a:solidFill>
          <a:ln w="19050" cap="flat" cmpd="sng">
            <a:solidFill>
              <a:srgbClr val="082836"/>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2" name="Google Shape;220;p4">
            <a:extLst>
              <a:ext uri="{FF2B5EF4-FFF2-40B4-BE49-F238E27FC236}">
                <a16:creationId xmlns:a16="http://schemas.microsoft.com/office/drawing/2014/main" id="{EBC60BAB-5C63-720B-F4BC-6AE4508EC840}"/>
              </a:ext>
            </a:extLst>
          </p:cNvPr>
          <p:cNvSpPr txBox="1">
            <a:spLocks/>
          </p:cNvSpPr>
          <p:nvPr/>
        </p:nvSpPr>
        <p:spPr>
          <a:xfrm>
            <a:off x="1524003" y="9838611"/>
            <a:ext cx="21386798" cy="3420582"/>
          </a:xfrm>
          <a:prstGeom prst="rect">
            <a:avLst/>
          </a:prstGeom>
          <a:noFill/>
          <a:ln>
            <a:noFill/>
          </a:ln>
        </p:spPr>
        <p:txBody>
          <a:bodyPr spcFirstLastPara="1" wrap="square" lIns="243800" tIns="121866" rIns="243800" bIns="121866"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3600"/>
            </a:pPr>
            <a:r>
              <a:rPr lang="en-US" sz="9600" b="1">
                <a:solidFill>
                  <a:schemeClr val="lt1"/>
                </a:solidFill>
                <a:latin typeface="Calibri" panose="020F0502020204030204" pitchFamily="34" charset="0"/>
                <a:ea typeface="Calibri" panose="020F0502020204030204" pitchFamily="34" charset="0"/>
                <a:cs typeface="Calibri" panose="020F0502020204030204" pitchFamily="34" charset="0"/>
                <a:sym typeface="Lato"/>
              </a:rPr>
              <a:t>Consider the possibility that we know someone who poses a risk to children.</a:t>
            </a:r>
            <a:endParaRPr lang="en-US" sz="3734">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64780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23" descr="Picture 6"/>
          <p:cNvPicPr preferRelativeResize="0"/>
          <p:nvPr/>
        </p:nvPicPr>
        <p:blipFill rotWithShape="1">
          <a:blip r:embed="rId3">
            <a:alphaModFix/>
          </a:blip>
          <a:srcRect b="16091"/>
          <a:stretch/>
        </p:blipFill>
        <p:spPr>
          <a:xfrm>
            <a:off x="0" y="-7"/>
            <a:ext cx="24384000" cy="13716014"/>
          </a:xfrm>
          <a:prstGeom prst="rect">
            <a:avLst/>
          </a:prstGeom>
          <a:noFill/>
          <a:ln>
            <a:noFill/>
          </a:ln>
        </p:spPr>
      </p:pic>
      <p:grpSp>
        <p:nvGrpSpPr>
          <p:cNvPr id="323" name="Google Shape;323;p23"/>
          <p:cNvGrpSpPr/>
          <p:nvPr/>
        </p:nvGrpSpPr>
        <p:grpSpPr>
          <a:xfrm>
            <a:off x="-2165863" y="7984764"/>
            <a:ext cx="29931482" cy="6994514"/>
            <a:chOff x="-1" y="0"/>
            <a:chExt cx="11224304" cy="2622942"/>
          </a:xfrm>
        </p:grpSpPr>
        <p:pic>
          <p:nvPicPr>
            <p:cNvPr id="324" name="Google Shape;324;p23" descr="Google Shape;191;p14"/>
            <p:cNvPicPr preferRelativeResize="0"/>
            <p:nvPr/>
          </p:nvPicPr>
          <p:blipFill rotWithShape="1">
            <a:blip r:embed="rId4">
              <a:alphaModFix/>
            </a:blip>
            <a:srcRect/>
            <a:stretch/>
          </p:blipFill>
          <p:spPr>
            <a:xfrm>
              <a:off x="-1" y="0"/>
              <a:ext cx="11224304" cy="2622942"/>
            </a:xfrm>
            <a:prstGeom prst="rect">
              <a:avLst/>
            </a:prstGeom>
            <a:noFill/>
            <a:ln>
              <a:noFill/>
            </a:ln>
          </p:spPr>
        </p:pic>
        <p:sp>
          <p:nvSpPr>
            <p:cNvPr id="325" name="Google Shape;325;p23"/>
            <p:cNvSpPr txBox="1"/>
            <p:nvPr/>
          </p:nvSpPr>
          <p:spPr>
            <a:xfrm>
              <a:off x="1496838" y="352469"/>
              <a:ext cx="7437095" cy="1186377"/>
            </a:xfrm>
            <a:prstGeom prst="rect">
              <a:avLst/>
            </a:prstGeom>
            <a:noFill/>
            <a:ln>
              <a:noFill/>
            </a:ln>
          </p:spPr>
          <p:txBody>
            <a:bodyPr spcFirstLastPara="1" wrap="square" lIns="121850" tIns="121850" rIns="121850" bIns="121850" anchor="t" anchorCtr="0">
              <a:spAutoFit/>
            </a:bodyPr>
            <a:lstStyle/>
            <a:p>
              <a:pPr algn="ctr">
                <a:spcBef>
                  <a:spcPts val="0"/>
                </a:spcBef>
              </a:pPr>
              <a:endParaRPr sz="5066">
                <a:solidFill>
                  <a:schemeClr val="dk1"/>
                </a:solidFill>
                <a:latin typeface="Arial"/>
                <a:ea typeface="Arial"/>
                <a:cs typeface="Arial"/>
                <a:sym typeface="Arial"/>
              </a:endParaRPr>
            </a:p>
            <a:p>
              <a:pPr algn="ctr">
                <a:spcBef>
                  <a:spcPts val="0"/>
                </a:spcBef>
              </a:pPr>
              <a:r>
                <a:rPr lang="en-US" sz="8000" b="1">
                  <a:solidFill>
                    <a:schemeClr val="dk1"/>
                  </a:solidFill>
                  <a:latin typeface="Lato"/>
                  <a:ea typeface="Lato"/>
                  <a:cs typeface="Lato"/>
                  <a:sym typeface="Lato"/>
                </a:rPr>
                <a:t>Children’s sexual behaviors are different from adults’ sexual behaviors.</a:t>
              </a:r>
              <a:endParaRPr sz="9600"/>
            </a:p>
          </p:txBody>
        </p:sp>
      </p:grpSp>
      <p:pic>
        <p:nvPicPr>
          <p:cNvPr id="326" name="Google Shape;326;p23" descr="Google Shape;191;p14"/>
          <p:cNvPicPr preferRelativeResize="0"/>
          <p:nvPr/>
        </p:nvPicPr>
        <p:blipFill rotWithShape="1">
          <a:blip r:embed="rId4">
            <a:alphaModFix/>
          </a:blip>
          <a:srcRect/>
          <a:stretch/>
        </p:blipFill>
        <p:spPr>
          <a:xfrm>
            <a:off x="-2165857" y="7936794"/>
            <a:ext cx="29931470" cy="6994504"/>
          </a:xfrm>
          <a:prstGeom prst="rect">
            <a:avLst/>
          </a:prstGeom>
          <a:noFill/>
          <a:ln>
            <a:noFill/>
          </a:ln>
        </p:spPr>
      </p:pic>
      <p:sp>
        <p:nvSpPr>
          <p:cNvPr id="327" name="Google Shape;327;p23"/>
          <p:cNvSpPr txBox="1"/>
          <p:nvPr/>
        </p:nvSpPr>
        <p:spPr>
          <a:xfrm>
            <a:off x="1825711" y="8876716"/>
            <a:ext cx="19832246" cy="3164058"/>
          </a:xfrm>
          <a:prstGeom prst="rect">
            <a:avLst/>
          </a:prstGeom>
          <a:noFill/>
          <a:ln>
            <a:noFill/>
          </a:ln>
        </p:spPr>
        <p:txBody>
          <a:bodyPr spcFirstLastPara="1" wrap="square" lIns="121850" tIns="121850" rIns="121850" bIns="121850" anchor="t" anchorCtr="0">
            <a:spAutoFit/>
          </a:bodyPr>
          <a:lstStyle/>
          <a:p>
            <a:pPr algn="ctr">
              <a:spcBef>
                <a:spcPts val="0"/>
              </a:spcBef>
            </a:pPr>
            <a:endParaRPr sz="5066">
              <a:solidFill>
                <a:schemeClr val="dk1"/>
              </a:solidFill>
              <a:latin typeface="Arial"/>
              <a:ea typeface="Arial"/>
              <a:cs typeface="Arial"/>
              <a:sym typeface="Arial"/>
            </a:endParaRPr>
          </a:p>
          <a:p>
            <a:pPr algn="ctr">
              <a:spcBef>
                <a:spcPts val="0"/>
              </a:spcBef>
            </a:pPr>
            <a:r>
              <a:rPr lang="en-US" sz="5334"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Youth problematic sexual behavior is sexual behavior initiated by a child or youth that is developmentally inappropriate or potentially harmful to those impacted by the behavior.</a:t>
            </a:r>
            <a:endParaRPr sz="960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7"/>
                                        </p:tgtEl>
                                      </p:cBhvr>
                                    </p:animEffect>
                                    <p:set>
                                      <p:cBhvr>
                                        <p:cTn id="7" dur="1" fill="hold">
                                          <p:stCondLst>
                                            <p:cond delay="500"/>
                                          </p:stCondLst>
                                        </p:cTn>
                                        <p:tgtEl>
                                          <p:spTgt spid="32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26"/>
                                        </p:tgtEl>
                                      </p:cBhvr>
                                    </p:animEffect>
                                    <p:set>
                                      <p:cBhvr>
                                        <p:cTn id="11" dur="1" fill="hold">
                                          <p:stCondLst>
                                            <p:cond delay="500"/>
                                          </p:stCondLst>
                                        </p:cTn>
                                        <p:tgtEl>
                                          <p:spTgt spid="3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23"/>
                                        </p:tgtEl>
                                        <p:attrNameLst>
                                          <p:attrName>style.visibility</p:attrName>
                                        </p:attrNameLst>
                                      </p:cBhvr>
                                      <p:to>
                                        <p:strVal val="visible"/>
                                      </p:to>
                                    </p:set>
                                    <p:animEffect transition="in" filter="fade">
                                      <p:cBhvr>
                                        <p:cTn id="16" dur="5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4ED13C5F-E9F0-5073-B1AD-F6C146824F2D}"/>
            </a:ext>
          </a:extLst>
        </p:cNvPr>
        <p:cNvGrpSpPr/>
        <p:nvPr/>
      </p:nvGrpSpPr>
      <p:grpSpPr>
        <a:xfrm>
          <a:off x="0" y="0"/>
          <a:ext cx="0" cy="0"/>
          <a:chOff x="0" y="0"/>
          <a:chExt cx="0" cy="0"/>
        </a:xfrm>
      </p:grpSpPr>
      <p:pic>
        <p:nvPicPr>
          <p:cNvPr id="5" name="Picture 4" descr="A person and two children reading a book&#10;&#10;Description automatically generated">
            <a:extLst>
              <a:ext uri="{FF2B5EF4-FFF2-40B4-BE49-F238E27FC236}">
                <a16:creationId xmlns:a16="http://schemas.microsoft.com/office/drawing/2014/main" id="{3AC0198D-F916-5C4A-D555-EFD39EF1EAE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24384000" cy="14463354"/>
          </a:xfrm>
          <a:prstGeom prst="rect">
            <a:avLst/>
          </a:prstGeom>
        </p:spPr>
      </p:pic>
      <p:sp>
        <p:nvSpPr>
          <p:cNvPr id="219" name="Google Shape;219;p4">
            <a:extLst>
              <a:ext uri="{FF2B5EF4-FFF2-40B4-BE49-F238E27FC236}">
                <a16:creationId xmlns:a16="http://schemas.microsoft.com/office/drawing/2014/main" id="{DCC40EA1-9A00-0053-B548-A078283AD095}"/>
              </a:ext>
            </a:extLst>
          </p:cNvPr>
          <p:cNvSpPr/>
          <p:nvPr/>
        </p:nvSpPr>
        <p:spPr>
          <a:xfrm>
            <a:off x="0" y="1"/>
            <a:ext cx="24384000" cy="14408682"/>
          </a:xfrm>
          <a:prstGeom prst="rect">
            <a:avLst/>
          </a:prstGeom>
          <a:solidFill>
            <a:srgbClr val="7F7F7F">
              <a:alpha val="73333"/>
            </a:srgbClr>
          </a:solidFill>
          <a:ln w="19050" cap="flat" cmpd="sng">
            <a:solidFill>
              <a:srgbClr val="082836"/>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221" name="Google Shape;221;p4">
            <a:extLst>
              <a:ext uri="{FF2B5EF4-FFF2-40B4-BE49-F238E27FC236}">
                <a16:creationId xmlns:a16="http://schemas.microsoft.com/office/drawing/2014/main" id="{084C0F3B-C559-5925-264C-8EEC1352E662}"/>
              </a:ext>
            </a:extLst>
          </p:cNvPr>
          <p:cNvSpPr txBox="1"/>
          <p:nvPr/>
        </p:nvSpPr>
        <p:spPr>
          <a:xfrm>
            <a:off x="3141063" y="9773883"/>
            <a:ext cx="18101878" cy="2149474"/>
          </a:xfrm>
          <a:prstGeom prst="rect">
            <a:avLst/>
          </a:prstGeom>
          <a:noFill/>
          <a:ln>
            <a:noFill/>
          </a:ln>
        </p:spPr>
        <p:txBody>
          <a:bodyPr spcFirstLastPara="1" wrap="square" lIns="243800" tIns="121866" rIns="243800" bIns="121866" anchor="t" anchorCtr="0">
            <a:noAutofit/>
          </a:bodyPr>
          <a:lstStyle/>
          <a:p>
            <a:pPr algn="ctr">
              <a:lnSpc>
                <a:spcPct val="114000"/>
              </a:lnSpc>
              <a:buClr>
                <a:schemeClr val="accent1"/>
              </a:buClr>
              <a:buSzPts val="2800"/>
            </a:pPr>
            <a:r>
              <a:rPr lang="en-US" sz="7466" b="1">
                <a:solidFill>
                  <a:schemeClr val="lt1"/>
                </a:solidFill>
                <a:latin typeface="Calibri" panose="020F0502020204030204" pitchFamily="34" charset="0"/>
                <a:ea typeface="Calibri" panose="020F0502020204030204" pitchFamily="34" charset="0"/>
                <a:cs typeface="Calibri" panose="020F0502020204030204" pitchFamily="34" charset="0"/>
                <a:sym typeface="Lato"/>
              </a:rPr>
              <a:t>We can’t see or know someone’s intent.</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22" name="Google Shape;222;p4">
            <a:extLst>
              <a:ext uri="{FF2B5EF4-FFF2-40B4-BE49-F238E27FC236}">
                <a16:creationId xmlns:a16="http://schemas.microsoft.com/office/drawing/2014/main" id="{3726337E-6915-D4CA-4B6C-B591126F32BE}"/>
              </a:ext>
            </a:extLst>
          </p:cNvPr>
          <p:cNvSpPr txBox="1"/>
          <p:nvPr/>
        </p:nvSpPr>
        <p:spPr>
          <a:xfrm>
            <a:off x="3728721" y="9090876"/>
            <a:ext cx="20218818" cy="3554966"/>
          </a:xfrm>
          <a:prstGeom prst="rect">
            <a:avLst/>
          </a:prstGeom>
          <a:noFill/>
          <a:ln>
            <a:noFill/>
          </a:ln>
        </p:spPr>
        <p:txBody>
          <a:bodyPr spcFirstLastPara="1" wrap="square" lIns="243800" tIns="121866" rIns="243800" bIns="121866" anchor="t" anchorCtr="0">
            <a:noAutofit/>
          </a:bodyPr>
          <a:lstStyle/>
          <a:p>
            <a:pPr>
              <a:lnSpc>
                <a:spcPct val="114000"/>
              </a:lnSpc>
              <a:buClr>
                <a:schemeClr val="accent1"/>
              </a:buClr>
              <a:buSzPts val="2800"/>
            </a:pPr>
            <a:r>
              <a:rPr lang="en-US" sz="7466" b="1">
                <a:solidFill>
                  <a:schemeClr val="lt1"/>
                </a:solidFill>
                <a:latin typeface="Calibri" panose="020F0502020204030204" pitchFamily="34" charset="0"/>
                <a:ea typeface="Calibri" panose="020F0502020204030204" pitchFamily="34" charset="0"/>
                <a:cs typeface="Calibri" panose="020F0502020204030204" pitchFamily="34" charset="0"/>
                <a:sym typeface="Lato"/>
              </a:rPr>
              <a:t>We can identify and respond to concerning behaviors proactively.</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23" name="Google Shape;223;p4">
            <a:extLst>
              <a:ext uri="{FF2B5EF4-FFF2-40B4-BE49-F238E27FC236}">
                <a16:creationId xmlns:a16="http://schemas.microsoft.com/office/drawing/2014/main" id="{BAD49E95-8143-C8D7-12E2-E75C254AEFB0}"/>
              </a:ext>
            </a:extLst>
          </p:cNvPr>
          <p:cNvSpPr txBox="1"/>
          <p:nvPr/>
        </p:nvSpPr>
        <p:spPr>
          <a:xfrm>
            <a:off x="3485483" y="9773883"/>
            <a:ext cx="22250816" cy="3046554"/>
          </a:xfrm>
          <a:prstGeom prst="rect">
            <a:avLst/>
          </a:prstGeom>
          <a:noFill/>
          <a:ln>
            <a:noFill/>
          </a:ln>
        </p:spPr>
        <p:txBody>
          <a:bodyPr spcFirstLastPara="1" wrap="square" lIns="243800" tIns="121866" rIns="243800" bIns="121866" anchor="t" anchorCtr="0">
            <a:noAutofit/>
          </a:bodyPr>
          <a:lstStyle/>
          <a:p>
            <a:pPr>
              <a:lnSpc>
                <a:spcPct val="114000"/>
              </a:lnSpc>
              <a:buClr>
                <a:schemeClr val="accent1"/>
              </a:buClr>
              <a:buSzPts val="2800"/>
            </a:pPr>
            <a:r>
              <a:rPr lang="en-US" sz="7466" b="1">
                <a:solidFill>
                  <a:schemeClr val="lt1"/>
                </a:solidFill>
                <a:latin typeface="Calibri" panose="020F0502020204030204" pitchFamily="34" charset="0"/>
                <a:ea typeface="Calibri" panose="020F0502020204030204" pitchFamily="34" charset="0"/>
                <a:cs typeface="Calibri" panose="020F0502020204030204" pitchFamily="34" charset="0"/>
                <a:sym typeface="Lato"/>
              </a:rPr>
              <a:t>We can talk to adults as well as kids about safety.</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24" name="Google Shape;224;p4">
            <a:extLst>
              <a:ext uri="{FF2B5EF4-FFF2-40B4-BE49-F238E27FC236}">
                <a16:creationId xmlns:a16="http://schemas.microsoft.com/office/drawing/2014/main" id="{987507AE-7ECE-4E0E-7863-7D9E4D98F699}"/>
              </a:ext>
            </a:extLst>
          </p:cNvPr>
          <p:cNvSpPr txBox="1"/>
          <p:nvPr/>
        </p:nvSpPr>
        <p:spPr>
          <a:xfrm>
            <a:off x="3728721" y="9090876"/>
            <a:ext cx="20218818" cy="3046554"/>
          </a:xfrm>
          <a:prstGeom prst="rect">
            <a:avLst/>
          </a:prstGeom>
          <a:noFill/>
          <a:ln>
            <a:noFill/>
          </a:ln>
        </p:spPr>
        <p:txBody>
          <a:bodyPr spcFirstLastPara="1" wrap="square" lIns="243800" tIns="121866" rIns="243800" bIns="121866" anchor="t" anchorCtr="0">
            <a:noAutofit/>
          </a:bodyPr>
          <a:lstStyle/>
          <a:p>
            <a:pPr>
              <a:lnSpc>
                <a:spcPct val="114000"/>
              </a:lnSpc>
              <a:buClr>
                <a:schemeClr val="accent1"/>
              </a:buClr>
              <a:buSzPts val="2800"/>
            </a:pPr>
            <a:r>
              <a:rPr lang="en-US" sz="7466" b="1">
                <a:solidFill>
                  <a:schemeClr val="lt1"/>
                </a:solidFill>
                <a:latin typeface="Calibri" panose="020F0502020204030204" pitchFamily="34" charset="0"/>
                <a:ea typeface="Calibri" panose="020F0502020204030204" pitchFamily="34" charset="0"/>
                <a:cs typeface="Calibri" panose="020F0502020204030204" pitchFamily="34" charset="0"/>
                <a:sym typeface="Lato"/>
              </a:rPr>
              <a:t>We can let other adults know our #1 priority is safeguarding children.</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012814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0"/>
                                  </p:stCondLst>
                                  <p:childTnLst>
                                    <p:set>
                                      <p:cBhvr>
                                        <p:cTn id="9" dur="1" fill="hold">
                                          <p:stCondLst>
                                            <p:cond delay="0"/>
                                          </p:stCondLst>
                                        </p:cTn>
                                        <p:tgtEl>
                                          <p:spTgt spid="221"/>
                                        </p:tgtEl>
                                        <p:attrNameLst>
                                          <p:attrName>style.visibility</p:attrName>
                                        </p:attrNameLst>
                                      </p:cBhvr>
                                      <p:to>
                                        <p:strVal val="visible"/>
                                      </p:to>
                                    </p:set>
                                    <p:animEffect transition="in" filter="fade">
                                      <p:cBhvr>
                                        <p:cTn id="10" dur="500"/>
                                        <p:tgtEl>
                                          <p:spTgt spid="2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21"/>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222"/>
                                        </p:tgtEl>
                                        <p:attrNameLst>
                                          <p:attrName>style.visibility</p:attrName>
                                        </p:attrNameLst>
                                      </p:cBhvr>
                                      <p:to>
                                        <p:strVal val="visible"/>
                                      </p:to>
                                    </p:set>
                                    <p:animEffect transition="in" filter="fade">
                                      <p:cBhvr>
                                        <p:cTn id="17" dur="500"/>
                                        <p:tgtEl>
                                          <p:spTgt spid="2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22"/>
                                        </p:tgtEl>
                                      </p:cBhvr>
                                    </p:animEffect>
                                    <p:set>
                                      <p:cBhvr>
                                        <p:cTn id="22" dur="1" fill="hold">
                                          <p:stCondLst>
                                            <p:cond delay="500"/>
                                          </p:stCondLst>
                                        </p:cTn>
                                        <p:tgtEl>
                                          <p:spTgt spid="222"/>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223"/>
                                        </p:tgtEl>
                                        <p:attrNameLst>
                                          <p:attrName>style.visibility</p:attrName>
                                        </p:attrNameLst>
                                      </p:cBhvr>
                                      <p:to>
                                        <p:strVal val="visible"/>
                                      </p:to>
                                    </p:set>
                                    <p:animEffect transition="in" filter="fade">
                                      <p:cBhvr>
                                        <p:cTn id="25" dur="500"/>
                                        <p:tgtEl>
                                          <p:spTgt spid="2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23"/>
                                        </p:tgtEl>
                                      </p:cBhvr>
                                    </p:animEffect>
                                    <p:set>
                                      <p:cBhvr>
                                        <p:cTn id="30" dur="1" fill="hold">
                                          <p:stCondLst>
                                            <p:cond delay="500"/>
                                          </p:stCondLst>
                                        </p:cTn>
                                        <p:tgtEl>
                                          <p:spTgt spid="223"/>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fade">
                                      <p:cBhvr>
                                        <p:cTn id="33"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5"/>
          <p:cNvSpPr txBox="1">
            <a:spLocks noGrp="1"/>
          </p:cNvSpPr>
          <p:nvPr>
            <p:ph type="title" idx="4294967295"/>
          </p:nvPr>
        </p:nvSpPr>
        <p:spPr>
          <a:xfrm>
            <a:off x="317505" y="258234"/>
            <a:ext cx="24066498" cy="1016000"/>
          </a:xfrm>
          <a:prstGeom prst="rect">
            <a:avLst/>
          </a:prstGeom>
          <a:noFill/>
          <a:ln>
            <a:noFill/>
          </a:ln>
        </p:spPr>
        <p:txBody>
          <a:bodyPr spcFirstLastPara="1" vert="horz" wrap="square" lIns="243800" tIns="121866" rIns="243800" bIns="121866" rtlCol="0" anchor="ctr" anchorCtr="0">
            <a:normAutofit/>
          </a:bodyPr>
          <a:lstStyle/>
          <a:p>
            <a:pPr>
              <a:buClr>
                <a:schemeClr val="dk1"/>
              </a:buClr>
              <a:buSzPts val="2000"/>
            </a:pPr>
            <a:r>
              <a:rPr lang="en-US" sz="6000" b="0">
                <a:latin typeface="Calibri" panose="020F0502020204030204" pitchFamily="34" charset="0"/>
                <a:ea typeface="Calibri" panose="020F0502020204030204" pitchFamily="34" charset="0"/>
                <a:cs typeface="Calibri" panose="020F0502020204030204" pitchFamily="34" charset="0"/>
              </a:rPr>
              <a:t>Prevention Continuum</a:t>
            </a:r>
            <a:endParaRPr sz="6000" b="0">
              <a:latin typeface="Calibri" panose="020F0502020204030204" pitchFamily="34" charset="0"/>
              <a:ea typeface="Calibri" panose="020F0502020204030204" pitchFamily="34" charset="0"/>
              <a:cs typeface="Calibri" panose="020F0502020204030204" pitchFamily="34" charset="0"/>
            </a:endParaRPr>
          </a:p>
        </p:txBody>
      </p:sp>
      <p:grpSp>
        <p:nvGrpSpPr>
          <p:cNvPr id="231" name="Google Shape;231;p5"/>
          <p:cNvGrpSpPr/>
          <p:nvPr/>
        </p:nvGrpSpPr>
        <p:grpSpPr>
          <a:xfrm>
            <a:off x="457784" y="2190973"/>
            <a:ext cx="23468432" cy="4185760"/>
            <a:chOff x="240323" y="1515190"/>
            <a:chExt cx="8800662" cy="1569660"/>
          </a:xfrm>
        </p:grpSpPr>
        <p:sp>
          <p:nvSpPr>
            <p:cNvPr id="232" name="Google Shape;232;p5"/>
            <p:cNvSpPr/>
            <p:nvPr/>
          </p:nvSpPr>
          <p:spPr>
            <a:xfrm>
              <a:off x="240323" y="1515190"/>
              <a:ext cx="8800662" cy="1569660"/>
            </a:xfrm>
            <a:prstGeom prst="homePlate">
              <a:avLst>
                <a:gd name="adj" fmla="val 30582"/>
              </a:avLst>
            </a:prstGeom>
            <a:gradFill>
              <a:gsLst>
                <a:gs pos="0">
                  <a:srgbClr val="7EBC6C">
                    <a:alpha val="86666"/>
                  </a:srgbClr>
                </a:gs>
                <a:gs pos="23000">
                  <a:srgbClr val="7EBC6C">
                    <a:alpha val="86666"/>
                  </a:srgbClr>
                </a:gs>
                <a:gs pos="36000">
                  <a:srgbClr val="FCD866"/>
                </a:gs>
                <a:gs pos="63000">
                  <a:srgbClr val="FBD251"/>
                </a:gs>
                <a:gs pos="77000">
                  <a:srgbClr val="F45142"/>
                </a:gs>
                <a:gs pos="100000">
                  <a:srgbClr val="F45142"/>
                </a:gs>
              </a:gsLst>
              <a:lin ang="0" scaled="0"/>
            </a:gradFill>
            <a:ln w="19050" cap="flat" cmpd="sng">
              <a:solidFill>
                <a:schemeClr val="lt1"/>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233" name="Google Shape;233;p5"/>
            <p:cNvSpPr txBox="1"/>
            <p:nvPr/>
          </p:nvSpPr>
          <p:spPr>
            <a:xfrm>
              <a:off x="3307153" y="1621491"/>
              <a:ext cx="2667001" cy="862791"/>
            </a:xfrm>
            <a:prstGeom prst="rect">
              <a:avLst/>
            </a:prstGeom>
            <a:noFill/>
            <a:ln>
              <a:noFill/>
            </a:ln>
          </p:spPr>
          <p:txBody>
            <a:bodyPr spcFirstLastPara="1" wrap="square" lIns="243800" tIns="121866" rIns="243800" bIns="121866" anchor="t" anchorCtr="0">
              <a:spAutoFit/>
            </a:bodyPr>
            <a:lstStyle/>
            <a:p>
              <a:pPr algn="ctr">
                <a:buClr>
                  <a:srgbClr val="000000"/>
                </a:buCl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Unsafe, concerning, inappropriate behaviors</a:t>
              </a:r>
              <a:endParaRPr sz="53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4" name="Google Shape;234;p5"/>
            <p:cNvSpPr txBox="1"/>
            <p:nvPr/>
          </p:nvSpPr>
          <p:spPr>
            <a:xfrm>
              <a:off x="6300506" y="1621898"/>
              <a:ext cx="2414127" cy="862791"/>
            </a:xfrm>
            <a:prstGeom prst="rect">
              <a:avLst/>
            </a:prstGeom>
            <a:noFill/>
            <a:ln>
              <a:noFill/>
            </a:ln>
          </p:spPr>
          <p:txBody>
            <a:bodyPr spcFirstLastPara="1" wrap="square" lIns="243800" tIns="121866" rIns="243800" bIns="121866" anchor="t" anchorCtr="0">
              <a:spAutoFit/>
            </a:bodyPr>
            <a:lstStyle/>
            <a:p>
              <a:pPr algn="ct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Abusive and/or illegal behaviors</a:t>
              </a:r>
              <a:endParaRPr sz="5334">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235" name="Google Shape;235;p5"/>
            <p:cNvSpPr txBox="1"/>
            <p:nvPr/>
          </p:nvSpPr>
          <p:spPr>
            <a:xfrm>
              <a:off x="355662" y="1621491"/>
              <a:ext cx="2529691" cy="862791"/>
            </a:xfrm>
            <a:prstGeom prst="rect">
              <a:avLst/>
            </a:prstGeom>
            <a:noFill/>
            <a:ln>
              <a:noFill/>
            </a:ln>
          </p:spPr>
          <p:txBody>
            <a:bodyPr spcFirstLastPara="1" wrap="square" lIns="243800" tIns="121866" rIns="243800" bIns="121866" anchor="t" anchorCtr="0">
              <a:spAutoFit/>
            </a:bodyPr>
            <a:lstStyle/>
            <a:p>
              <a:pPr algn="ctr">
                <a:buClr>
                  <a:srgbClr val="000000"/>
                </a:buCl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Safe, healthy, appropriate behaviors</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239" name="Google Shape;239;p5"/>
          <p:cNvGrpSpPr/>
          <p:nvPr/>
        </p:nvGrpSpPr>
        <p:grpSpPr>
          <a:xfrm>
            <a:off x="7745340" y="8515808"/>
            <a:ext cx="8625752" cy="4248680"/>
            <a:chOff x="3232844" y="3597297"/>
            <a:chExt cx="2757483" cy="1014711"/>
          </a:xfrm>
        </p:grpSpPr>
        <p:sp>
          <p:nvSpPr>
            <p:cNvPr id="240" name="Google Shape;240;p5"/>
            <p:cNvSpPr/>
            <p:nvPr/>
          </p:nvSpPr>
          <p:spPr>
            <a:xfrm>
              <a:off x="3232844" y="3597297"/>
              <a:ext cx="2757483" cy="1014711"/>
            </a:xfrm>
            <a:prstGeom prst="roundRect">
              <a:avLst>
                <a:gd name="adj" fmla="val 16667"/>
              </a:avLst>
            </a:prstGeom>
            <a:solidFill>
              <a:srgbClr val="FCD866"/>
            </a:solidFill>
            <a:ln>
              <a:noFill/>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241" name="Google Shape;241;p5"/>
            <p:cNvSpPr txBox="1"/>
            <p:nvPr/>
          </p:nvSpPr>
          <p:spPr>
            <a:xfrm>
              <a:off x="3473085" y="3599729"/>
              <a:ext cx="2277000" cy="902385"/>
            </a:xfrm>
            <a:prstGeom prst="rect">
              <a:avLst/>
            </a:prstGeom>
            <a:noFill/>
            <a:ln>
              <a:noFill/>
            </a:ln>
          </p:spPr>
          <p:txBody>
            <a:bodyPr spcFirstLastPara="1" wrap="square" lIns="243800" tIns="121866" rIns="243800" bIns="121866" anchor="t" anchorCtr="0">
              <a:spAutoFit/>
            </a:bodyPr>
            <a:lstStyle/>
            <a:p>
              <a:pPr algn="ctr">
                <a:buClr>
                  <a:srgbClr val="000000"/>
                </a:buCl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Behaviors that cross boundaries, violate safety rules or policies/procedures</a:t>
              </a:r>
              <a:endParaRPr sz="5334">
                <a:latin typeface="Calibri" panose="020F0502020204030204" pitchFamily="34" charset="0"/>
                <a:ea typeface="Calibri" panose="020F0502020204030204" pitchFamily="34" charset="0"/>
                <a:cs typeface="Calibri" panose="020F0502020204030204" pitchFamily="34" charset="0"/>
                <a:sym typeface="Arial"/>
              </a:endParaRPr>
            </a:p>
          </p:txBody>
        </p:sp>
      </p:grpSp>
      <p:cxnSp>
        <p:nvCxnSpPr>
          <p:cNvPr id="246" name="Google Shape;246;p5"/>
          <p:cNvCxnSpPr/>
          <p:nvPr/>
        </p:nvCxnSpPr>
        <p:spPr>
          <a:xfrm>
            <a:off x="12060008" y="6374563"/>
            <a:ext cx="0" cy="2151430"/>
          </a:xfrm>
          <a:prstGeom prst="straightConnector1">
            <a:avLst/>
          </a:prstGeom>
          <a:noFill/>
          <a:ln w="34925" cap="flat" cmpd="sng">
            <a:solidFill>
              <a:srgbClr val="FCD866"/>
            </a:solidFill>
            <a:prstDash val="dash"/>
            <a:miter lim="800000"/>
            <a:headEnd type="none" w="sm" len="sm"/>
            <a:tailEnd type="triangle" w="med" len="med"/>
          </a:ln>
        </p:spPr>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 calcmode="lin" valueType="num">
                                      <p:cBhvr additive="base">
                                        <p:cTn id="7" dur="500" fill="hold"/>
                                        <p:tgtEl>
                                          <p:spTgt spid="239"/>
                                        </p:tgtEl>
                                        <p:attrNameLst>
                                          <p:attrName>ppt_x</p:attrName>
                                        </p:attrNameLst>
                                      </p:cBhvr>
                                      <p:tavLst>
                                        <p:tav tm="0">
                                          <p:val>
                                            <p:strVal val="#ppt_x"/>
                                          </p:val>
                                        </p:tav>
                                        <p:tav tm="100000">
                                          <p:val>
                                            <p:strVal val="#ppt_x"/>
                                          </p:val>
                                        </p:tav>
                                      </p:tavLst>
                                    </p:anim>
                                    <p:anim calcmode="lin" valueType="num">
                                      <p:cBhvr additive="base">
                                        <p:cTn id="8" dur="500" fill="hold"/>
                                        <p:tgtEl>
                                          <p:spTgt spid="23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6"/>
                                        </p:tgtEl>
                                        <p:attrNameLst>
                                          <p:attrName>style.visibility</p:attrName>
                                        </p:attrNameLst>
                                      </p:cBhvr>
                                      <p:to>
                                        <p:strVal val="visible"/>
                                      </p:to>
                                    </p:set>
                                    <p:anim calcmode="lin" valueType="num">
                                      <p:cBhvr additive="base">
                                        <p:cTn id="11" dur="500" fill="hold"/>
                                        <p:tgtEl>
                                          <p:spTgt spid="246"/>
                                        </p:tgtEl>
                                        <p:attrNameLst>
                                          <p:attrName>ppt_x</p:attrName>
                                        </p:attrNameLst>
                                      </p:cBhvr>
                                      <p:tavLst>
                                        <p:tav tm="0">
                                          <p:val>
                                            <p:strVal val="#ppt_x"/>
                                          </p:val>
                                        </p:tav>
                                        <p:tav tm="100000">
                                          <p:val>
                                            <p:strVal val="#ppt_x"/>
                                          </p:val>
                                        </p:tav>
                                      </p:tavLst>
                                    </p:anim>
                                    <p:anim calcmode="lin" valueType="num">
                                      <p:cBhvr additive="base">
                                        <p:cTn id="12" dur="500" fill="hold"/>
                                        <p:tgtEl>
                                          <p:spTgt spid="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5"/>
          <p:cNvSpPr txBox="1">
            <a:spLocks noGrp="1"/>
          </p:cNvSpPr>
          <p:nvPr>
            <p:ph type="title" idx="4294967295"/>
          </p:nvPr>
        </p:nvSpPr>
        <p:spPr>
          <a:xfrm>
            <a:off x="317505" y="258234"/>
            <a:ext cx="24066498" cy="1016000"/>
          </a:xfrm>
          <a:prstGeom prst="rect">
            <a:avLst/>
          </a:prstGeom>
          <a:noFill/>
          <a:ln>
            <a:noFill/>
          </a:ln>
        </p:spPr>
        <p:txBody>
          <a:bodyPr spcFirstLastPara="1" vert="horz" wrap="square" lIns="243800" tIns="121866" rIns="243800" bIns="121866" rtlCol="0" anchor="ctr" anchorCtr="0">
            <a:normAutofit/>
          </a:bodyPr>
          <a:lstStyle/>
          <a:p>
            <a:pPr>
              <a:buClr>
                <a:schemeClr val="dk1"/>
              </a:buClr>
              <a:buSzPts val="2000"/>
            </a:pPr>
            <a:r>
              <a:rPr lang="en-US" sz="6000" b="0">
                <a:latin typeface="Calibri" panose="020F0502020204030204" pitchFamily="34" charset="0"/>
                <a:ea typeface="Calibri" panose="020F0502020204030204" pitchFamily="34" charset="0"/>
                <a:cs typeface="Calibri" panose="020F0502020204030204" pitchFamily="34" charset="0"/>
              </a:rPr>
              <a:t>Yellow Behaviors in Adults</a:t>
            </a:r>
            <a:endParaRPr sz="6000" b="0">
              <a:latin typeface="Calibri" panose="020F0502020204030204" pitchFamily="34" charset="0"/>
              <a:ea typeface="Calibri" panose="020F0502020204030204" pitchFamily="34" charset="0"/>
              <a:cs typeface="Calibri" panose="020F0502020204030204" pitchFamily="34" charset="0"/>
            </a:endParaRPr>
          </a:p>
        </p:txBody>
      </p:sp>
      <p:sp>
        <p:nvSpPr>
          <p:cNvPr id="266" name="Google Shape;266;p15"/>
          <p:cNvSpPr/>
          <p:nvPr/>
        </p:nvSpPr>
        <p:spPr>
          <a:xfrm>
            <a:off x="15624727" y="3041810"/>
            <a:ext cx="7997274" cy="19812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08" y="25577"/>
                </a:moveTo>
                <a:lnTo>
                  <a:pt x="-23273" y="138077"/>
                </a:lnTo>
              </a:path>
            </a:pathLst>
          </a:custGeom>
          <a:noFill/>
          <a:ln w="9525" cap="flat" cmpd="sng">
            <a:solidFill>
              <a:srgbClr val="7030A0"/>
            </a:solidFill>
            <a:prstDash val="solid"/>
            <a:round/>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accent5"/>
              </a:solidFill>
              <a:latin typeface="Arial"/>
              <a:ea typeface="Arial"/>
              <a:cs typeface="Arial"/>
              <a:sym typeface="Arial"/>
            </a:endParaRPr>
          </a:p>
        </p:txBody>
      </p:sp>
      <p:sp>
        <p:nvSpPr>
          <p:cNvPr id="267" name="Google Shape;267;p15"/>
          <p:cNvSpPr txBox="1"/>
          <p:nvPr/>
        </p:nvSpPr>
        <p:spPr>
          <a:xfrm>
            <a:off x="15694598" y="2785853"/>
            <a:ext cx="7997274" cy="3246677"/>
          </a:xfrm>
          <a:prstGeom prst="rect">
            <a:avLst/>
          </a:prstGeom>
          <a:noFill/>
          <a:ln>
            <a:noFill/>
          </a:ln>
        </p:spPr>
        <p:txBody>
          <a:bodyPr spcFirstLastPara="1" wrap="square" lIns="243800" tIns="121866" rIns="243800" bIns="121866" anchor="t" anchorCtr="0">
            <a:spAutoFit/>
          </a:bodyPr>
          <a:lstStyle/>
          <a:p>
            <a:pPr algn="ctr">
              <a:buClr>
                <a:srgbClr val="000000"/>
              </a:buClr>
              <a:buSzPts val="1600"/>
            </a:pPr>
            <a:r>
              <a:rPr lang="en-US" sz="4266"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Behaviors to Watch Out For When Adults are with Children</a:t>
            </a:r>
            <a:endParaRPr sz="3734">
              <a:latin typeface="Calibri" panose="020F0502020204030204" pitchFamily="34" charset="0"/>
              <a:ea typeface="Calibri" panose="020F0502020204030204" pitchFamily="34" charset="0"/>
              <a:cs typeface="Calibri" panose="020F0502020204030204" pitchFamily="34" charset="0"/>
              <a:sym typeface="Arial"/>
            </a:endParaRPr>
          </a:p>
          <a:p>
            <a:pPr>
              <a:buClr>
                <a:srgbClr val="000000"/>
              </a:buClr>
              <a:buSzPts val="1800"/>
            </a:pPr>
            <a:endParaRPr>
              <a:solidFill>
                <a:schemeClr val="dk1"/>
              </a:solidFill>
              <a:latin typeface="Arial"/>
              <a:ea typeface="Arial"/>
              <a:cs typeface="Arial"/>
              <a:sym typeface="Arial"/>
            </a:endParaRPr>
          </a:p>
        </p:txBody>
      </p:sp>
      <p:sp>
        <p:nvSpPr>
          <p:cNvPr id="268" name="Google Shape;268;p15"/>
          <p:cNvSpPr/>
          <p:nvPr/>
        </p:nvSpPr>
        <p:spPr>
          <a:xfrm flipH="1">
            <a:off x="1736189" y="3008010"/>
            <a:ext cx="7997274" cy="19812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908" y="25577"/>
                </a:moveTo>
                <a:lnTo>
                  <a:pt x="-23273" y="138077"/>
                </a:lnTo>
              </a:path>
            </a:pathLst>
          </a:custGeom>
          <a:noFill/>
          <a:ln w="9525" cap="flat" cmpd="sng">
            <a:solidFill>
              <a:srgbClr val="7030A0"/>
            </a:solidFill>
            <a:prstDash val="solid"/>
            <a:round/>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accent5"/>
              </a:solidFill>
              <a:latin typeface="Arial"/>
              <a:ea typeface="Arial"/>
              <a:cs typeface="Arial"/>
              <a:sym typeface="Arial"/>
            </a:endParaRPr>
          </a:p>
        </p:txBody>
      </p:sp>
      <p:sp>
        <p:nvSpPr>
          <p:cNvPr id="269" name="Google Shape;269;p15"/>
          <p:cNvSpPr txBox="1"/>
          <p:nvPr/>
        </p:nvSpPr>
        <p:spPr>
          <a:xfrm>
            <a:off x="1666318" y="2762254"/>
            <a:ext cx="7997274" cy="2004799"/>
          </a:xfrm>
          <a:prstGeom prst="rect">
            <a:avLst/>
          </a:prstGeom>
          <a:noFill/>
          <a:ln>
            <a:noFill/>
          </a:ln>
        </p:spPr>
        <p:txBody>
          <a:bodyPr spcFirstLastPara="1" wrap="square" lIns="243800" tIns="121866" rIns="243800" bIns="121866" anchor="t" anchorCtr="0">
            <a:spAutoFit/>
          </a:bodyPr>
          <a:lstStyle/>
          <a:p>
            <a:pPr algn="ctr">
              <a:buClr>
                <a:srgbClr val="000000"/>
              </a:buClr>
              <a:buSzPts val="1600"/>
            </a:pPr>
            <a:r>
              <a:rPr lang="en-US" sz="4266"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Signs an Adult is At-Risk to Harm a Child</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64" name="Google Shape;264;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27239" y="5278966"/>
            <a:ext cx="5964874" cy="7738744"/>
          </a:xfrm>
          <a:prstGeom prst="rect">
            <a:avLst/>
          </a:prstGeom>
          <a:noFill/>
          <a:ln w="9525" cap="flat" cmpd="sng">
            <a:solidFill>
              <a:srgbClr val="082836"/>
            </a:solidFill>
            <a:prstDash val="solid"/>
            <a:round/>
            <a:headEnd type="none" w="sm" len="sm"/>
            <a:tailEnd type="none" w="sm" len="sm"/>
          </a:ln>
          <a:effectLst>
            <a:outerShdw blurRad="50800" dist="38100" dir="2700000" algn="tl" rotWithShape="0">
              <a:srgbClr val="000000">
                <a:alpha val="40000"/>
              </a:srgbClr>
            </a:outerShdw>
          </a:effectLst>
        </p:spPr>
      </p:pic>
      <p:pic>
        <p:nvPicPr>
          <p:cNvPr id="265" name="Google Shape;265;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728361" y="5278966"/>
            <a:ext cx="5964874" cy="7738744"/>
          </a:xfrm>
          <a:prstGeom prst="rect">
            <a:avLst/>
          </a:prstGeom>
          <a:noFill/>
          <a:ln w="9525" cap="flat" cmpd="sng">
            <a:solidFill>
              <a:srgbClr val="082836"/>
            </a:solidFill>
            <a:prstDash val="solid"/>
            <a:round/>
            <a:headEnd type="none" w="sm" len="sm"/>
            <a:tailEnd type="none" w="sm" len="sm"/>
          </a:ln>
          <a:effectLst>
            <a:outerShdw blurRad="50800" dist="38100" dir="2700000" algn="tl" rotWithShape="0">
              <a:srgbClr val="000000">
                <a:alpha val="40000"/>
              </a:srgbClr>
            </a:outerShdw>
          </a:effectLst>
        </p:spPr>
      </p:pic>
      <p:sp>
        <p:nvSpPr>
          <p:cNvPr id="270" name="Google Shape;270;p15"/>
          <p:cNvSpPr/>
          <p:nvPr/>
        </p:nvSpPr>
        <p:spPr>
          <a:xfrm>
            <a:off x="728253" y="2263056"/>
            <a:ext cx="23245002" cy="10754654"/>
          </a:xfrm>
          <a:prstGeom prst="roundRect">
            <a:avLst>
              <a:gd name="adj" fmla="val 16667"/>
            </a:avLst>
          </a:prstGeom>
          <a:solidFill>
            <a:srgbClr val="97A6D5"/>
          </a:solidFill>
          <a:ln w="139700" cap="flat" cmpd="sng">
            <a:solidFill>
              <a:srgbClr val="97A6D5"/>
            </a:solidFill>
            <a:prstDash val="solid"/>
            <a:miter lim="800000"/>
            <a:headEnd type="none" w="sm" len="sm"/>
            <a:tailEnd type="none" w="sm" len="sm"/>
          </a:ln>
        </p:spPr>
        <p:txBody>
          <a:bodyPr spcFirstLastPara="1" wrap="square" lIns="243800" tIns="121866" rIns="243800" bIns="121866" anchor="ctr" anchorCtr="0">
            <a:noAutofit/>
          </a:bodyPr>
          <a:lstStyle/>
          <a:p>
            <a:pPr>
              <a:buClr>
                <a:schemeClr val="dk1"/>
              </a:buClr>
              <a:buSzPts val="2400"/>
            </a:pPr>
            <a:r>
              <a:rPr lang="en-US" sz="6400" b="1">
                <a:latin typeface="Calibri" panose="020F0502020204030204" pitchFamily="34" charset="0"/>
                <a:ea typeface="Calibri" panose="020F0502020204030204" pitchFamily="34" charset="0"/>
                <a:cs typeface="Calibri" panose="020F0502020204030204" pitchFamily="34" charset="0"/>
                <a:sym typeface="Lato"/>
              </a:rPr>
              <a:t>People often think they can’t speak up or act unless they have “proof” that someone has done something wrong.  </a:t>
            </a:r>
            <a:endParaRPr sz="3734" b="1">
              <a:latin typeface="Calibri" panose="020F0502020204030204" pitchFamily="34" charset="0"/>
              <a:ea typeface="Calibri" panose="020F0502020204030204" pitchFamily="34" charset="0"/>
              <a:cs typeface="Calibri" panose="020F0502020204030204" pitchFamily="34" charset="0"/>
              <a:sym typeface="Arial"/>
            </a:endParaRPr>
          </a:p>
          <a:p>
            <a:pPr>
              <a:buClr>
                <a:schemeClr val="lt1"/>
              </a:buClr>
              <a:buSzPts val="2400"/>
            </a:pPr>
            <a:endParaRPr lang="en-US" sz="6400" b="1">
              <a:latin typeface="Calibri" panose="020F0502020204030204" pitchFamily="34" charset="0"/>
              <a:ea typeface="Calibri" panose="020F0502020204030204" pitchFamily="34" charset="0"/>
              <a:cs typeface="Calibri" panose="020F0502020204030204" pitchFamily="34" charset="0"/>
              <a:sym typeface="Lato"/>
            </a:endParaRPr>
          </a:p>
          <a:p>
            <a:pPr>
              <a:buClr>
                <a:schemeClr val="dk1"/>
              </a:buClr>
              <a:buSzPts val="2400"/>
            </a:pPr>
            <a:r>
              <a:rPr lang="en-US" sz="6400" b="1">
                <a:latin typeface="Calibri" panose="020F0502020204030204" pitchFamily="34" charset="0"/>
                <a:ea typeface="Calibri" panose="020F0502020204030204" pitchFamily="34" charset="0"/>
                <a:cs typeface="Calibri" panose="020F0502020204030204" pitchFamily="34" charset="0"/>
                <a:sym typeface="Lato"/>
              </a:rPr>
              <a:t>However, we don’t need proof to act within our safety plan or within our organization’s policies and procedures and act to protect children.</a:t>
            </a:r>
            <a:endParaRPr sz="3734" b="1">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fade">
                                      <p:cBhvr>
                                        <p:cTn id="7"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6" descr="A person carrying a child on his back&#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24384000" cy="13716000"/>
          </a:xfrm>
          <a:prstGeom prst="rect">
            <a:avLst/>
          </a:prstGeom>
          <a:noFill/>
          <a:ln>
            <a:noFill/>
          </a:ln>
        </p:spPr>
      </p:pic>
      <p:sp>
        <p:nvSpPr>
          <p:cNvPr id="277" name="Google Shape;277;p16"/>
          <p:cNvSpPr txBox="1"/>
          <p:nvPr/>
        </p:nvSpPr>
        <p:spPr>
          <a:xfrm>
            <a:off x="409242" y="3409980"/>
            <a:ext cx="12468800" cy="6806370"/>
          </a:xfrm>
          <a:prstGeom prst="rect">
            <a:avLst/>
          </a:prstGeom>
          <a:noFill/>
          <a:ln>
            <a:noFill/>
          </a:ln>
        </p:spPr>
        <p:txBody>
          <a:bodyPr spcFirstLastPara="1" wrap="square" lIns="243800" tIns="121866" rIns="243800" bIns="121866" anchor="t" anchorCtr="0">
            <a:spAutoFit/>
          </a:bodyPr>
          <a:lstStyle/>
          <a:p>
            <a:pPr algn="ctr">
              <a:buClr>
                <a:srgbClr val="000000"/>
              </a:buClr>
              <a:buSzPts val="5400"/>
            </a:pPr>
            <a:r>
              <a:rPr lang="en-US" sz="14400" b="1">
                <a:solidFill>
                  <a:srgbClr val="FCD866"/>
                </a:solidFill>
                <a:latin typeface="Calibri" panose="020F0502020204030204" pitchFamily="34" charset="0"/>
                <a:ea typeface="Calibri" panose="020F0502020204030204" pitchFamily="34" charset="0"/>
                <a:cs typeface="Calibri" panose="020F0502020204030204" pitchFamily="34" charset="0"/>
                <a:sym typeface="Lato"/>
              </a:rPr>
              <a:t>Signs that an adult is at-risk to abuse a child</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7"/>
          <p:cNvSpPr txBox="1">
            <a:spLocks noGrp="1"/>
          </p:cNvSpPr>
          <p:nvPr>
            <p:ph type="title" idx="4294967295"/>
          </p:nvPr>
        </p:nvSpPr>
        <p:spPr>
          <a:xfrm>
            <a:off x="317505" y="258234"/>
            <a:ext cx="24066498" cy="1016000"/>
          </a:xfrm>
          <a:prstGeom prst="rect">
            <a:avLst/>
          </a:prstGeom>
          <a:noFill/>
          <a:ln>
            <a:noFill/>
          </a:ln>
        </p:spPr>
        <p:txBody>
          <a:bodyPr spcFirstLastPara="1" vert="horz" wrap="square" lIns="243800" tIns="121866" rIns="243800" bIns="121866" rtlCol="0" anchor="ctr" anchorCtr="0">
            <a:normAutofit fontScale="90000"/>
          </a:bodyPr>
          <a:lstStyle/>
          <a:p>
            <a:pPr>
              <a:buClr>
                <a:schemeClr val="dk1"/>
              </a:buClr>
              <a:buSzPts val="2000"/>
            </a:pPr>
            <a:r>
              <a:rPr lang="en-US"/>
              <a:t>Yellow Behaviors in Adults</a:t>
            </a:r>
            <a:endParaRPr/>
          </a:p>
        </p:txBody>
      </p:sp>
      <p:sp>
        <p:nvSpPr>
          <p:cNvPr id="284" name="Google Shape;284;p17"/>
          <p:cNvSpPr/>
          <p:nvPr/>
        </p:nvSpPr>
        <p:spPr>
          <a:xfrm>
            <a:off x="-61365" y="-461319"/>
            <a:ext cx="24445366" cy="14362698"/>
          </a:xfrm>
          <a:prstGeom prst="rect">
            <a:avLst/>
          </a:prstGeom>
          <a:solidFill>
            <a:schemeClr val="lt1"/>
          </a:solidFill>
          <a:ln>
            <a:noFill/>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285" name="Google Shape;285;p17"/>
          <p:cNvSpPr txBox="1"/>
          <p:nvPr/>
        </p:nvSpPr>
        <p:spPr>
          <a:xfrm>
            <a:off x="11325803" y="2112209"/>
            <a:ext cx="12468466" cy="2152788"/>
          </a:xfrm>
          <a:prstGeom prst="rect">
            <a:avLst/>
          </a:prstGeom>
          <a:noFill/>
          <a:ln>
            <a:noFill/>
          </a:ln>
        </p:spPr>
        <p:txBody>
          <a:bodyPr spcFirstLastPara="1" wrap="square" lIns="243800" tIns="121866" rIns="243800" bIns="121866" anchor="t" anchorCtr="0">
            <a:spAutoFit/>
          </a:bodyPr>
          <a:lstStyle/>
          <a:p>
            <a:pPr algn="ctr">
              <a:buClr>
                <a:srgbClr val="000000"/>
              </a:buClr>
              <a:buSzPts val="3600"/>
            </a:pPr>
            <a:r>
              <a:rPr lang="en-US" sz="9600" b="1">
                <a:solidFill>
                  <a:srgbClr val="FCD866"/>
                </a:solidFill>
                <a:latin typeface="Calibri" panose="020F0502020204030204" pitchFamily="34" charset="0"/>
                <a:ea typeface="Calibri" panose="020F0502020204030204" pitchFamily="34" charset="0"/>
                <a:cs typeface="Calibri" panose="020F0502020204030204" pitchFamily="34" charset="0"/>
                <a:sym typeface="Lato"/>
              </a:rPr>
              <a:t>Focus on Children</a:t>
            </a:r>
            <a:endParaRPr sz="9600">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286" name="Google Shape;286;p17"/>
          <p:cNvSpPr/>
          <p:nvPr/>
        </p:nvSpPr>
        <p:spPr>
          <a:xfrm>
            <a:off x="11325801" y="3983358"/>
            <a:ext cx="12249802" cy="7099280"/>
          </a:xfrm>
          <a:prstGeom prst="wedgeRoundRectCallout">
            <a:avLst>
              <a:gd name="adj1" fmla="val -41441"/>
              <a:gd name="adj2" fmla="val 72178"/>
              <a:gd name="adj3" fmla="val 16667"/>
            </a:avLst>
          </a:prstGeom>
          <a:solidFill>
            <a:schemeClr val="lt1"/>
          </a:solidFill>
          <a:ln w="34925" cap="flat" cmpd="sng">
            <a:solidFill>
              <a:srgbClr val="FCD866"/>
            </a:solidFill>
            <a:prstDash val="solid"/>
            <a:miter lim="800000"/>
            <a:headEnd type="none" w="sm" len="sm"/>
            <a:tailEnd type="none" w="sm" len="sm"/>
          </a:ln>
        </p:spPr>
        <p:txBody>
          <a:bodyPr spcFirstLastPara="1" wrap="square" lIns="243800" tIns="121866" rIns="243800" bIns="121866" anchor="ctr" anchorCtr="0">
            <a:noAutofit/>
          </a:bodyPr>
          <a:lstStyle/>
          <a:p>
            <a:pPr marL="1549362" indent="-846646">
              <a:buClr>
                <a:schemeClr val="dk1"/>
              </a:buClr>
              <a:buSzPts val="2000"/>
              <a:buFont typeface="Arial"/>
              <a:buChar char="•"/>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“Too good to be true”</a:t>
            </a:r>
            <a:endParaRPr sz="3734">
              <a:latin typeface="Calibri" panose="020F0502020204030204" pitchFamily="34" charset="0"/>
              <a:ea typeface="Calibri" panose="020F0502020204030204" pitchFamily="34" charset="0"/>
              <a:cs typeface="Calibri" panose="020F0502020204030204" pitchFamily="34" charset="0"/>
              <a:sym typeface="Arial"/>
            </a:endParaRPr>
          </a:p>
          <a:p>
            <a:pPr marL="1549362" indent="-846646">
              <a:spcBef>
                <a:spcPts val="4800"/>
              </a:spcBef>
              <a:buClr>
                <a:schemeClr val="dk1"/>
              </a:buClr>
              <a:buSzPts val="2000"/>
              <a:buFont typeface="Arial"/>
              <a:buChar char="•"/>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Seeks 1:1 time with children</a:t>
            </a:r>
            <a:endParaRPr sz="3734">
              <a:latin typeface="Calibri" panose="020F0502020204030204" pitchFamily="34" charset="0"/>
              <a:ea typeface="Calibri" panose="020F0502020204030204" pitchFamily="34" charset="0"/>
              <a:cs typeface="Calibri" panose="020F0502020204030204" pitchFamily="34" charset="0"/>
              <a:sym typeface="Arial"/>
            </a:endParaRPr>
          </a:p>
          <a:p>
            <a:pPr marL="1549362" indent="-846646">
              <a:spcBef>
                <a:spcPts val="4800"/>
              </a:spcBef>
              <a:buClr>
                <a:schemeClr val="dk1"/>
              </a:buClr>
              <a:buSzPts val="2000"/>
              <a:buFont typeface="Arial"/>
              <a:buChar char="•"/>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Singles out a particular child</a:t>
            </a:r>
            <a:endParaRPr sz="3734">
              <a:latin typeface="Calibri" panose="020F0502020204030204" pitchFamily="34" charset="0"/>
              <a:ea typeface="Calibri" panose="020F0502020204030204" pitchFamily="34" charset="0"/>
              <a:cs typeface="Calibri" panose="020F0502020204030204" pitchFamily="34" charset="0"/>
              <a:sym typeface="Arial"/>
            </a:endParaRPr>
          </a:p>
          <a:p>
            <a:pPr marL="1549362" indent="-846646">
              <a:spcBef>
                <a:spcPts val="4800"/>
              </a:spcBef>
              <a:buClr>
                <a:schemeClr val="dk1"/>
              </a:buClr>
              <a:buSzPts val="2000"/>
              <a:buFont typeface="Arial"/>
              <a:buChar char="•"/>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Difficulty with same-age peer (adult) relationships</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87" name="Google Shape;287;p17"/>
          <p:cNvSpPr/>
          <p:nvPr/>
        </p:nvSpPr>
        <p:spPr>
          <a:xfrm>
            <a:off x="892069" y="602797"/>
            <a:ext cx="10248346" cy="2183130"/>
          </a:xfrm>
          <a:prstGeom prst="homePlate">
            <a:avLst>
              <a:gd name="adj" fmla="val 28282"/>
            </a:avLst>
          </a:prstGeom>
          <a:solidFill>
            <a:srgbClr val="FCD866"/>
          </a:solidFill>
          <a:ln w="19050" cap="flat" cmpd="sng">
            <a:solidFill>
              <a:schemeClr val="lt1"/>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Lato"/>
              </a:rPr>
              <a:t>Unsafe, concerning, inappropriate behaviors</a:t>
            </a:r>
            <a:endParaRPr>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p:txBody>
      </p:sp>
      <p:cxnSp>
        <p:nvCxnSpPr>
          <p:cNvPr id="288" name="Google Shape;288;p17"/>
          <p:cNvCxnSpPr>
            <a:stCxn id="287" idx="2"/>
          </p:cNvCxnSpPr>
          <p:nvPr/>
        </p:nvCxnSpPr>
        <p:spPr>
          <a:xfrm>
            <a:off x="5707522" y="2785926"/>
            <a:ext cx="0" cy="7410400"/>
          </a:xfrm>
          <a:prstGeom prst="straightConnector1">
            <a:avLst/>
          </a:prstGeom>
          <a:noFill/>
          <a:ln w="34925" cap="flat" cmpd="sng">
            <a:solidFill>
              <a:srgbClr val="FCD866"/>
            </a:solidFill>
            <a:prstDash val="dash"/>
            <a:miter lim="800000"/>
            <a:headEnd type="none" w="sm" len="sm"/>
            <a:tailEnd type="none" w="sm" len="sm"/>
          </a:ln>
        </p:spPr>
      </p:cxnSp>
      <p:graphicFrame>
        <p:nvGraphicFramePr>
          <p:cNvPr id="289" name="Google Shape;289;p17"/>
          <p:cNvGraphicFramePr/>
          <p:nvPr/>
        </p:nvGraphicFramePr>
        <p:xfrm>
          <a:off x="4371375" y="4772177"/>
          <a:ext cx="2672266" cy="6407202"/>
        </p:xfrm>
        <a:graphic>
          <a:graphicData uri="http://schemas.openxmlformats.org/drawingml/2006/table">
            <a:tbl>
              <a:tblPr firstRow="1" bandRow="1">
                <a:noFill/>
              </a:tblPr>
              <a:tblGrid>
                <a:gridCol w="2672266">
                  <a:extLst>
                    <a:ext uri="{9D8B030D-6E8A-4147-A177-3AD203B41FA5}">
                      <a16:colId xmlns:a16="http://schemas.microsoft.com/office/drawing/2014/main" val="20000"/>
                    </a:ext>
                  </a:extLst>
                </a:gridCol>
              </a:tblGrid>
              <a:tr h="2135734">
                <a:tc>
                  <a:txBody>
                    <a:bodyPr/>
                    <a:lstStyle/>
                    <a:p>
                      <a:pPr marL="0" marR="0" lvl="0" indent="0" algn="l" rtl="0">
                        <a:lnSpc>
                          <a:spcPct val="100000"/>
                        </a:lnSpc>
                        <a:spcBef>
                          <a:spcPts val="0"/>
                        </a:spcBef>
                        <a:spcAft>
                          <a:spcPts val="0"/>
                        </a:spcAft>
                        <a:buClr>
                          <a:srgbClr val="000000"/>
                        </a:buClr>
                        <a:buSzPts val="1800"/>
                        <a:buFont typeface="Arial"/>
                        <a:buNone/>
                      </a:pPr>
                      <a:endParaRPr sz="4800" u="none" strike="noStrike" cap="none">
                        <a:latin typeface="Arial"/>
                        <a:ea typeface="Arial"/>
                        <a:cs typeface="Arial"/>
                        <a:sym typeface="Arial"/>
                      </a:endParaRPr>
                    </a:p>
                  </a:txBody>
                  <a:tcPr marL="182866" marR="182866" marT="91466" marB="91466"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AEAEAE"/>
                    </a:solidFill>
                  </a:tcPr>
                </a:tc>
                <a:extLst>
                  <a:ext uri="{0D108BD9-81ED-4DB2-BD59-A6C34878D82A}">
                    <a16:rowId xmlns:a16="http://schemas.microsoft.com/office/drawing/2014/main" val="10000"/>
                  </a:ext>
                </a:extLst>
              </a:tr>
              <a:tr h="2135734">
                <a:tc>
                  <a:txBody>
                    <a:bodyPr/>
                    <a:lstStyle/>
                    <a:p>
                      <a:pPr marL="0" marR="0" lvl="0" indent="0" algn="l" rtl="0">
                        <a:lnSpc>
                          <a:spcPct val="100000"/>
                        </a:lnSpc>
                        <a:spcBef>
                          <a:spcPts val="0"/>
                        </a:spcBef>
                        <a:spcAft>
                          <a:spcPts val="0"/>
                        </a:spcAft>
                        <a:buClr>
                          <a:srgbClr val="000000"/>
                        </a:buClr>
                        <a:buSzPts val="1800"/>
                        <a:buFont typeface="Arial"/>
                        <a:buNone/>
                      </a:pPr>
                      <a:endParaRPr sz="4800" b="1" u="none" strike="noStrike" cap="none">
                        <a:latin typeface="Arial"/>
                        <a:ea typeface="Arial"/>
                        <a:cs typeface="Arial"/>
                        <a:sym typeface="Arial"/>
                      </a:endParaRPr>
                    </a:p>
                  </a:txBody>
                  <a:tcPr marL="182866" marR="182866" marT="91466" marB="91466"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AEAEAE"/>
                    </a:solidFill>
                  </a:tcPr>
                </a:tc>
                <a:extLst>
                  <a:ext uri="{0D108BD9-81ED-4DB2-BD59-A6C34878D82A}">
                    <a16:rowId xmlns:a16="http://schemas.microsoft.com/office/drawing/2014/main" val="10001"/>
                  </a:ext>
                </a:extLst>
              </a:tr>
              <a:tr h="2135734">
                <a:tc>
                  <a:txBody>
                    <a:bodyPr/>
                    <a:lstStyle/>
                    <a:p>
                      <a:pPr marL="0" marR="0" lvl="0" indent="0" algn="l" rtl="0">
                        <a:lnSpc>
                          <a:spcPct val="100000"/>
                        </a:lnSpc>
                        <a:spcBef>
                          <a:spcPts val="0"/>
                        </a:spcBef>
                        <a:spcAft>
                          <a:spcPts val="0"/>
                        </a:spcAft>
                        <a:buClr>
                          <a:srgbClr val="000000"/>
                        </a:buClr>
                        <a:buSzPts val="1800"/>
                        <a:buFont typeface="Arial"/>
                        <a:buNone/>
                      </a:pPr>
                      <a:endParaRPr sz="4800" b="1" u="none" strike="noStrike" cap="none">
                        <a:latin typeface="Arial"/>
                        <a:ea typeface="Arial"/>
                        <a:cs typeface="Arial"/>
                        <a:sym typeface="Arial"/>
                      </a:endParaRPr>
                    </a:p>
                  </a:txBody>
                  <a:tcPr marL="182866" marR="182866" marT="91466" marB="91466"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AEAEAE"/>
                    </a:solidFill>
                  </a:tcPr>
                </a:tc>
                <a:extLst>
                  <a:ext uri="{0D108BD9-81ED-4DB2-BD59-A6C34878D82A}">
                    <a16:rowId xmlns:a16="http://schemas.microsoft.com/office/drawing/2014/main" val="10002"/>
                  </a:ext>
                </a:extLst>
              </a:tr>
            </a:tbl>
          </a:graphicData>
        </a:graphic>
      </p:graphicFrame>
      <p:sp>
        <p:nvSpPr>
          <p:cNvPr id="290" name="Google Shape;290;p17"/>
          <p:cNvSpPr/>
          <p:nvPr/>
        </p:nvSpPr>
        <p:spPr>
          <a:xfrm>
            <a:off x="4783128" y="4948870"/>
            <a:ext cx="1840384" cy="1840384"/>
          </a:xfrm>
          <a:prstGeom prst="ellipse">
            <a:avLst/>
          </a:prstGeom>
          <a:solidFill>
            <a:srgbClr val="85BA76">
              <a:alpha val="24313"/>
            </a:srgbClr>
          </a:solidFill>
          <a:ln w="19050" cap="flat" cmpd="sng">
            <a:solidFill>
              <a:srgbClr val="0F465E"/>
            </a:solidFill>
            <a:prstDash val="solid"/>
            <a:miter lim="800000"/>
            <a:headEnd type="none" w="sm" len="sm"/>
            <a:tailEnd type="none" w="sm" len="sm"/>
          </a:ln>
        </p:spPr>
        <p:txBody>
          <a:bodyPr spcFirstLastPara="1" wrap="square" lIns="182866" tIns="91400" rIns="182866" bIns="91400" anchor="ctr" anchorCtr="0">
            <a:noAutofit/>
          </a:bodyPr>
          <a:lstStyle/>
          <a:p>
            <a:pPr algn="ctr">
              <a:buClr>
                <a:schemeClr val="lt1"/>
              </a:buClr>
              <a:buSzPts val="1350"/>
            </a:pPr>
            <a:endParaRPr sz="9600">
              <a:solidFill>
                <a:srgbClr val="FFFFFF"/>
              </a:solidFill>
              <a:latin typeface="Calibri"/>
              <a:ea typeface="Calibri"/>
              <a:cs typeface="Calibri"/>
              <a:sym typeface="Calibri"/>
            </a:endParaRPr>
          </a:p>
        </p:txBody>
      </p:sp>
      <p:sp>
        <p:nvSpPr>
          <p:cNvPr id="291" name="Google Shape;291;p17"/>
          <p:cNvSpPr/>
          <p:nvPr/>
        </p:nvSpPr>
        <p:spPr>
          <a:xfrm>
            <a:off x="4783128" y="7043382"/>
            <a:ext cx="1840384" cy="1840384"/>
          </a:xfrm>
          <a:prstGeom prst="ellipse">
            <a:avLst/>
          </a:prstGeom>
          <a:solidFill>
            <a:srgbClr val="FCD866"/>
          </a:solidFill>
          <a:ln w="19050" cap="flat" cmpd="sng">
            <a:solidFill>
              <a:srgbClr val="0F465E"/>
            </a:solidFill>
            <a:prstDash val="solid"/>
            <a:miter lim="800000"/>
            <a:headEnd type="none" w="sm" len="sm"/>
            <a:tailEnd type="none" w="sm" len="sm"/>
          </a:ln>
        </p:spPr>
        <p:txBody>
          <a:bodyPr spcFirstLastPara="1" wrap="square" lIns="182866" tIns="91400" rIns="182866" bIns="91400" anchor="ctr" anchorCtr="0">
            <a:noAutofit/>
          </a:bodyPr>
          <a:lstStyle/>
          <a:p>
            <a:pPr algn="ctr">
              <a:buClr>
                <a:schemeClr val="lt1"/>
              </a:buClr>
              <a:buSzPts val="1350"/>
            </a:pPr>
            <a:endParaRPr sz="9600">
              <a:solidFill>
                <a:srgbClr val="FFFFFF"/>
              </a:solidFill>
              <a:latin typeface="Calibri"/>
              <a:ea typeface="Calibri"/>
              <a:cs typeface="Calibri"/>
              <a:sym typeface="Calibri"/>
            </a:endParaRPr>
          </a:p>
        </p:txBody>
      </p:sp>
      <p:sp>
        <p:nvSpPr>
          <p:cNvPr id="292" name="Google Shape;292;p17"/>
          <p:cNvSpPr/>
          <p:nvPr/>
        </p:nvSpPr>
        <p:spPr>
          <a:xfrm>
            <a:off x="4783128" y="9137894"/>
            <a:ext cx="1840384" cy="1840384"/>
          </a:xfrm>
          <a:prstGeom prst="ellipse">
            <a:avLst/>
          </a:prstGeom>
          <a:solidFill>
            <a:srgbClr val="F45142">
              <a:alpha val="24313"/>
            </a:srgbClr>
          </a:solidFill>
          <a:ln w="19050" cap="flat" cmpd="sng">
            <a:solidFill>
              <a:srgbClr val="0F465E"/>
            </a:solidFill>
            <a:prstDash val="solid"/>
            <a:miter lim="800000"/>
            <a:headEnd type="none" w="sm" len="sm"/>
            <a:tailEnd type="none" w="sm" len="sm"/>
          </a:ln>
        </p:spPr>
        <p:txBody>
          <a:bodyPr spcFirstLastPara="1" wrap="square" lIns="182866" tIns="91400" rIns="182866" bIns="91400" anchor="ctr" anchorCtr="0">
            <a:noAutofit/>
          </a:bodyPr>
          <a:lstStyle/>
          <a:p>
            <a:pPr algn="ctr">
              <a:buClr>
                <a:schemeClr val="lt1"/>
              </a:buClr>
              <a:buSzPts val="1350"/>
            </a:pPr>
            <a:endParaRPr sz="9600">
              <a:solidFill>
                <a:srgbClr val="FFFFFF"/>
              </a:solidFill>
              <a:latin typeface="Calibri"/>
              <a:ea typeface="Calibri"/>
              <a:cs typeface="Calibri"/>
              <a:sym typeface="Calibri"/>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8"/>
          <p:cNvSpPr txBox="1">
            <a:spLocks noGrp="1"/>
          </p:cNvSpPr>
          <p:nvPr>
            <p:ph type="title" idx="4294967295"/>
          </p:nvPr>
        </p:nvSpPr>
        <p:spPr>
          <a:xfrm>
            <a:off x="317505" y="258234"/>
            <a:ext cx="24066498" cy="1016000"/>
          </a:xfrm>
          <a:prstGeom prst="rect">
            <a:avLst/>
          </a:prstGeom>
          <a:noFill/>
          <a:ln>
            <a:noFill/>
          </a:ln>
        </p:spPr>
        <p:txBody>
          <a:bodyPr spcFirstLastPara="1" vert="horz" wrap="square" lIns="243800" tIns="121866" rIns="243800" bIns="121866" rtlCol="0" anchor="ctr" anchorCtr="0">
            <a:normAutofit fontScale="90000"/>
          </a:bodyPr>
          <a:lstStyle/>
          <a:p>
            <a:pPr>
              <a:buClr>
                <a:schemeClr val="dk1"/>
              </a:buClr>
              <a:buSzPts val="2000"/>
            </a:pPr>
            <a:r>
              <a:rPr lang="en-US"/>
              <a:t>Yellow Behaviors in Adults</a:t>
            </a:r>
            <a:endParaRPr/>
          </a:p>
        </p:txBody>
      </p:sp>
      <p:sp>
        <p:nvSpPr>
          <p:cNvPr id="299" name="Google Shape;299;p18"/>
          <p:cNvSpPr/>
          <p:nvPr/>
        </p:nvSpPr>
        <p:spPr>
          <a:xfrm>
            <a:off x="3" y="7"/>
            <a:ext cx="24445366" cy="13715994"/>
          </a:xfrm>
          <a:prstGeom prst="rect">
            <a:avLst/>
          </a:prstGeom>
          <a:solidFill>
            <a:schemeClr val="lt1"/>
          </a:solidFill>
          <a:ln>
            <a:noFill/>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300" name="Google Shape;300;p18"/>
          <p:cNvSpPr txBox="1"/>
          <p:nvPr/>
        </p:nvSpPr>
        <p:spPr>
          <a:xfrm>
            <a:off x="12064811" y="1274235"/>
            <a:ext cx="7923522" cy="2152788"/>
          </a:xfrm>
          <a:prstGeom prst="rect">
            <a:avLst/>
          </a:prstGeom>
          <a:noFill/>
          <a:ln>
            <a:noFill/>
          </a:ln>
        </p:spPr>
        <p:txBody>
          <a:bodyPr spcFirstLastPara="1" wrap="square" lIns="243800" tIns="121866" rIns="243800" bIns="121866" anchor="t" anchorCtr="0">
            <a:spAutoFit/>
          </a:bodyPr>
          <a:lstStyle/>
          <a:p>
            <a:pPr algn="ctr">
              <a:buClr>
                <a:srgbClr val="000000"/>
              </a:buClr>
              <a:buSzPts val="3600"/>
            </a:pPr>
            <a:r>
              <a:rPr lang="en-US" sz="9600" b="1">
                <a:solidFill>
                  <a:srgbClr val="FCD866"/>
                </a:solidFill>
                <a:latin typeface="Calibri" panose="020F0502020204030204" pitchFamily="34" charset="0"/>
                <a:ea typeface="Calibri" panose="020F0502020204030204" pitchFamily="34" charset="0"/>
                <a:cs typeface="Calibri" panose="020F0502020204030204" pitchFamily="34" charset="0"/>
                <a:sym typeface="Lato"/>
              </a:rPr>
              <a:t>Boundaries</a:t>
            </a:r>
            <a:endParaRPr sz="9600">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301" name="Google Shape;301;p18"/>
          <p:cNvSpPr/>
          <p:nvPr/>
        </p:nvSpPr>
        <p:spPr>
          <a:xfrm>
            <a:off x="8761866" y="3343134"/>
            <a:ext cx="14555320" cy="8277368"/>
          </a:xfrm>
          <a:prstGeom prst="wedgeRoundRectCallout">
            <a:avLst>
              <a:gd name="adj1" fmla="val -41441"/>
              <a:gd name="adj2" fmla="val 72178"/>
              <a:gd name="adj3" fmla="val 16667"/>
            </a:avLst>
          </a:prstGeom>
          <a:solidFill>
            <a:schemeClr val="lt1"/>
          </a:solidFill>
          <a:ln w="34925" cap="flat" cmpd="sng">
            <a:solidFill>
              <a:srgbClr val="FCD866"/>
            </a:solidFill>
            <a:prstDash val="solid"/>
            <a:miter lim="800000"/>
            <a:headEnd type="none" w="sm" len="sm"/>
            <a:tailEnd type="none" w="sm" len="sm"/>
          </a:ln>
        </p:spPr>
        <p:txBody>
          <a:bodyPr spcFirstLastPara="1" wrap="square" lIns="243800" tIns="121866" rIns="243800" bIns="121866" anchor="ctr" anchorCtr="0">
            <a:noAutofit/>
          </a:bodyPr>
          <a:lstStyle/>
          <a:p>
            <a:pPr marL="761980" indent="-761980">
              <a:buClr>
                <a:schemeClr val="dk1"/>
              </a:buClr>
              <a:buSzPts val="2000"/>
              <a:buFont typeface="Arial"/>
              <a:buChar char="•"/>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Don’t follow rules &amp; codes of conduct</a:t>
            </a:r>
            <a:endParaRPr sz="3734">
              <a:latin typeface="Calibri" panose="020F0502020204030204" pitchFamily="34" charset="0"/>
              <a:ea typeface="Calibri" panose="020F0502020204030204" pitchFamily="34" charset="0"/>
              <a:cs typeface="Calibri" panose="020F0502020204030204" pitchFamily="34" charset="0"/>
              <a:sym typeface="Arial"/>
            </a:endParaRPr>
          </a:p>
          <a:p>
            <a:pPr marL="761980" indent="-761980">
              <a:buClr>
                <a:schemeClr val="dk1"/>
              </a:buClr>
              <a:buSzPts val="2000"/>
              <a:buFont typeface="Arial"/>
              <a:buChar char="•"/>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Violate boundaries, like not respecting privacy or ignoring social cues about personal or sexual limits and boundaries</a:t>
            </a:r>
            <a:endParaRPr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a:p>
            <a:pPr marL="761980" indent="-761980">
              <a:buClr>
                <a:schemeClr val="dk1"/>
              </a:buClr>
              <a:buSzPts val="2000"/>
              <a:buFont typeface="Arial"/>
              <a:buChar char="•"/>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Makes excuses for harmful behavior</a:t>
            </a:r>
            <a:endParaRPr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a:p>
            <a:pPr marL="761980" indent="-761980">
              <a:buClr>
                <a:schemeClr val="dk1"/>
              </a:buClr>
              <a:buSzPts val="2000"/>
              <a:buFont typeface="Arial"/>
              <a:buChar char="•"/>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Tries to control a child’s behavior through secrecy and </a:t>
            </a:r>
            <a:r>
              <a:rPr lang="en-US" sz="3734">
                <a:latin typeface="Calibri" panose="020F0502020204030204" pitchFamily="34" charset="0"/>
                <a:ea typeface="Calibri" panose="020F0502020204030204" pitchFamily="34" charset="0"/>
                <a:cs typeface="Calibri" panose="020F0502020204030204" pitchFamily="34" charset="0"/>
                <a:sym typeface="Arial"/>
              </a:rPr>
              <a:t> </a:t>
            </a: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doesn’t allow a child to say no to unwanted touch or activities</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02" name="Google Shape;302;p18"/>
          <p:cNvSpPr/>
          <p:nvPr/>
        </p:nvSpPr>
        <p:spPr>
          <a:xfrm>
            <a:off x="892069" y="602797"/>
            <a:ext cx="10248346" cy="2183130"/>
          </a:xfrm>
          <a:prstGeom prst="homePlate">
            <a:avLst>
              <a:gd name="adj" fmla="val 28282"/>
            </a:avLst>
          </a:prstGeom>
          <a:solidFill>
            <a:srgbClr val="FCD866"/>
          </a:solidFill>
          <a:ln w="19050" cap="flat" cmpd="sng">
            <a:solidFill>
              <a:schemeClr val="lt1"/>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Lato"/>
              </a:rPr>
              <a:t>Unsafe, concerning, inappropriate behaviors</a:t>
            </a:r>
            <a:endParaRPr>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p:txBody>
      </p:sp>
      <p:cxnSp>
        <p:nvCxnSpPr>
          <p:cNvPr id="303" name="Google Shape;303;p18"/>
          <p:cNvCxnSpPr>
            <a:stCxn id="302" idx="2"/>
          </p:cNvCxnSpPr>
          <p:nvPr/>
        </p:nvCxnSpPr>
        <p:spPr>
          <a:xfrm>
            <a:off x="5707522" y="2785926"/>
            <a:ext cx="0" cy="7410400"/>
          </a:xfrm>
          <a:prstGeom prst="straightConnector1">
            <a:avLst/>
          </a:prstGeom>
          <a:noFill/>
          <a:ln w="34925" cap="flat" cmpd="sng">
            <a:solidFill>
              <a:srgbClr val="FCD866"/>
            </a:solidFill>
            <a:prstDash val="dash"/>
            <a:miter lim="800000"/>
            <a:headEnd type="none" w="sm" len="sm"/>
            <a:tailEnd type="none" w="sm" len="sm"/>
          </a:ln>
        </p:spPr>
      </p:cxnSp>
      <p:graphicFrame>
        <p:nvGraphicFramePr>
          <p:cNvPr id="304" name="Google Shape;304;p18"/>
          <p:cNvGraphicFramePr/>
          <p:nvPr/>
        </p:nvGraphicFramePr>
        <p:xfrm>
          <a:off x="4371375" y="4772177"/>
          <a:ext cx="2672266" cy="6407202"/>
        </p:xfrm>
        <a:graphic>
          <a:graphicData uri="http://schemas.openxmlformats.org/drawingml/2006/table">
            <a:tbl>
              <a:tblPr firstRow="1" bandRow="1">
                <a:noFill/>
              </a:tblPr>
              <a:tblGrid>
                <a:gridCol w="2672266">
                  <a:extLst>
                    <a:ext uri="{9D8B030D-6E8A-4147-A177-3AD203B41FA5}">
                      <a16:colId xmlns:a16="http://schemas.microsoft.com/office/drawing/2014/main" val="20000"/>
                    </a:ext>
                  </a:extLst>
                </a:gridCol>
              </a:tblGrid>
              <a:tr h="2135734">
                <a:tc>
                  <a:txBody>
                    <a:bodyPr/>
                    <a:lstStyle/>
                    <a:p>
                      <a:pPr marL="0" marR="0" lvl="0" indent="0" algn="l" rtl="0">
                        <a:lnSpc>
                          <a:spcPct val="100000"/>
                        </a:lnSpc>
                        <a:spcBef>
                          <a:spcPts val="0"/>
                        </a:spcBef>
                        <a:spcAft>
                          <a:spcPts val="0"/>
                        </a:spcAft>
                        <a:buClr>
                          <a:srgbClr val="000000"/>
                        </a:buClr>
                        <a:buSzPts val="1800"/>
                        <a:buFont typeface="Arial"/>
                        <a:buNone/>
                      </a:pPr>
                      <a:endParaRPr sz="4800" u="none" strike="noStrike" cap="none">
                        <a:latin typeface="Arial"/>
                        <a:ea typeface="Arial"/>
                        <a:cs typeface="Arial"/>
                        <a:sym typeface="Arial"/>
                      </a:endParaRPr>
                    </a:p>
                  </a:txBody>
                  <a:tcPr marL="182866" marR="182866" marT="91466" marB="91466"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AEAEAE"/>
                    </a:solidFill>
                  </a:tcPr>
                </a:tc>
                <a:extLst>
                  <a:ext uri="{0D108BD9-81ED-4DB2-BD59-A6C34878D82A}">
                    <a16:rowId xmlns:a16="http://schemas.microsoft.com/office/drawing/2014/main" val="10000"/>
                  </a:ext>
                </a:extLst>
              </a:tr>
              <a:tr h="2135734">
                <a:tc>
                  <a:txBody>
                    <a:bodyPr/>
                    <a:lstStyle/>
                    <a:p>
                      <a:pPr marL="0" marR="0" lvl="0" indent="0" algn="l" rtl="0">
                        <a:lnSpc>
                          <a:spcPct val="100000"/>
                        </a:lnSpc>
                        <a:spcBef>
                          <a:spcPts val="0"/>
                        </a:spcBef>
                        <a:spcAft>
                          <a:spcPts val="0"/>
                        </a:spcAft>
                        <a:buClr>
                          <a:srgbClr val="000000"/>
                        </a:buClr>
                        <a:buSzPts val="1800"/>
                        <a:buFont typeface="Arial"/>
                        <a:buNone/>
                      </a:pPr>
                      <a:endParaRPr sz="4800" b="1" u="none" strike="noStrike" cap="none">
                        <a:latin typeface="Arial"/>
                        <a:ea typeface="Arial"/>
                        <a:cs typeface="Arial"/>
                        <a:sym typeface="Arial"/>
                      </a:endParaRPr>
                    </a:p>
                  </a:txBody>
                  <a:tcPr marL="182866" marR="182866" marT="91466" marB="91466"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AEAEAE"/>
                    </a:solidFill>
                  </a:tcPr>
                </a:tc>
                <a:extLst>
                  <a:ext uri="{0D108BD9-81ED-4DB2-BD59-A6C34878D82A}">
                    <a16:rowId xmlns:a16="http://schemas.microsoft.com/office/drawing/2014/main" val="10001"/>
                  </a:ext>
                </a:extLst>
              </a:tr>
              <a:tr h="2135734">
                <a:tc>
                  <a:txBody>
                    <a:bodyPr/>
                    <a:lstStyle/>
                    <a:p>
                      <a:pPr marL="0" marR="0" lvl="0" indent="0" algn="l" rtl="0">
                        <a:lnSpc>
                          <a:spcPct val="100000"/>
                        </a:lnSpc>
                        <a:spcBef>
                          <a:spcPts val="0"/>
                        </a:spcBef>
                        <a:spcAft>
                          <a:spcPts val="0"/>
                        </a:spcAft>
                        <a:buClr>
                          <a:srgbClr val="000000"/>
                        </a:buClr>
                        <a:buSzPts val="1800"/>
                        <a:buFont typeface="Arial"/>
                        <a:buNone/>
                      </a:pPr>
                      <a:endParaRPr sz="4800" b="1" u="none" strike="noStrike" cap="none">
                        <a:latin typeface="Arial"/>
                        <a:ea typeface="Arial"/>
                        <a:cs typeface="Arial"/>
                        <a:sym typeface="Arial"/>
                      </a:endParaRPr>
                    </a:p>
                  </a:txBody>
                  <a:tcPr marL="182866" marR="182866" marT="91466" marB="91466"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AEAEAE"/>
                    </a:solidFill>
                  </a:tcPr>
                </a:tc>
                <a:extLst>
                  <a:ext uri="{0D108BD9-81ED-4DB2-BD59-A6C34878D82A}">
                    <a16:rowId xmlns:a16="http://schemas.microsoft.com/office/drawing/2014/main" val="10002"/>
                  </a:ext>
                </a:extLst>
              </a:tr>
            </a:tbl>
          </a:graphicData>
        </a:graphic>
      </p:graphicFrame>
      <p:sp>
        <p:nvSpPr>
          <p:cNvPr id="305" name="Google Shape;305;p18"/>
          <p:cNvSpPr/>
          <p:nvPr/>
        </p:nvSpPr>
        <p:spPr>
          <a:xfrm>
            <a:off x="4783128" y="4948870"/>
            <a:ext cx="1840384" cy="1840384"/>
          </a:xfrm>
          <a:prstGeom prst="ellipse">
            <a:avLst/>
          </a:prstGeom>
          <a:solidFill>
            <a:srgbClr val="85BA76">
              <a:alpha val="24313"/>
            </a:srgbClr>
          </a:solidFill>
          <a:ln w="19050" cap="flat" cmpd="sng">
            <a:solidFill>
              <a:srgbClr val="0F465E"/>
            </a:solidFill>
            <a:prstDash val="solid"/>
            <a:miter lim="800000"/>
            <a:headEnd type="none" w="sm" len="sm"/>
            <a:tailEnd type="none" w="sm" len="sm"/>
          </a:ln>
        </p:spPr>
        <p:txBody>
          <a:bodyPr spcFirstLastPara="1" wrap="square" lIns="182866" tIns="91400" rIns="182866" bIns="91400" anchor="ctr" anchorCtr="0">
            <a:noAutofit/>
          </a:bodyPr>
          <a:lstStyle/>
          <a:p>
            <a:pPr algn="ctr">
              <a:buClr>
                <a:schemeClr val="lt1"/>
              </a:buClr>
              <a:buSzPts val="1350"/>
            </a:pPr>
            <a:endParaRPr sz="9600">
              <a:solidFill>
                <a:srgbClr val="FFFFFF"/>
              </a:solidFill>
              <a:latin typeface="Calibri"/>
              <a:ea typeface="Calibri"/>
              <a:cs typeface="Calibri"/>
              <a:sym typeface="Calibri"/>
            </a:endParaRPr>
          </a:p>
        </p:txBody>
      </p:sp>
      <p:sp>
        <p:nvSpPr>
          <p:cNvPr id="306" name="Google Shape;306;p18"/>
          <p:cNvSpPr/>
          <p:nvPr/>
        </p:nvSpPr>
        <p:spPr>
          <a:xfrm>
            <a:off x="4783128" y="7043382"/>
            <a:ext cx="1840384" cy="1840384"/>
          </a:xfrm>
          <a:prstGeom prst="ellipse">
            <a:avLst/>
          </a:prstGeom>
          <a:solidFill>
            <a:srgbClr val="FCD866"/>
          </a:solidFill>
          <a:ln w="19050" cap="flat" cmpd="sng">
            <a:solidFill>
              <a:srgbClr val="0F465E"/>
            </a:solidFill>
            <a:prstDash val="solid"/>
            <a:miter lim="800000"/>
            <a:headEnd type="none" w="sm" len="sm"/>
            <a:tailEnd type="none" w="sm" len="sm"/>
          </a:ln>
        </p:spPr>
        <p:txBody>
          <a:bodyPr spcFirstLastPara="1" wrap="square" lIns="182866" tIns="91400" rIns="182866" bIns="91400" anchor="ctr" anchorCtr="0">
            <a:noAutofit/>
          </a:bodyPr>
          <a:lstStyle/>
          <a:p>
            <a:pPr algn="ctr">
              <a:buClr>
                <a:schemeClr val="lt1"/>
              </a:buClr>
              <a:buSzPts val="1350"/>
            </a:pPr>
            <a:endParaRPr sz="9600">
              <a:solidFill>
                <a:srgbClr val="FFFFFF"/>
              </a:solidFill>
              <a:latin typeface="Calibri"/>
              <a:ea typeface="Calibri"/>
              <a:cs typeface="Calibri"/>
              <a:sym typeface="Calibri"/>
            </a:endParaRPr>
          </a:p>
        </p:txBody>
      </p:sp>
      <p:sp>
        <p:nvSpPr>
          <p:cNvPr id="307" name="Google Shape;307;p18"/>
          <p:cNvSpPr/>
          <p:nvPr/>
        </p:nvSpPr>
        <p:spPr>
          <a:xfrm>
            <a:off x="4783128" y="9137894"/>
            <a:ext cx="1840384" cy="1840384"/>
          </a:xfrm>
          <a:prstGeom prst="ellipse">
            <a:avLst/>
          </a:prstGeom>
          <a:solidFill>
            <a:srgbClr val="F45142">
              <a:alpha val="24313"/>
            </a:srgbClr>
          </a:solidFill>
          <a:ln w="19050" cap="flat" cmpd="sng">
            <a:solidFill>
              <a:srgbClr val="0F465E"/>
            </a:solidFill>
            <a:prstDash val="solid"/>
            <a:miter lim="800000"/>
            <a:headEnd type="none" w="sm" len="sm"/>
            <a:tailEnd type="none" w="sm" len="sm"/>
          </a:ln>
        </p:spPr>
        <p:txBody>
          <a:bodyPr spcFirstLastPara="1" wrap="square" lIns="182866" tIns="91400" rIns="182866" bIns="91400" anchor="ctr" anchorCtr="0">
            <a:noAutofit/>
          </a:bodyPr>
          <a:lstStyle/>
          <a:p>
            <a:pPr algn="ctr">
              <a:buClr>
                <a:schemeClr val="lt1"/>
              </a:buClr>
              <a:buSzPts val="1350"/>
            </a:pPr>
            <a:endParaRPr sz="9600">
              <a:solidFill>
                <a:srgbClr val="FFFFFF"/>
              </a:solidFill>
              <a:latin typeface="Calibri"/>
              <a:ea typeface="Calibri"/>
              <a:cs typeface="Calibri"/>
              <a:sym typeface="Calibri"/>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9"/>
          <p:cNvSpPr txBox="1">
            <a:spLocks noGrp="1"/>
          </p:cNvSpPr>
          <p:nvPr>
            <p:ph type="title" idx="4294967295"/>
          </p:nvPr>
        </p:nvSpPr>
        <p:spPr>
          <a:xfrm>
            <a:off x="317505" y="258234"/>
            <a:ext cx="24066498" cy="1016000"/>
          </a:xfrm>
          <a:prstGeom prst="rect">
            <a:avLst/>
          </a:prstGeom>
          <a:noFill/>
          <a:ln>
            <a:noFill/>
          </a:ln>
        </p:spPr>
        <p:txBody>
          <a:bodyPr spcFirstLastPara="1" vert="horz" wrap="square" lIns="243800" tIns="121866" rIns="243800" bIns="121866" rtlCol="0" anchor="ctr" anchorCtr="0">
            <a:normAutofit fontScale="90000"/>
          </a:bodyPr>
          <a:lstStyle/>
          <a:p>
            <a:pPr>
              <a:buClr>
                <a:schemeClr val="dk1"/>
              </a:buClr>
              <a:buSzPts val="2000"/>
            </a:pPr>
            <a:r>
              <a:rPr lang="en-US"/>
              <a:t>Yellow Behaviors in Adults</a:t>
            </a:r>
            <a:endParaRPr/>
          </a:p>
        </p:txBody>
      </p:sp>
      <p:sp>
        <p:nvSpPr>
          <p:cNvPr id="314" name="Google Shape;314;p19"/>
          <p:cNvSpPr/>
          <p:nvPr/>
        </p:nvSpPr>
        <p:spPr>
          <a:xfrm>
            <a:off x="3" y="7"/>
            <a:ext cx="24445366" cy="13715994"/>
          </a:xfrm>
          <a:prstGeom prst="rect">
            <a:avLst/>
          </a:prstGeom>
          <a:solidFill>
            <a:schemeClr val="lt1"/>
          </a:solidFill>
          <a:ln>
            <a:noFill/>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315" name="Google Shape;315;p19"/>
          <p:cNvSpPr txBox="1"/>
          <p:nvPr/>
        </p:nvSpPr>
        <p:spPr>
          <a:xfrm>
            <a:off x="10522976" y="2535019"/>
            <a:ext cx="12968952" cy="2152788"/>
          </a:xfrm>
          <a:prstGeom prst="rect">
            <a:avLst/>
          </a:prstGeom>
          <a:noFill/>
          <a:ln>
            <a:noFill/>
          </a:ln>
        </p:spPr>
        <p:txBody>
          <a:bodyPr spcFirstLastPara="1" wrap="square" lIns="243800" tIns="121866" rIns="243800" bIns="121866" anchor="t" anchorCtr="0">
            <a:spAutoFit/>
          </a:bodyPr>
          <a:lstStyle/>
          <a:p>
            <a:pPr algn="ctr">
              <a:buClr>
                <a:srgbClr val="000000"/>
              </a:buClr>
              <a:buSzPts val="3600"/>
            </a:pPr>
            <a:r>
              <a:rPr lang="en-US" sz="9600" b="1">
                <a:solidFill>
                  <a:srgbClr val="FCD866"/>
                </a:solidFill>
                <a:latin typeface="Calibri" panose="020F0502020204030204" pitchFamily="34" charset="0"/>
                <a:ea typeface="Calibri" panose="020F0502020204030204" pitchFamily="34" charset="0"/>
                <a:cs typeface="Calibri" panose="020F0502020204030204" pitchFamily="34" charset="0"/>
                <a:sym typeface="Lato"/>
              </a:rPr>
              <a:t>Relationship Difficulties</a:t>
            </a:r>
            <a:endParaRPr sz="9600">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316" name="Google Shape;316;p19"/>
          <p:cNvSpPr/>
          <p:nvPr/>
        </p:nvSpPr>
        <p:spPr>
          <a:xfrm>
            <a:off x="11925725" y="4921910"/>
            <a:ext cx="10515178" cy="6407200"/>
          </a:xfrm>
          <a:prstGeom prst="wedgeRoundRectCallout">
            <a:avLst>
              <a:gd name="adj1" fmla="val -41441"/>
              <a:gd name="adj2" fmla="val 72178"/>
              <a:gd name="adj3" fmla="val 16667"/>
            </a:avLst>
          </a:prstGeom>
          <a:solidFill>
            <a:schemeClr val="lt1"/>
          </a:solidFill>
          <a:ln w="34925" cap="flat" cmpd="sng">
            <a:solidFill>
              <a:srgbClr val="FCD866"/>
            </a:solidFill>
            <a:prstDash val="solid"/>
            <a:miter lim="800000"/>
            <a:headEnd type="none" w="sm" len="sm"/>
            <a:tailEnd type="none" w="sm" len="sm"/>
          </a:ln>
        </p:spPr>
        <p:txBody>
          <a:bodyPr spcFirstLastPara="1" wrap="square" lIns="243800" tIns="121866" rIns="243800" bIns="121866" anchor="ctr" anchorCtr="0">
            <a:noAutofit/>
          </a:bodyPr>
          <a:lstStyle/>
          <a:p>
            <a:pPr marL="761980" indent="-761980">
              <a:spcBef>
                <a:spcPts val="3200"/>
              </a:spcBef>
              <a:buClr>
                <a:schemeClr val="dk1"/>
              </a:buClr>
              <a:buSzPts val="1600"/>
              <a:buFont typeface="Arial"/>
              <a:buChar char="•"/>
            </a:pPr>
            <a:r>
              <a:rPr lang="en-US" sz="5334">
                <a:latin typeface="Calibri" panose="020F0502020204030204" pitchFamily="34" charset="0"/>
                <a:ea typeface="Calibri" panose="020F0502020204030204" pitchFamily="34" charset="0"/>
                <a:cs typeface="Calibri" panose="020F0502020204030204" pitchFamily="34" charset="0"/>
                <a:sym typeface="Lato"/>
              </a:rPr>
              <a:t>Treats children as peers</a:t>
            </a:r>
            <a:endParaRPr sz="5334">
              <a:latin typeface="Calibri" panose="020F0502020204030204" pitchFamily="34" charset="0"/>
              <a:ea typeface="Calibri" panose="020F0502020204030204" pitchFamily="34" charset="0"/>
              <a:cs typeface="Calibri" panose="020F0502020204030204" pitchFamily="34" charset="0"/>
              <a:sym typeface="Lato"/>
            </a:endParaRPr>
          </a:p>
          <a:p>
            <a:pPr marL="761980" indent="-728116">
              <a:spcBef>
                <a:spcPts val="3200"/>
              </a:spcBef>
              <a:buClr>
                <a:srgbClr val="000000"/>
              </a:buClr>
              <a:buSzPts val="1400"/>
              <a:buFont typeface="Arial"/>
              <a:buChar char="•"/>
            </a:pPr>
            <a:r>
              <a:rPr lang="en-US" sz="5334">
                <a:latin typeface="Calibri" panose="020F0502020204030204" pitchFamily="34" charset="0"/>
                <a:ea typeface="Calibri" panose="020F0502020204030204" pitchFamily="34" charset="0"/>
                <a:cs typeface="Calibri" panose="020F0502020204030204" pitchFamily="34" charset="0"/>
                <a:sym typeface="Lato"/>
              </a:rPr>
              <a:t>Turns to children for comfort</a:t>
            </a:r>
            <a:endParaRPr sz="5334">
              <a:latin typeface="Calibri" panose="020F0502020204030204" pitchFamily="34" charset="0"/>
              <a:ea typeface="Calibri" panose="020F0502020204030204" pitchFamily="34" charset="0"/>
              <a:cs typeface="Calibri" panose="020F0502020204030204" pitchFamily="34" charset="0"/>
              <a:sym typeface="Lato"/>
            </a:endParaRPr>
          </a:p>
          <a:p>
            <a:pPr marL="761980" indent="-728116">
              <a:spcBef>
                <a:spcPts val="3200"/>
              </a:spcBef>
              <a:buClr>
                <a:srgbClr val="000000"/>
              </a:buClr>
              <a:buSzPts val="1400"/>
              <a:buFont typeface="Arial"/>
              <a:buChar char="•"/>
            </a:pPr>
            <a:r>
              <a:rPr lang="en-US" sz="5334">
                <a:latin typeface="Calibri" panose="020F0502020204030204" pitchFamily="34" charset="0"/>
                <a:ea typeface="Calibri" panose="020F0502020204030204" pitchFamily="34" charset="0"/>
                <a:cs typeface="Calibri" panose="020F0502020204030204" pitchFamily="34" charset="0"/>
                <a:sym typeface="Lato"/>
              </a:rPr>
              <a:t>Undermines parental authority and relationship</a:t>
            </a:r>
            <a:endParaRPr sz="5334">
              <a:latin typeface="Calibri" panose="020F0502020204030204" pitchFamily="34" charset="0"/>
              <a:ea typeface="Calibri" panose="020F0502020204030204" pitchFamily="34" charset="0"/>
              <a:cs typeface="Calibri" panose="020F0502020204030204" pitchFamily="34" charset="0"/>
              <a:sym typeface="Lato"/>
            </a:endParaRPr>
          </a:p>
          <a:p>
            <a:pPr marL="761980" indent="-491054">
              <a:spcBef>
                <a:spcPts val="3200"/>
              </a:spcBef>
              <a:buClr>
                <a:srgbClr val="000000"/>
              </a:buClr>
              <a:buSzPts val="1400"/>
            </a:pP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17" name="Google Shape;317;p19"/>
          <p:cNvSpPr/>
          <p:nvPr/>
        </p:nvSpPr>
        <p:spPr>
          <a:xfrm>
            <a:off x="892069" y="602797"/>
            <a:ext cx="10248346" cy="2183130"/>
          </a:xfrm>
          <a:prstGeom prst="homePlate">
            <a:avLst>
              <a:gd name="adj" fmla="val 28282"/>
            </a:avLst>
          </a:prstGeom>
          <a:solidFill>
            <a:srgbClr val="FCD866"/>
          </a:solidFill>
          <a:ln w="19050" cap="flat" cmpd="sng">
            <a:solidFill>
              <a:schemeClr val="lt1"/>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Lato"/>
              </a:rPr>
              <a:t>Unsafe, concerning, inappropriate behaviors</a:t>
            </a:r>
            <a:endParaRPr>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p:txBody>
      </p:sp>
      <p:cxnSp>
        <p:nvCxnSpPr>
          <p:cNvPr id="318" name="Google Shape;318;p19"/>
          <p:cNvCxnSpPr>
            <a:stCxn id="317" idx="2"/>
          </p:cNvCxnSpPr>
          <p:nvPr/>
        </p:nvCxnSpPr>
        <p:spPr>
          <a:xfrm>
            <a:off x="5707522" y="2785926"/>
            <a:ext cx="0" cy="7410400"/>
          </a:xfrm>
          <a:prstGeom prst="straightConnector1">
            <a:avLst/>
          </a:prstGeom>
          <a:noFill/>
          <a:ln w="34925" cap="flat" cmpd="sng">
            <a:solidFill>
              <a:srgbClr val="FCD866"/>
            </a:solidFill>
            <a:prstDash val="dash"/>
            <a:miter lim="800000"/>
            <a:headEnd type="none" w="sm" len="sm"/>
            <a:tailEnd type="none" w="sm" len="sm"/>
          </a:ln>
        </p:spPr>
      </p:cxnSp>
      <p:graphicFrame>
        <p:nvGraphicFramePr>
          <p:cNvPr id="319" name="Google Shape;319;p19"/>
          <p:cNvGraphicFramePr/>
          <p:nvPr/>
        </p:nvGraphicFramePr>
        <p:xfrm>
          <a:off x="4371375" y="4772177"/>
          <a:ext cx="2672266" cy="6407202"/>
        </p:xfrm>
        <a:graphic>
          <a:graphicData uri="http://schemas.openxmlformats.org/drawingml/2006/table">
            <a:tbl>
              <a:tblPr firstRow="1" bandRow="1">
                <a:noFill/>
              </a:tblPr>
              <a:tblGrid>
                <a:gridCol w="2672266">
                  <a:extLst>
                    <a:ext uri="{9D8B030D-6E8A-4147-A177-3AD203B41FA5}">
                      <a16:colId xmlns:a16="http://schemas.microsoft.com/office/drawing/2014/main" val="20000"/>
                    </a:ext>
                  </a:extLst>
                </a:gridCol>
              </a:tblGrid>
              <a:tr h="2135734">
                <a:tc>
                  <a:txBody>
                    <a:bodyPr/>
                    <a:lstStyle/>
                    <a:p>
                      <a:pPr marL="0" marR="0" lvl="0" indent="0" algn="l" rtl="0">
                        <a:lnSpc>
                          <a:spcPct val="100000"/>
                        </a:lnSpc>
                        <a:spcBef>
                          <a:spcPts val="0"/>
                        </a:spcBef>
                        <a:spcAft>
                          <a:spcPts val="0"/>
                        </a:spcAft>
                        <a:buClr>
                          <a:srgbClr val="000000"/>
                        </a:buClr>
                        <a:buSzPts val="1800"/>
                        <a:buFont typeface="Arial"/>
                        <a:buNone/>
                      </a:pPr>
                      <a:endParaRPr sz="4800" u="none" strike="noStrike" cap="none">
                        <a:latin typeface="Arial"/>
                        <a:ea typeface="Arial"/>
                        <a:cs typeface="Arial"/>
                        <a:sym typeface="Arial"/>
                      </a:endParaRPr>
                    </a:p>
                  </a:txBody>
                  <a:tcPr marL="182866" marR="182866" marT="91466" marB="91466"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AEAEAE"/>
                    </a:solidFill>
                  </a:tcPr>
                </a:tc>
                <a:extLst>
                  <a:ext uri="{0D108BD9-81ED-4DB2-BD59-A6C34878D82A}">
                    <a16:rowId xmlns:a16="http://schemas.microsoft.com/office/drawing/2014/main" val="10000"/>
                  </a:ext>
                </a:extLst>
              </a:tr>
              <a:tr h="2135734">
                <a:tc>
                  <a:txBody>
                    <a:bodyPr/>
                    <a:lstStyle/>
                    <a:p>
                      <a:pPr marL="0" marR="0" lvl="0" indent="0" algn="l" rtl="0">
                        <a:lnSpc>
                          <a:spcPct val="100000"/>
                        </a:lnSpc>
                        <a:spcBef>
                          <a:spcPts val="0"/>
                        </a:spcBef>
                        <a:spcAft>
                          <a:spcPts val="0"/>
                        </a:spcAft>
                        <a:buClr>
                          <a:srgbClr val="000000"/>
                        </a:buClr>
                        <a:buSzPts val="1800"/>
                        <a:buFont typeface="Arial"/>
                        <a:buNone/>
                      </a:pPr>
                      <a:endParaRPr sz="4800" b="1" u="none" strike="noStrike" cap="none">
                        <a:latin typeface="Arial"/>
                        <a:ea typeface="Arial"/>
                        <a:cs typeface="Arial"/>
                        <a:sym typeface="Arial"/>
                      </a:endParaRPr>
                    </a:p>
                  </a:txBody>
                  <a:tcPr marL="182866" marR="182866" marT="91466" marB="91466"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AEAEAE"/>
                    </a:solidFill>
                  </a:tcPr>
                </a:tc>
                <a:extLst>
                  <a:ext uri="{0D108BD9-81ED-4DB2-BD59-A6C34878D82A}">
                    <a16:rowId xmlns:a16="http://schemas.microsoft.com/office/drawing/2014/main" val="10001"/>
                  </a:ext>
                </a:extLst>
              </a:tr>
              <a:tr h="2135734">
                <a:tc>
                  <a:txBody>
                    <a:bodyPr/>
                    <a:lstStyle/>
                    <a:p>
                      <a:pPr marL="0" marR="0" lvl="0" indent="0" algn="l" rtl="0">
                        <a:lnSpc>
                          <a:spcPct val="100000"/>
                        </a:lnSpc>
                        <a:spcBef>
                          <a:spcPts val="0"/>
                        </a:spcBef>
                        <a:spcAft>
                          <a:spcPts val="0"/>
                        </a:spcAft>
                        <a:buClr>
                          <a:srgbClr val="000000"/>
                        </a:buClr>
                        <a:buSzPts val="1800"/>
                        <a:buFont typeface="Arial"/>
                        <a:buNone/>
                      </a:pPr>
                      <a:endParaRPr sz="4800" b="1" u="none" strike="noStrike" cap="none">
                        <a:latin typeface="Arial"/>
                        <a:ea typeface="Arial"/>
                        <a:cs typeface="Arial"/>
                        <a:sym typeface="Arial"/>
                      </a:endParaRPr>
                    </a:p>
                  </a:txBody>
                  <a:tcPr marL="182866" marR="182866" marT="91466" marB="91466"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AEAEAE"/>
                    </a:solidFill>
                  </a:tcPr>
                </a:tc>
                <a:extLst>
                  <a:ext uri="{0D108BD9-81ED-4DB2-BD59-A6C34878D82A}">
                    <a16:rowId xmlns:a16="http://schemas.microsoft.com/office/drawing/2014/main" val="10002"/>
                  </a:ext>
                </a:extLst>
              </a:tr>
            </a:tbl>
          </a:graphicData>
        </a:graphic>
      </p:graphicFrame>
      <p:sp>
        <p:nvSpPr>
          <p:cNvPr id="320" name="Google Shape;320;p19"/>
          <p:cNvSpPr/>
          <p:nvPr/>
        </p:nvSpPr>
        <p:spPr>
          <a:xfrm>
            <a:off x="4783128" y="4948870"/>
            <a:ext cx="1840384" cy="1840384"/>
          </a:xfrm>
          <a:prstGeom prst="ellipse">
            <a:avLst/>
          </a:prstGeom>
          <a:solidFill>
            <a:srgbClr val="85BA76">
              <a:alpha val="24313"/>
            </a:srgbClr>
          </a:solidFill>
          <a:ln w="19050" cap="flat" cmpd="sng">
            <a:solidFill>
              <a:srgbClr val="0F465E"/>
            </a:solidFill>
            <a:prstDash val="solid"/>
            <a:miter lim="800000"/>
            <a:headEnd type="none" w="sm" len="sm"/>
            <a:tailEnd type="none" w="sm" len="sm"/>
          </a:ln>
        </p:spPr>
        <p:txBody>
          <a:bodyPr spcFirstLastPara="1" wrap="square" lIns="182866" tIns="91400" rIns="182866" bIns="91400" anchor="ctr" anchorCtr="0">
            <a:noAutofit/>
          </a:bodyPr>
          <a:lstStyle/>
          <a:p>
            <a:pPr algn="ctr">
              <a:buClr>
                <a:schemeClr val="lt1"/>
              </a:buClr>
              <a:buSzPts val="1350"/>
            </a:pPr>
            <a:endParaRPr sz="9600">
              <a:solidFill>
                <a:srgbClr val="FFFFFF"/>
              </a:solidFill>
              <a:latin typeface="Calibri"/>
              <a:ea typeface="Calibri"/>
              <a:cs typeface="Calibri"/>
              <a:sym typeface="Calibri"/>
            </a:endParaRPr>
          </a:p>
        </p:txBody>
      </p:sp>
      <p:sp>
        <p:nvSpPr>
          <p:cNvPr id="321" name="Google Shape;321;p19"/>
          <p:cNvSpPr/>
          <p:nvPr/>
        </p:nvSpPr>
        <p:spPr>
          <a:xfrm>
            <a:off x="4783128" y="7043382"/>
            <a:ext cx="1840384" cy="1840384"/>
          </a:xfrm>
          <a:prstGeom prst="ellipse">
            <a:avLst/>
          </a:prstGeom>
          <a:solidFill>
            <a:srgbClr val="FCD866"/>
          </a:solidFill>
          <a:ln w="19050" cap="flat" cmpd="sng">
            <a:solidFill>
              <a:srgbClr val="0F465E"/>
            </a:solidFill>
            <a:prstDash val="solid"/>
            <a:miter lim="800000"/>
            <a:headEnd type="none" w="sm" len="sm"/>
            <a:tailEnd type="none" w="sm" len="sm"/>
          </a:ln>
        </p:spPr>
        <p:txBody>
          <a:bodyPr spcFirstLastPara="1" wrap="square" lIns="182866" tIns="91400" rIns="182866" bIns="91400" anchor="ctr" anchorCtr="0">
            <a:noAutofit/>
          </a:bodyPr>
          <a:lstStyle/>
          <a:p>
            <a:pPr algn="ctr">
              <a:buClr>
                <a:schemeClr val="lt1"/>
              </a:buClr>
              <a:buSzPts val="1350"/>
            </a:pPr>
            <a:endParaRPr sz="9600">
              <a:solidFill>
                <a:srgbClr val="FFFFFF"/>
              </a:solidFill>
              <a:latin typeface="Calibri"/>
              <a:ea typeface="Calibri"/>
              <a:cs typeface="Calibri"/>
              <a:sym typeface="Calibri"/>
            </a:endParaRPr>
          </a:p>
        </p:txBody>
      </p:sp>
      <p:sp>
        <p:nvSpPr>
          <p:cNvPr id="322" name="Google Shape;322;p19"/>
          <p:cNvSpPr/>
          <p:nvPr/>
        </p:nvSpPr>
        <p:spPr>
          <a:xfrm>
            <a:off x="4783128" y="9137894"/>
            <a:ext cx="1840384" cy="1840384"/>
          </a:xfrm>
          <a:prstGeom prst="ellipse">
            <a:avLst/>
          </a:prstGeom>
          <a:solidFill>
            <a:srgbClr val="F45142">
              <a:alpha val="24313"/>
            </a:srgbClr>
          </a:solidFill>
          <a:ln w="19050" cap="flat" cmpd="sng">
            <a:solidFill>
              <a:srgbClr val="0F465E"/>
            </a:solidFill>
            <a:prstDash val="solid"/>
            <a:miter lim="800000"/>
            <a:headEnd type="none" w="sm" len="sm"/>
            <a:tailEnd type="none" w="sm" len="sm"/>
          </a:ln>
        </p:spPr>
        <p:txBody>
          <a:bodyPr spcFirstLastPara="1" wrap="square" lIns="182866" tIns="91400" rIns="182866" bIns="91400" anchor="ctr" anchorCtr="0">
            <a:noAutofit/>
          </a:bodyPr>
          <a:lstStyle/>
          <a:p>
            <a:pPr algn="ctr">
              <a:buClr>
                <a:schemeClr val="lt1"/>
              </a:buClr>
              <a:buSzPts val="1350"/>
            </a:pPr>
            <a:endParaRPr sz="9600">
              <a:solidFill>
                <a:srgbClr val="FFFFFF"/>
              </a:solidFill>
              <a:latin typeface="Calibri"/>
              <a:ea typeface="Calibri"/>
              <a:cs typeface="Calibri"/>
              <a:sym typeface="Calibri"/>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grpSp>
        <p:nvGrpSpPr>
          <p:cNvPr id="328" name="Google Shape;328;p20"/>
          <p:cNvGrpSpPr/>
          <p:nvPr/>
        </p:nvGrpSpPr>
        <p:grpSpPr>
          <a:xfrm>
            <a:off x="1175124" y="2742005"/>
            <a:ext cx="22033736" cy="10078174"/>
            <a:chOff x="0" y="0"/>
            <a:chExt cx="8262651" cy="3779315"/>
          </a:xfrm>
        </p:grpSpPr>
        <p:sp>
          <p:nvSpPr>
            <p:cNvPr id="329" name="Google Shape;329;p20"/>
            <p:cNvSpPr/>
            <p:nvPr/>
          </p:nvSpPr>
          <p:spPr>
            <a:xfrm>
              <a:off x="0" y="0"/>
              <a:ext cx="8262651" cy="655200"/>
            </a:xfrm>
            <a:prstGeom prst="rect">
              <a:avLst/>
            </a:prstGeom>
            <a:solidFill>
              <a:schemeClr val="lt1">
                <a:alpha val="89411"/>
              </a:schemeClr>
            </a:solidFill>
            <a:ln w="19050" cap="flat" cmpd="sng">
              <a:solidFill>
                <a:srgbClr val="126082"/>
              </a:solidFill>
              <a:prstDash val="solid"/>
              <a:miter lim="800000"/>
              <a:headEnd type="none" w="sm" len="sm"/>
              <a:tailEnd type="none" w="sm" len="sm"/>
            </a:ln>
          </p:spPr>
          <p:txBody>
            <a:bodyPr spcFirstLastPara="1" wrap="square" lIns="243800" tIns="243800" rIns="243800" bIns="243800" anchor="ctr" anchorCtr="0">
              <a:noAutofit/>
            </a:bodyPr>
            <a:lstStyle/>
            <a:p>
              <a:pPr>
                <a:buClr>
                  <a:srgbClr val="000000"/>
                </a:buClr>
                <a:buSzPts val="1400"/>
              </a:pPr>
              <a:endParaRPr sz="3734">
                <a:latin typeface="Arial"/>
                <a:ea typeface="Arial"/>
                <a:cs typeface="Arial"/>
                <a:sym typeface="Arial"/>
              </a:endParaRPr>
            </a:p>
          </p:txBody>
        </p:sp>
        <p:sp>
          <p:nvSpPr>
            <p:cNvPr id="330" name="Google Shape;330;p20"/>
            <p:cNvSpPr/>
            <p:nvPr/>
          </p:nvSpPr>
          <p:spPr>
            <a:xfrm>
              <a:off x="0" y="9134"/>
              <a:ext cx="2693483" cy="352299"/>
            </a:xfrm>
            <a:prstGeom prst="roundRect">
              <a:avLst>
                <a:gd name="adj" fmla="val 16667"/>
              </a:avLst>
            </a:prstGeom>
            <a:gradFill>
              <a:gsLst>
                <a:gs pos="0">
                  <a:srgbClr val="A6D49D"/>
                </a:gs>
                <a:gs pos="50000">
                  <a:srgbClr val="99C991"/>
                </a:gs>
                <a:gs pos="100000">
                  <a:srgbClr val="88C57C"/>
                </a:gs>
              </a:gsLst>
              <a:lin ang="5400000" scaled="0"/>
            </a:gradFill>
            <a:ln w="12700" cap="flat" cmpd="sng">
              <a:solidFill>
                <a:schemeClr val="accent6"/>
              </a:solidFill>
              <a:prstDash val="solid"/>
              <a:miter lim="800000"/>
              <a:headEnd type="none" w="sm" len="sm"/>
              <a:tailEnd type="none" w="sm" len="sm"/>
            </a:ln>
          </p:spPr>
          <p:txBody>
            <a:bodyPr spcFirstLastPara="1" wrap="square" lIns="243800" tIns="243800" rIns="243800" bIns="243800" anchor="ctr" anchorCtr="0">
              <a:noAutofit/>
            </a:bodyPr>
            <a:lstStyle/>
            <a:p>
              <a:pPr>
                <a:buClr>
                  <a:srgbClr val="000000"/>
                </a:buClr>
                <a:buSzPts val="1400"/>
              </a:pPr>
              <a:endParaRPr sz="3734">
                <a:latin typeface="Arial"/>
                <a:ea typeface="Arial"/>
                <a:cs typeface="Arial"/>
                <a:sym typeface="Arial"/>
              </a:endParaRPr>
            </a:p>
          </p:txBody>
        </p:sp>
        <p:sp>
          <p:nvSpPr>
            <p:cNvPr id="331" name="Google Shape;331;p20"/>
            <p:cNvSpPr txBox="1"/>
            <p:nvPr/>
          </p:nvSpPr>
          <p:spPr>
            <a:xfrm>
              <a:off x="17198" y="26332"/>
              <a:ext cx="2659087" cy="317903"/>
            </a:xfrm>
            <a:prstGeom prst="rect">
              <a:avLst/>
            </a:prstGeom>
            <a:noFill/>
            <a:ln>
              <a:noFill/>
            </a:ln>
          </p:spPr>
          <p:txBody>
            <a:bodyPr spcFirstLastPara="1" wrap="square" lIns="582934" tIns="0" rIns="582934" bIns="0" anchor="ctr" anchorCtr="0">
              <a:noAutofit/>
            </a:bodyPr>
            <a:lstStyle/>
            <a:p>
              <a:pPr>
                <a:lnSpc>
                  <a:spcPct val="90000"/>
                </a:lnSpc>
                <a:buClr>
                  <a:schemeClr val="dk1"/>
                </a:buClr>
                <a:buSzPts val="1500"/>
              </a:pPr>
              <a:r>
                <a:rPr lang="en-US" sz="4000"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NEEDS</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32" name="Google Shape;332;p20"/>
            <p:cNvSpPr/>
            <p:nvPr/>
          </p:nvSpPr>
          <p:spPr>
            <a:xfrm>
              <a:off x="0" y="831697"/>
              <a:ext cx="8262651" cy="655200"/>
            </a:xfrm>
            <a:prstGeom prst="rect">
              <a:avLst/>
            </a:prstGeom>
            <a:solidFill>
              <a:schemeClr val="lt1">
                <a:alpha val="89411"/>
              </a:schemeClr>
            </a:solidFill>
            <a:ln w="19050" cap="flat" cmpd="sng">
              <a:solidFill>
                <a:srgbClr val="126082"/>
              </a:solidFill>
              <a:prstDash val="solid"/>
              <a:miter lim="800000"/>
              <a:headEnd type="none" w="sm" len="sm"/>
              <a:tailEnd type="none" w="sm" len="sm"/>
            </a:ln>
          </p:spPr>
          <p:txBody>
            <a:bodyPr spcFirstLastPara="1" wrap="square" lIns="243800" tIns="243800" rIns="243800" bIns="243800" anchor="ctr" anchorCtr="0">
              <a:noAutofit/>
            </a:bodyPr>
            <a:lstStyle/>
            <a:p>
              <a:pPr>
                <a:buClr>
                  <a:srgbClr val="000000"/>
                </a:buClr>
                <a:buSzPts val="1400"/>
              </a:pPr>
              <a:endParaRPr sz="3734">
                <a:latin typeface="Arial"/>
                <a:ea typeface="Arial"/>
                <a:cs typeface="Arial"/>
                <a:sym typeface="Arial"/>
              </a:endParaRPr>
            </a:p>
          </p:txBody>
        </p:sp>
        <p:sp>
          <p:nvSpPr>
            <p:cNvPr id="333" name="Google Shape;333;p20"/>
            <p:cNvSpPr/>
            <p:nvPr/>
          </p:nvSpPr>
          <p:spPr>
            <a:xfrm>
              <a:off x="0" y="773274"/>
              <a:ext cx="2693483" cy="352299"/>
            </a:xfrm>
            <a:prstGeom prst="roundRect">
              <a:avLst>
                <a:gd name="adj" fmla="val 16667"/>
              </a:avLst>
            </a:prstGeom>
            <a:gradFill>
              <a:gsLst>
                <a:gs pos="0">
                  <a:srgbClr val="F4B6A2"/>
                </a:gs>
                <a:gs pos="50000">
                  <a:srgbClr val="F1AA93"/>
                </a:gs>
                <a:gs pos="100000">
                  <a:srgbClr val="F49C7F"/>
                </a:gs>
              </a:gsLst>
              <a:lin ang="5400000" scaled="0"/>
            </a:gradFill>
            <a:ln w="12700" cap="flat" cmpd="sng">
              <a:solidFill>
                <a:schemeClr val="accent2"/>
              </a:solidFill>
              <a:prstDash val="solid"/>
              <a:miter lim="800000"/>
              <a:headEnd type="none" w="sm" len="sm"/>
              <a:tailEnd type="none" w="sm" len="sm"/>
            </a:ln>
          </p:spPr>
          <p:txBody>
            <a:bodyPr spcFirstLastPara="1" wrap="square" lIns="243800" tIns="243800" rIns="243800" bIns="243800" anchor="ctr" anchorCtr="0">
              <a:noAutofit/>
            </a:bodyPr>
            <a:lstStyle/>
            <a:p>
              <a:pPr>
                <a:buClr>
                  <a:srgbClr val="000000"/>
                </a:buClr>
                <a:buSzPts val="1400"/>
              </a:pPr>
              <a:endParaRPr sz="3734">
                <a:latin typeface="Arial"/>
                <a:ea typeface="Arial"/>
                <a:cs typeface="Arial"/>
                <a:sym typeface="Arial"/>
              </a:endParaRPr>
            </a:p>
          </p:txBody>
        </p:sp>
        <p:sp>
          <p:nvSpPr>
            <p:cNvPr id="334" name="Google Shape;334;p20"/>
            <p:cNvSpPr txBox="1"/>
            <p:nvPr/>
          </p:nvSpPr>
          <p:spPr>
            <a:xfrm>
              <a:off x="17198" y="790472"/>
              <a:ext cx="2659087" cy="317903"/>
            </a:xfrm>
            <a:prstGeom prst="rect">
              <a:avLst/>
            </a:prstGeom>
            <a:noFill/>
            <a:ln>
              <a:noFill/>
            </a:ln>
          </p:spPr>
          <p:txBody>
            <a:bodyPr spcFirstLastPara="1" wrap="square" lIns="582934" tIns="0" rIns="582934" bIns="0" anchor="ctr" anchorCtr="0">
              <a:noAutofit/>
            </a:bodyPr>
            <a:lstStyle/>
            <a:p>
              <a:pPr>
                <a:lnSpc>
                  <a:spcPct val="90000"/>
                </a:lnSpc>
                <a:buClr>
                  <a:schemeClr val="dk1"/>
                </a:buClr>
                <a:buSzPts val="1500"/>
              </a:pPr>
              <a:r>
                <a:rPr lang="en-US" sz="4000"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BEHAVIORS</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35" name="Google Shape;335;p20"/>
            <p:cNvSpPr/>
            <p:nvPr/>
          </p:nvSpPr>
          <p:spPr>
            <a:xfrm>
              <a:off x="0" y="1595836"/>
              <a:ext cx="8262651" cy="655200"/>
            </a:xfrm>
            <a:prstGeom prst="rect">
              <a:avLst/>
            </a:prstGeom>
            <a:solidFill>
              <a:schemeClr val="lt1">
                <a:alpha val="89411"/>
              </a:schemeClr>
            </a:solidFill>
            <a:ln w="19050" cap="flat" cmpd="sng">
              <a:solidFill>
                <a:srgbClr val="126082"/>
              </a:solidFill>
              <a:prstDash val="solid"/>
              <a:miter lim="800000"/>
              <a:headEnd type="none" w="sm" len="sm"/>
              <a:tailEnd type="none" w="sm" len="sm"/>
            </a:ln>
          </p:spPr>
          <p:txBody>
            <a:bodyPr spcFirstLastPara="1" wrap="square" lIns="243800" tIns="243800" rIns="243800" bIns="243800" anchor="ctr" anchorCtr="0">
              <a:noAutofit/>
            </a:bodyPr>
            <a:lstStyle/>
            <a:p>
              <a:pPr>
                <a:buClr>
                  <a:srgbClr val="000000"/>
                </a:buClr>
                <a:buSzPts val="1400"/>
              </a:pPr>
              <a:endParaRPr sz="3734">
                <a:latin typeface="Arial"/>
                <a:ea typeface="Arial"/>
                <a:cs typeface="Arial"/>
                <a:sym typeface="Arial"/>
              </a:endParaRPr>
            </a:p>
          </p:txBody>
        </p:sp>
        <p:sp>
          <p:nvSpPr>
            <p:cNvPr id="336" name="Google Shape;336;p20"/>
            <p:cNvSpPr/>
            <p:nvPr/>
          </p:nvSpPr>
          <p:spPr>
            <a:xfrm>
              <a:off x="0" y="1537413"/>
              <a:ext cx="2693483" cy="352299"/>
            </a:xfrm>
            <a:prstGeom prst="roundRect">
              <a:avLst>
                <a:gd name="adj" fmla="val 16667"/>
              </a:avLst>
            </a:prstGeom>
            <a:gradFill>
              <a:gsLst>
                <a:gs pos="0">
                  <a:srgbClr val="D09DC7"/>
                </a:gs>
                <a:gs pos="50000">
                  <a:srgbClr val="C490BC"/>
                </a:gs>
                <a:gs pos="100000">
                  <a:srgbClr val="BF7CB5"/>
                </a:gs>
              </a:gsLst>
              <a:lin ang="5400000" scaled="0"/>
            </a:gradFill>
            <a:ln w="12700" cap="flat" cmpd="sng">
              <a:solidFill>
                <a:schemeClr val="accent5"/>
              </a:solidFill>
              <a:prstDash val="solid"/>
              <a:miter lim="800000"/>
              <a:headEnd type="none" w="sm" len="sm"/>
              <a:tailEnd type="none" w="sm" len="sm"/>
            </a:ln>
          </p:spPr>
          <p:txBody>
            <a:bodyPr spcFirstLastPara="1" wrap="square" lIns="243800" tIns="243800" rIns="243800" bIns="243800" anchor="ctr" anchorCtr="0">
              <a:noAutofit/>
            </a:bodyPr>
            <a:lstStyle/>
            <a:p>
              <a:pPr>
                <a:buClr>
                  <a:srgbClr val="000000"/>
                </a:buClr>
                <a:buSzPts val="1400"/>
              </a:pPr>
              <a:endParaRPr sz="3734">
                <a:latin typeface="Arial"/>
                <a:ea typeface="Arial"/>
                <a:cs typeface="Arial"/>
                <a:sym typeface="Arial"/>
              </a:endParaRPr>
            </a:p>
          </p:txBody>
        </p:sp>
        <p:sp>
          <p:nvSpPr>
            <p:cNvPr id="337" name="Google Shape;337;p20"/>
            <p:cNvSpPr txBox="1"/>
            <p:nvPr/>
          </p:nvSpPr>
          <p:spPr>
            <a:xfrm>
              <a:off x="17198" y="1554611"/>
              <a:ext cx="2659087" cy="317903"/>
            </a:xfrm>
            <a:prstGeom prst="rect">
              <a:avLst/>
            </a:prstGeom>
            <a:noFill/>
            <a:ln>
              <a:noFill/>
            </a:ln>
          </p:spPr>
          <p:txBody>
            <a:bodyPr spcFirstLastPara="1" wrap="square" lIns="582934" tIns="0" rIns="582934" bIns="0" anchor="ctr" anchorCtr="0">
              <a:noAutofit/>
            </a:bodyPr>
            <a:lstStyle/>
            <a:p>
              <a:pPr>
                <a:lnSpc>
                  <a:spcPct val="90000"/>
                </a:lnSpc>
                <a:buClr>
                  <a:schemeClr val="dk1"/>
                </a:buClr>
                <a:buSzPts val="1500"/>
              </a:pPr>
              <a:r>
                <a:rPr lang="en-US" sz="4000"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PARENTAL AUTHORITY</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38" name="Google Shape;338;p20"/>
            <p:cNvSpPr/>
            <p:nvPr/>
          </p:nvSpPr>
          <p:spPr>
            <a:xfrm>
              <a:off x="0" y="2359976"/>
              <a:ext cx="8262651" cy="655200"/>
            </a:xfrm>
            <a:prstGeom prst="rect">
              <a:avLst/>
            </a:prstGeom>
            <a:solidFill>
              <a:schemeClr val="lt1">
                <a:alpha val="89411"/>
              </a:schemeClr>
            </a:solidFill>
            <a:ln w="19050" cap="flat" cmpd="sng">
              <a:solidFill>
                <a:srgbClr val="126082"/>
              </a:solidFill>
              <a:prstDash val="solid"/>
              <a:miter lim="800000"/>
              <a:headEnd type="none" w="sm" len="sm"/>
              <a:tailEnd type="none" w="sm" len="sm"/>
            </a:ln>
          </p:spPr>
          <p:txBody>
            <a:bodyPr spcFirstLastPara="1" wrap="square" lIns="243800" tIns="243800" rIns="243800" bIns="243800" anchor="ctr" anchorCtr="0">
              <a:noAutofit/>
            </a:bodyPr>
            <a:lstStyle/>
            <a:p>
              <a:pPr>
                <a:buClr>
                  <a:srgbClr val="000000"/>
                </a:buClr>
                <a:buSzPts val="1400"/>
              </a:pPr>
              <a:endParaRPr sz="3734">
                <a:latin typeface="Arial"/>
                <a:ea typeface="Arial"/>
                <a:cs typeface="Arial"/>
                <a:sym typeface="Arial"/>
              </a:endParaRPr>
            </a:p>
          </p:txBody>
        </p:sp>
        <p:sp>
          <p:nvSpPr>
            <p:cNvPr id="339" name="Google Shape;339;p20"/>
            <p:cNvSpPr/>
            <p:nvPr/>
          </p:nvSpPr>
          <p:spPr>
            <a:xfrm>
              <a:off x="0" y="2301552"/>
              <a:ext cx="2693483" cy="352299"/>
            </a:xfrm>
            <a:prstGeom prst="roundRect">
              <a:avLst>
                <a:gd name="adj" fmla="val 16667"/>
              </a:avLst>
            </a:prstGeom>
            <a:gradFill>
              <a:gsLst>
                <a:gs pos="0">
                  <a:srgbClr val="9ACEF4"/>
                </a:gs>
                <a:gs pos="50000">
                  <a:srgbClr val="8DC3EA"/>
                </a:gs>
                <a:gs pos="100000">
                  <a:srgbClr val="78BDED"/>
                </a:gs>
              </a:gsLst>
              <a:lin ang="5400000" scaled="0"/>
            </a:gradFill>
            <a:ln w="12700" cap="flat" cmpd="sng">
              <a:solidFill>
                <a:schemeClr val="accent4"/>
              </a:solidFill>
              <a:prstDash val="solid"/>
              <a:miter lim="800000"/>
              <a:headEnd type="none" w="sm" len="sm"/>
              <a:tailEnd type="none" w="sm" len="sm"/>
            </a:ln>
          </p:spPr>
          <p:txBody>
            <a:bodyPr spcFirstLastPara="1" wrap="square" lIns="243800" tIns="243800" rIns="243800" bIns="243800" anchor="ctr" anchorCtr="0">
              <a:noAutofit/>
            </a:bodyPr>
            <a:lstStyle/>
            <a:p>
              <a:pPr>
                <a:buClr>
                  <a:srgbClr val="000000"/>
                </a:buClr>
                <a:buSzPts val="1400"/>
              </a:pPr>
              <a:endParaRPr sz="3734">
                <a:latin typeface="Arial"/>
                <a:ea typeface="Arial"/>
                <a:cs typeface="Arial"/>
                <a:sym typeface="Arial"/>
              </a:endParaRPr>
            </a:p>
          </p:txBody>
        </p:sp>
        <p:sp>
          <p:nvSpPr>
            <p:cNvPr id="340" name="Google Shape;340;p20"/>
            <p:cNvSpPr txBox="1"/>
            <p:nvPr/>
          </p:nvSpPr>
          <p:spPr>
            <a:xfrm>
              <a:off x="17198" y="2318750"/>
              <a:ext cx="2659087" cy="317903"/>
            </a:xfrm>
            <a:prstGeom prst="rect">
              <a:avLst/>
            </a:prstGeom>
            <a:noFill/>
            <a:ln>
              <a:noFill/>
            </a:ln>
          </p:spPr>
          <p:txBody>
            <a:bodyPr spcFirstLastPara="1" wrap="square" lIns="582934" tIns="0" rIns="582934" bIns="0" anchor="ctr" anchorCtr="0">
              <a:noAutofit/>
            </a:bodyPr>
            <a:lstStyle/>
            <a:p>
              <a:pPr>
                <a:lnSpc>
                  <a:spcPct val="90000"/>
                </a:lnSpc>
                <a:buClr>
                  <a:schemeClr val="dk1"/>
                </a:buClr>
                <a:buSzPts val="1500"/>
              </a:pPr>
              <a:r>
                <a:rPr lang="en-US" sz="4000"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FOCUS</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41" name="Google Shape;341;p20"/>
            <p:cNvSpPr/>
            <p:nvPr/>
          </p:nvSpPr>
          <p:spPr>
            <a:xfrm>
              <a:off x="0" y="3124115"/>
              <a:ext cx="8262651" cy="655200"/>
            </a:xfrm>
            <a:prstGeom prst="rect">
              <a:avLst/>
            </a:prstGeom>
            <a:solidFill>
              <a:schemeClr val="lt1">
                <a:alpha val="89411"/>
              </a:schemeClr>
            </a:solidFill>
            <a:ln w="19050" cap="flat" cmpd="sng">
              <a:solidFill>
                <a:srgbClr val="126082"/>
              </a:solidFill>
              <a:prstDash val="solid"/>
              <a:miter lim="800000"/>
              <a:headEnd type="none" w="sm" len="sm"/>
              <a:tailEnd type="none" w="sm" len="sm"/>
            </a:ln>
          </p:spPr>
          <p:txBody>
            <a:bodyPr spcFirstLastPara="1" wrap="square" lIns="243800" tIns="243800" rIns="243800" bIns="243800" anchor="ctr" anchorCtr="0">
              <a:noAutofit/>
            </a:bodyPr>
            <a:lstStyle/>
            <a:p>
              <a:pPr>
                <a:buClr>
                  <a:srgbClr val="000000"/>
                </a:buClr>
                <a:buSzPts val="1400"/>
              </a:pPr>
              <a:endParaRPr sz="3734">
                <a:latin typeface="Arial"/>
                <a:ea typeface="Arial"/>
                <a:cs typeface="Arial"/>
                <a:sym typeface="Arial"/>
              </a:endParaRPr>
            </a:p>
          </p:txBody>
        </p:sp>
        <p:sp>
          <p:nvSpPr>
            <p:cNvPr id="342" name="Google Shape;342;p20"/>
            <p:cNvSpPr/>
            <p:nvPr/>
          </p:nvSpPr>
          <p:spPr>
            <a:xfrm>
              <a:off x="0" y="3065692"/>
              <a:ext cx="2693483" cy="352299"/>
            </a:xfrm>
            <a:prstGeom prst="roundRect">
              <a:avLst>
                <a:gd name="adj" fmla="val 16667"/>
              </a:avLst>
            </a:prstGeom>
            <a:gradFill>
              <a:gsLst>
                <a:gs pos="0">
                  <a:srgbClr val="9BB29C"/>
                </a:gs>
                <a:gs pos="50000">
                  <a:srgbClr val="8EA78F"/>
                </a:gs>
                <a:gs pos="100000">
                  <a:srgbClr val="799A7B"/>
                </a:gs>
              </a:gsLst>
              <a:lin ang="5400000" scaled="0"/>
            </a:gradFill>
            <a:ln w="12700" cap="flat" cmpd="sng">
              <a:solidFill>
                <a:schemeClr val="accent3"/>
              </a:solidFill>
              <a:prstDash val="solid"/>
              <a:miter lim="800000"/>
              <a:headEnd type="none" w="sm" len="sm"/>
              <a:tailEnd type="none" w="sm" len="sm"/>
            </a:ln>
          </p:spPr>
          <p:txBody>
            <a:bodyPr spcFirstLastPara="1" wrap="square" lIns="243800" tIns="243800" rIns="243800" bIns="243800" anchor="ctr" anchorCtr="0">
              <a:noAutofit/>
            </a:bodyPr>
            <a:lstStyle/>
            <a:p>
              <a:pPr>
                <a:buClr>
                  <a:srgbClr val="000000"/>
                </a:buClr>
                <a:buSzPts val="1400"/>
              </a:pPr>
              <a:endParaRPr sz="3734">
                <a:latin typeface="Arial"/>
                <a:ea typeface="Arial"/>
                <a:cs typeface="Arial"/>
                <a:sym typeface="Arial"/>
              </a:endParaRPr>
            </a:p>
          </p:txBody>
        </p:sp>
        <p:sp>
          <p:nvSpPr>
            <p:cNvPr id="343" name="Google Shape;343;p20"/>
            <p:cNvSpPr txBox="1"/>
            <p:nvPr/>
          </p:nvSpPr>
          <p:spPr>
            <a:xfrm>
              <a:off x="17198" y="3082890"/>
              <a:ext cx="2659087" cy="317903"/>
            </a:xfrm>
            <a:prstGeom prst="rect">
              <a:avLst/>
            </a:prstGeom>
            <a:noFill/>
            <a:ln>
              <a:noFill/>
            </a:ln>
          </p:spPr>
          <p:txBody>
            <a:bodyPr spcFirstLastPara="1" wrap="square" lIns="582934" tIns="0" rIns="582934" bIns="0" anchor="ctr" anchorCtr="0">
              <a:noAutofit/>
            </a:bodyPr>
            <a:lstStyle/>
            <a:p>
              <a:pPr>
                <a:lnSpc>
                  <a:spcPct val="90000"/>
                </a:lnSpc>
                <a:buClr>
                  <a:schemeClr val="dk1"/>
                </a:buClr>
                <a:buSzPts val="1500"/>
              </a:pPr>
              <a:r>
                <a:rPr lang="en-US" sz="4000" b="1">
                  <a:solidFill>
                    <a:schemeClr val="dk1"/>
                  </a:solidFill>
                  <a:latin typeface="Calibri" panose="020F0502020204030204" pitchFamily="34" charset="0"/>
                  <a:ea typeface="Calibri" panose="020F0502020204030204" pitchFamily="34" charset="0"/>
                  <a:cs typeface="Calibri" panose="020F0502020204030204" pitchFamily="34" charset="0"/>
                  <a:sym typeface="Lato"/>
                </a:rPr>
                <a:t>CONTROL</a:t>
              </a:r>
              <a:endParaRPr lang="en-US" sz="3734">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344" name="Google Shape;344;p20"/>
          <p:cNvSpPr txBox="1"/>
          <p:nvPr/>
        </p:nvSpPr>
        <p:spPr>
          <a:xfrm>
            <a:off x="318103" y="525700"/>
            <a:ext cx="24065898" cy="1663155"/>
          </a:xfrm>
          <a:prstGeom prst="rect">
            <a:avLst/>
          </a:prstGeom>
          <a:noFill/>
          <a:ln>
            <a:noFill/>
          </a:ln>
        </p:spPr>
        <p:txBody>
          <a:bodyPr spcFirstLastPara="1" wrap="square" lIns="243800" tIns="121866" rIns="243800" bIns="121866" anchor="t" anchorCtr="0">
            <a:noAutofit/>
          </a:bodyPr>
          <a:lstStyle/>
          <a:p>
            <a:pPr>
              <a:lnSpc>
                <a:spcPct val="90000"/>
              </a:lnSpc>
              <a:buClr>
                <a:schemeClr val="dk1"/>
              </a:buCl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Consider the Context</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45" name="Google Shape;345;p20"/>
          <p:cNvSpPr txBox="1"/>
          <p:nvPr/>
        </p:nvSpPr>
        <p:spPr>
          <a:xfrm>
            <a:off x="8803035" y="2703289"/>
            <a:ext cx="14405826" cy="1561985"/>
          </a:xfrm>
          <a:prstGeom prst="rect">
            <a:avLst/>
          </a:prstGeom>
          <a:noFill/>
          <a:ln>
            <a:noFill/>
          </a:ln>
        </p:spPr>
        <p:txBody>
          <a:bodyPr spcFirstLastPara="1" wrap="square" lIns="243800" tIns="121866" rIns="243800" bIns="121866" anchor="t" anchorCtr="0">
            <a:spAutoFit/>
          </a:bodyPr>
          <a:lstStyle/>
          <a:p>
            <a:pPr>
              <a:buClr>
                <a:srgbClr val="000000"/>
              </a:buCl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Whose needs are being met?</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46" name="Google Shape;346;p20"/>
          <p:cNvSpPr txBox="1"/>
          <p:nvPr/>
        </p:nvSpPr>
        <p:spPr>
          <a:xfrm>
            <a:off x="8848899" y="4495082"/>
            <a:ext cx="14405822" cy="2300777"/>
          </a:xfrm>
          <a:prstGeom prst="rect">
            <a:avLst/>
          </a:prstGeom>
          <a:noFill/>
          <a:ln>
            <a:noFill/>
          </a:ln>
        </p:spPr>
        <p:txBody>
          <a:bodyPr spcFirstLastPara="1" wrap="square" lIns="243800" tIns="121866" rIns="243800" bIns="121866" anchor="t" anchorCtr="0">
            <a:spAutoFit/>
          </a:bodyPr>
          <a:lstStyle/>
          <a:p>
            <a:pPr>
              <a:buClr>
                <a:srgbClr val="000000"/>
              </a:buCl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Do behaviors continue after clear limits have been set?</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47" name="Google Shape;347;p20"/>
          <p:cNvSpPr txBox="1"/>
          <p:nvPr/>
        </p:nvSpPr>
        <p:spPr>
          <a:xfrm>
            <a:off x="8823342" y="6920141"/>
            <a:ext cx="14405830" cy="1561985"/>
          </a:xfrm>
          <a:prstGeom prst="rect">
            <a:avLst/>
          </a:prstGeom>
          <a:noFill/>
          <a:ln>
            <a:noFill/>
          </a:ln>
        </p:spPr>
        <p:txBody>
          <a:bodyPr spcFirstLastPara="1" wrap="square" lIns="243800" tIns="121866" rIns="243800" bIns="121866" anchor="t" anchorCtr="0">
            <a:spAutoFit/>
          </a:bodyPr>
          <a:lstStyle/>
          <a:p>
            <a:pPr>
              <a:buClr>
                <a:srgbClr val="000000"/>
              </a:buCl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Is parental authority being undermined?</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48" name="Google Shape;348;p20"/>
          <p:cNvSpPr txBox="1"/>
          <p:nvPr/>
        </p:nvSpPr>
        <p:spPr>
          <a:xfrm>
            <a:off x="8803033" y="9035272"/>
            <a:ext cx="14405830" cy="1561985"/>
          </a:xfrm>
          <a:prstGeom prst="rect">
            <a:avLst/>
          </a:prstGeom>
          <a:noFill/>
          <a:ln>
            <a:noFill/>
          </a:ln>
        </p:spPr>
        <p:txBody>
          <a:bodyPr spcFirstLastPara="1" wrap="square" lIns="243800" tIns="121866" rIns="243800" bIns="121866" anchor="t" anchorCtr="0">
            <a:spAutoFit/>
          </a:bodyPr>
          <a:lstStyle/>
          <a:p>
            <a:pPr>
              <a:buClr>
                <a:srgbClr val="000000"/>
              </a:buCl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Is one child singled out?</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49" name="Google Shape;349;p20"/>
          <p:cNvSpPr txBox="1"/>
          <p:nvPr/>
        </p:nvSpPr>
        <p:spPr>
          <a:xfrm>
            <a:off x="8803033" y="11075655"/>
            <a:ext cx="14405830" cy="1561985"/>
          </a:xfrm>
          <a:prstGeom prst="rect">
            <a:avLst/>
          </a:prstGeom>
          <a:noFill/>
          <a:ln>
            <a:noFill/>
          </a:ln>
        </p:spPr>
        <p:txBody>
          <a:bodyPr spcFirstLastPara="1" wrap="square" lIns="243800" tIns="121866" rIns="243800" bIns="121866" anchor="t" anchorCtr="0">
            <a:spAutoFit/>
          </a:bodyPr>
          <a:lstStyle/>
          <a:p>
            <a:pPr>
              <a:buClr>
                <a:srgbClr val="000000"/>
              </a:buCl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Can a child say “no”?</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21" descr="A person talking to another perso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47152" y="0"/>
            <a:ext cx="22136848" cy="13716000"/>
          </a:xfrm>
          <a:prstGeom prst="rect">
            <a:avLst/>
          </a:prstGeom>
          <a:noFill/>
          <a:ln>
            <a:noFill/>
          </a:ln>
        </p:spPr>
      </p:pic>
      <p:sp>
        <p:nvSpPr>
          <p:cNvPr id="356" name="Google Shape;356;p21"/>
          <p:cNvSpPr/>
          <p:nvPr/>
        </p:nvSpPr>
        <p:spPr>
          <a:xfrm>
            <a:off x="0" y="0"/>
            <a:ext cx="24384000" cy="13716000"/>
          </a:xfrm>
          <a:prstGeom prst="rect">
            <a:avLst/>
          </a:prstGeom>
          <a:gradFill>
            <a:gsLst>
              <a:gs pos="0">
                <a:schemeClr val="lt1"/>
              </a:gs>
              <a:gs pos="29000">
                <a:schemeClr val="lt1"/>
              </a:gs>
              <a:gs pos="100000">
                <a:srgbClr val="F2F2F2">
                  <a:alpha val="12156"/>
                </a:srgbClr>
              </a:gs>
            </a:gsLst>
            <a:lin ang="0" scaled="0"/>
          </a:gradFill>
          <a:ln w="19050" cap="flat" cmpd="sng">
            <a:solidFill>
              <a:srgbClr val="082836"/>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357" name="Google Shape;357;p21"/>
          <p:cNvSpPr txBox="1">
            <a:spLocks noGrp="1"/>
          </p:cNvSpPr>
          <p:nvPr>
            <p:ph type="body" idx="4294967295"/>
          </p:nvPr>
        </p:nvSpPr>
        <p:spPr>
          <a:xfrm>
            <a:off x="900741" y="3592836"/>
            <a:ext cx="8273146" cy="9858376"/>
          </a:xfrm>
          <a:prstGeom prst="rect">
            <a:avLst/>
          </a:prstGeom>
          <a:noFill/>
          <a:ln>
            <a:noFill/>
          </a:ln>
        </p:spPr>
        <p:txBody>
          <a:bodyPr spcFirstLastPara="1" vert="horz" wrap="square" lIns="243800" tIns="121866" rIns="243800" bIns="121866" rtlCol="0" anchor="t" anchorCtr="0">
            <a:noAutofit/>
          </a:bodyPr>
          <a:lstStyle/>
          <a:p>
            <a:pPr marL="0" indent="0">
              <a:lnSpc>
                <a:spcPct val="114000"/>
              </a:lnSpc>
              <a:buClr>
                <a:schemeClr val="accent1"/>
              </a:buClr>
              <a:buSzPts val="2400"/>
              <a:buNone/>
            </a:pPr>
            <a:r>
              <a:rPr lang="en-US" sz="64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Review Stop It Now! tip sheets.</a:t>
            </a:r>
            <a:endParaRPr>
              <a:latin typeface="Calibri" panose="020F0502020204030204" pitchFamily="34" charset="0"/>
              <a:ea typeface="Calibri" panose="020F0502020204030204" pitchFamily="34" charset="0"/>
              <a:cs typeface="Calibri" panose="020F0502020204030204" pitchFamily="34" charset="0"/>
            </a:endParaRPr>
          </a:p>
          <a:p>
            <a:pPr marL="0" indent="0">
              <a:lnSpc>
                <a:spcPct val="114000"/>
              </a:lnSpc>
              <a:buClr>
                <a:schemeClr val="accent1"/>
              </a:buClr>
              <a:buSzPts val="2400"/>
              <a:buNone/>
            </a:pPr>
            <a:endParaRPr sz="6400">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a:p>
            <a:pPr marL="0" indent="0">
              <a:lnSpc>
                <a:spcPct val="114000"/>
              </a:lnSpc>
              <a:buClr>
                <a:schemeClr val="accent1"/>
              </a:buClr>
              <a:buSzPts val="2400"/>
              <a:buNone/>
            </a:pPr>
            <a:r>
              <a:rPr lang="en-US" sz="64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Talk with others about your concerns to help you get clarity and support.</a:t>
            </a:r>
            <a:endParaRPr>
              <a:latin typeface="Calibri" panose="020F0502020204030204" pitchFamily="34" charset="0"/>
              <a:ea typeface="Calibri" panose="020F0502020204030204" pitchFamily="34" charset="0"/>
              <a:cs typeface="Calibri" panose="020F0502020204030204" pitchFamily="34" charset="0"/>
            </a:endParaRPr>
          </a:p>
        </p:txBody>
      </p:sp>
      <p:sp>
        <p:nvSpPr>
          <p:cNvPr id="358" name="Google Shape;358;p21"/>
          <p:cNvSpPr txBox="1"/>
          <p:nvPr/>
        </p:nvSpPr>
        <p:spPr>
          <a:xfrm>
            <a:off x="-1583759" y="1141980"/>
            <a:ext cx="15547182" cy="3245224"/>
          </a:xfrm>
          <a:prstGeom prst="rect">
            <a:avLst/>
          </a:prstGeom>
          <a:noFill/>
          <a:ln>
            <a:noFill/>
          </a:ln>
        </p:spPr>
        <p:txBody>
          <a:bodyPr spcFirstLastPara="1" wrap="square" lIns="243800" tIns="121866" rIns="243800" bIns="121866" anchor="t" anchorCtr="0">
            <a:noAutofit/>
          </a:bodyPr>
          <a:lstStyle/>
          <a:p>
            <a:pPr algn="ctr">
              <a:lnSpc>
                <a:spcPct val="90000"/>
              </a:lnSpc>
              <a:buClr>
                <a:schemeClr val="dk1"/>
              </a:buClr>
              <a:buSzPts val="3600"/>
            </a:pPr>
            <a:r>
              <a:rPr lang="en-US" sz="9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Trust your instincts!</a:t>
            </a:r>
            <a:endParaRPr sz="3734">
              <a:latin typeface="Calibri" panose="020F0502020204030204" pitchFamily="34" charset="0"/>
              <a:ea typeface="Calibri" panose="020F0502020204030204" pitchFamily="34" charset="0"/>
              <a:cs typeface="Calibri" panose="020F0502020204030204" pitchFamily="34" charset="0"/>
              <a:sym typeface="Lato"/>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2fe1e407786_0_94"/>
          <p:cNvSpPr/>
          <p:nvPr/>
        </p:nvSpPr>
        <p:spPr>
          <a:xfrm>
            <a:off x="2" y="6"/>
            <a:ext cx="24445600" cy="13716000"/>
          </a:xfrm>
          <a:prstGeom prst="rect">
            <a:avLst/>
          </a:prstGeom>
          <a:solidFill>
            <a:schemeClr val="lt1"/>
          </a:solidFill>
          <a:ln>
            <a:noFill/>
          </a:ln>
        </p:spPr>
        <p:txBody>
          <a:bodyPr spcFirstLastPara="1" wrap="square" lIns="243800" tIns="121866" rIns="243800" bIns="121866" anchor="ctr" anchorCtr="0">
            <a:noAutofit/>
          </a:bodyPr>
          <a:lstStyle/>
          <a:p>
            <a:pPr>
              <a:buClr>
                <a:srgbClr val="000000"/>
              </a:buClr>
              <a:buSzPts val="1800"/>
            </a:pPr>
            <a:r>
              <a:rPr lang="en-US">
                <a:solidFill>
                  <a:schemeClr val="lt1"/>
                </a:solidFill>
                <a:latin typeface="Calibri"/>
                <a:ea typeface="Calibri"/>
                <a:cs typeface="Calibri"/>
                <a:sym typeface="Calibri"/>
              </a:rPr>
              <a:t>When an adult is displaying yellow behaviors, they may be struggling with boundaries, rules, or making safe choices – and could pose a risk to children. </a:t>
            </a:r>
            <a:endParaRPr sz="3734">
              <a:latin typeface="Arial"/>
              <a:ea typeface="Arial"/>
              <a:cs typeface="Arial"/>
              <a:sym typeface="Arial"/>
            </a:endParaRPr>
          </a:p>
        </p:txBody>
      </p:sp>
      <p:sp>
        <p:nvSpPr>
          <p:cNvPr id="365" name="Google Shape;365;g2fe1e407786_0_94"/>
          <p:cNvSpPr/>
          <p:nvPr/>
        </p:nvSpPr>
        <p:spPr>
          <a:xfrm>
            <a:off x="12330466" y="7088086"/>
            <a:ext cx="11277600" cy="4804800"/>
          </a:xfrm>
          <a:prstGeom prst="wedgeRoundRectCallout">
            <a:avLst>
              <a:gd name="adj1" fmla="val -41441"/>
              <a:gd name="adj2" fmla="val 72178"/>
              <a:gd name="adj3" fmla="val 16667"/>
            </a:avLst>
          </a:prstGeom>
          <a:solidFill>
            <a:schemeClr val="lt1"/>
          </a:solidFill>
          <a:ln w="34925" cap="flat" cmpd="sng">
            <a:solidFill>
              <a:srgbClr val="FCD866"/>
            </a:solidFill>
            <a:prstDash val="solid"/>
            <a:miter lim="800000"/>
            <a:headEnd type="none" w="sm" len="sm"/>
            <a:tailEnd type="none" w="sm" len="sm"/>
          </a:ln>
        </p:spPr>
        <p:txBody>
          <a:bodyPr spcFirstLastPara="1" wrap="square" lIns="243800" tIns="121866" rIns="243800" bIns="121866" anchor="ctr" anchorCtr="0">
            <a:noAutofit/>
          </a:bodyPr>
          <a:lstStyle/>
          <a:p>
            <a:pPr marL="347124">
              <a:buClr>
                <a:schemeClr val="dk1"/>
              </a:buClr>
              <a:buSzPts val="2800"/>
            </a:pPr>
            <a:r>
              <a:rPr lang="en-US" sz="74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This is where speaking up and acting is critical.</a:t>
            </a:r>
            <a:endParaRPr sz="7466">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366" name="Google Shape;366;g2fe1e407786_0_94"/>
          <p:cNvSpPr/>
          <p:nvPr/>
        </p:nvSpPr>
        <p:spPr>
          <a:xfrm>
            <a:off x="892066" y="602794"/>
            <a:ext cx="10248000" cy="2183200"/>
          </a:xfrm>
          <a:prstGeom prst="homePlate">
            <a:avLst>
              <a:gd name="adj" fmla="val 28282"/>
            </a:avLst>
          </a:prstGeom>
          <a:solidFill>
            <a:srgbClr val="FCD866"/>
          </a:solidFill>
          <a:ln w="12700" cap="flat" cmpd="sng">
            <a:solidFill>
              <a:schemeClr val="lt1"/>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Lato"/>
              </a:rPr>
              <a:t>Unsafe, concerning, inappropriate behaviors</a:t>
            </a:r>
            <a:endParaRPr>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p:txBody>
      </p:sp>
      <p:grpSp>
        <p:nvGrpSpPr>
          <p:cNvPr id="367" name="Google Shape;367;g2fe1e407786_0_94"/>
          <p:cNvGrpSpPr/>
          <p:nvPr/>
        </p:nvGrpSpPr>
        <p:grpSpPr>
          <a:xfrm>
            <a:off x="2069532" y="10603608"/>
            <a:ext cx="7267199" cy="2509600"/>
            <a:chOff x="761373" y="3731951"/>
            <a:chExt cx="2725200" cy="941100"/>
          </a:xfrm>
        </p:grpSpPr>
        <p:sp>
          <p:nvSpPr>
            <p:cNvPr id="368" name="Google Shape;368;g2fe1e407786_0_94"/>
            <p:cNvSpPr/>
            <p:nvPr/>
          </p:nvSpPr>
          <p:spPr>
            <a:xfrm>
              <a:off x="761373" y="3731951"/>
              <a:ext cx="2725200" cy="941100"/>
            </a:xfrm>
            <a:prstGeom prst="roundRect">
              <a:avLst>
                <a:gd name="adj" fmla="val 16667"/>
              </a:avLst>
            </a:prstGeom>
            <a:solidFill>
              <a:srgbClr val="FCD866"/>
            </a:solidFill>
            <a:ln>
              <a:noFill/>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369" name="Google Shape;369;g2fe1e407786_0_94"/>
            <p:cNvSpPr txBox="1"/>
            <p:nvPr/>
          </p:nvSpPr>
          <p:spPr>
            <a:xfrm>
              <a:off x="837788" y="3843051"/>
              <a:ext cx="2529600" cy="585744"/>
            </a:xfrm>
            <a:prstGeom prst="rect">
              <a:avLst/>
            </a:prstGeom>
            <a:noFill/>
            <a:ln>
              <a:noFill/>
            </a:ln>
          </p:spPr>
          <p:txBody>
            <a:bodyPr spcFirstLastPara="1" wrap="square" lIns="243800" tIns="121866" rIns="243800" bIns="121866" anchor="t" anchorCtr="0">
              <a:spAutoFit/>
            </a:bodyPr>
            <a:lstStyle/>
            <a:p>
              <a:pPr algn="ctr">
                <a:buClr>
                  <a:srgbClr val="000000"/>
                </a:buCl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RESPOND &amp; PROTECT</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grpSp>
      <p:cxnSp>
        <p:nvCxnSpPr>
          <p:cNvPr id="370" name="Google Shape;370;g2fe1e407786_0_94"/>
          <p:cNvCxnSpPr>
            <a:cxnSpLocks/>
          </p:cNvCxnSpPr>
          <p:nvPr/>
        </p:nvCxnSpPr>
        <p:spPr>
          <a:xfrm>
            <a:off x="5707342" y="2495703"/>
            <a:ext cx="0" cy="9057046"/>
          </a:xfrm>
          <a:prstGeom prst="straightConnector1">
            <a:avLst/>
          </a:prstGeom>
          <a:noFill/>
          <a:ln w="34925" cap="flat" cmpd="sng">
            <a:solidFill>
              <a:srgbClr val="FCD866"/>
            </a:solidFill>
            <a:prstDash val="dash"/>
            <a:miter lim="800000"/>
            <a:headEnd type="none" w="sm" len="sm"/>
            <a:tailEnd type="none" w="sm" len="sm"/>
          </a:ln>
        </p:spPr>
      </p:cxnSp>
      <p:graphicFrame>
        <p:nvGraphicFramePr>
          <p:cNvPr id="371" name="Google Shape;371;g2fe1e407786_0_94"/>
          <p:cNvGraphicFramePr/>
          <p:nvPr/>
        </p:nvGraphicFramePr>
        <p:xfrm>
          <a:off x="4371375" y="3287297"/>
          <a:ext cx="2672266" cy="6407202"/>
        </p:xfrm>
        <a:graphic>
          <a:graphicData uri="http://schemas.openxmlformats.org/drawingml/2006/table">
            <a:tbl>
              <a:tblPr firstRow="1" bandRow="1">
                <a:noFill/>
              </a:tblPr>
              <a:tblGrid>
                <a:gridCol w="2672266">
                  <a:extLst>
                    <a:ext uri="{9D8B030D-6E8A-4147-A177-3AD203B41FA5}">
                      <a16:colId xmlns:a16="http://schemas.microsoft.com/office/drawing/2014/main" val="20000"/>
                    </a:ext>
                  </a:extLst>
                </a:gridCol>
              </a:tblGrid>
              <a:tr h="2135734">
                <a:tc>
                  <a:txBody>
                    <a:bodyPr/>
                    <a:lstStyle/>
                    <a:p>
                      <a:pPr marL="0" marR="0" lvl="0" indent="0" algn="l" rtl="0">
                        <a:lnSpc>
                          <a:spcPct val="100000"/>
                        </a:lnSpc>
                        <a:spcBef>
                          <a:spcPts val="0"/>
                        </a:spcBef>
                        <a:spcAft>
                          <a:spcPts val="0"/>
                        </a:spcAft>
                        <a:buClr>
                          <a:srgbClr val="000000"/>
                        </a:buClr>
                        <a:buSzPts val="1800"/>
                        <a:buFont typeface="Arial"/>
                        <a:buNone/>
                      </a:pPr>
                      <a:endParaRPr sz="4800" u="none" strike="noStrike" cap="none">
                        <a:latin typeface="Arial"/>
                        <a:ea typeface="Arial"/>
                        <a:cs typeface="Arial"/>
                        <a:sym typeface="Arial"/>
                      </a:endParaRPr>
                    </a:p>
                  </a:txBody>
                  <a:tcPr marL="182866" marR="182866" marT="91466" marB="91466"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AEABAB"/>
                    </a:solidFill>
                  </a:tcPr>
                </a:tc>
                <a:extLst>
                  <a:ext uri="{0D108BD9-81ED-4DB2-BD59-A6C34878D82A}">
                    <a16:rowId xmlns:a16="http://schemas.microsoft.com/office/drawing/2014/main" val="10000"/>
                  </a:ext>
                </a:extLst>
              </a:tr>
              <a:tr h="2135734">
                <a:tc>
                  <a:txBody>
                    <a:bodyPr/>
                    <a:lstStyle/>
                    <a:p>
                      <a:pPr marL="0" marR="0" lvl="0" indent="0" algn="l" rtl="0">
                        <a:lnSpc>
                          <a:spcPct val="100000"/>
                        </a:lnSpc>
                        <a:spcBef>
                          <a:spcPts val="0"/>
                        </a:spcBef>
                        <a:spcAft>
                          <a:spcPts val="0"/>
                        </a:spcAft>
                        <a:buClr>
                          <a:srgbClr val="000000"/>
                        </a:buClr>
                        <a:buSzPts val="1800"/>
                        <a:buFont typeface="Arial"/>
                        <a:buNone/>
                      </a:pPr>
                      <a:endParaRPr sz="4800" b="1" u="none" strike="noStrike" cap="none">
                        <a:latin typeface="Arial"/>
                        <a:ea typeface="Arial"/>
                        <a:cs typeface="Arial"/>
                        <a:sym typeface="Arial"/>
                      </a:endParaRPr>
                    </a:p>
                  </a:txBody>
                  <a:tcPr marL="182866" marR="182866" marT="91466" marB="91466"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AEABAB"/>
                    </a:solidFill>
                  </a:tcPr>
                </a:tc>
                <a:extLst>
                  <a:ext uri="{0D108BD9-81ED-4DB2-BD59-A6C34878D82A}">
                    <a16:rowId xmlns:a16="http://schemas.microsoft.com/office/drawing/2014/main" val="10001"/>
                  </a:ext>
                </a:extLst>
              </a:tr>
              <a:tr h="2135734">
                <a:tc>
                  <a:txBody>
                    <a:bodyPr/>
                    <a:lstStyle/>
                    <a:p>
                      <a:pPr marL="0" marR="0" lvl="0" indent="0" algn="l" rtl="0">
                        <a:lnSpc>
                          <a:spcPct val="100000"/>
                        </a:lnSpc>
                        <a:spcBef>
                          <a:spcPts val="0"/>
                        </a:spcBef>
                        <a:spcAft>
                          <a:spcPts val="0"/>
                        </a:spcAft>
                        <a:buClr>
                          <a:srgbClr val="000000"/>
                        </a:buClr>
                        <a:buSzPts val="1800"/>
                        <a:buFont typeface="Arial"/>
                        <a:buNone/>
                      </a:pPr>
                      <a:endParaRPr sz="4800" b="1" u="none" strike="noStrike" cap="none">
                        <a:latin typeface="Arial"/>
                        <a:ea typeface="Arial"/>
                        <a:cs typeface="Arial"/>
                        <a:sym typeface="Arial"/>
                      </a:endParaRPr>
                    </a:p>
                  </a:txBody>
                  <a:tcPr marL="182866" marR="182866" marT="91466" marB="91466"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AEABAB"/>
                    </a:solidFill>
                  </a:tcPr>
                </a:tc>
                <a:extLst>
                  <a:ext uri="{0D108BD9-81ED-4DB2-BD59-A6C34878D82A}">
                    <a16:rowId xmlns:a16="http://schemas.microsoft.com/office/drawing/2014/main" val="10002"/>
                  </a:ext>
                </a:extLst>
              </a:tr>
            </a:tbl>
          </a:graphicData>
        </a:graphic>
      </p:graphicFrame>
      <p:sp>
        <p:nvSpPr>
          <p:cNvPr id="372" name="Google Shape;372;g2fe1e407786_0_94"/>
          <p:cNvSpPr/>
          <p:nvPr/>
        </p:nvSpPr>
        <p:spPr>
          <a:xfrm>
            <a:off x="4783128" y="3463990"/>
            <a:ext cx="1840000" cy="1840000"/>
          </a:xfrm>
          <a:prstGeom prst="ellipse">
            <a:avLst/>
          </a:prstGeom>
          <a:solidFill>
            <a:srgbClr val="85BA76">
              <a:alpha val="24705"/>
            </a:srgbClr>
          </a:solidFill>
          <a:ln w="12700" cap="flat" cmpd="sng">
            <a:solidFill>
              <a:srgbClr val="40467C"/>
            </a:solidFill>
            <a:prstDash val="solid"/>
            <a:miter lim="800000"/>
            <a:headEnd type="none" w="sm" len="sm"/>
            <a:tailEnd type="none" w="sm" len="sm"/>
          </a:ln>
        </p:spPr>
        <p:txBody>
          <a:bodyPr spcFirstLastPara="1" wrap="square" lIns="182866" tIns="91400" rIns="182866" bIns="91400" anchor="ctr" anchorCtr="0">
            <a:noAutofit/>
          </a:bodyPr>
          <a:lstStyle/>
          <a:p>
            <a:pPr algn="ctr">
              <a:buClr>
                <a:schemeClr val="lt1"/>
              </a:buClr>
              <a:buSzPts val="1350"/>
            </a:pPr>
            <a:endParaRPr sz="9600">
              <a:solidFill>
                <a:srgbClr val="FFFFFF"/>
              </a:solidFill>
              <a:latin typeface="Calibri"/>
              <a:ea typeface="Calibri"/>
              <a:cs typeface="Calibri"/>
              <a:sym typeface="Calibri"/>
            </a:endParaRPr>
          </a:p>
        </p:txBody>
      </p:sp>
      <p:sp>
        <p:nvSpPr>
          <p:cNvPr id="373" name="Google Shape;373;g2fe1e407786_0_94"/>
          <p:cNvSpPr/>
          <p:nvPr/>
        </p:nvSpPr>
        <p:spPr>
          <a:xfrm>
            <a:off x="4783128" y="5558502"/>
            <a:ext cx="1840000" cy="1840000"/>
          </a:xfrm>
          <a:prstGeom prst="ellipse">
            <a:avLst/>
          </a:prstGeom>
          <a:solidFill>
            <a:srgbClr val="FCD866"/>
          </a:solidFill>
          <a:ln w="12700" cap="flat" cmpd="sng">
            <a:solidFill>
              <a:srgbClr val="40467C"/>
            </a:solidFill>
            <a:prstDash val="solid"/>
            <a:miter lim="800000"/>
            <a:headEnd type="none" w="sm" len="sm"/>
            <a:tailEnd type="none" w="sm" len="sm"/>
          </a:ln>
        </p:spPr>
        <p:txBody>
          <a:bodyPr spcFirstLastPara="1" wrap="square" lIns="182866" tIns="91400" rIns="182866" bIns="91400" anchor="ctr" anchorCtr="0">
            <a:noAutofit/>
          </a:bodyPr>
          <a:lstStyle/>
          <a:p>
            <a:pPr algn="ctr">
              <a:buClr>
                <a:schemeClr val="lt1"/>
              </a:buClr>
              <a:buSzPts val="1350"/>
            </a:pPr>
            <a:endParaRPr sz="9600">
              <a:solidFill>
                <a:srgbClr val="FFFFFF"/>
              </a:solidFill>
              <a:latin typeface="Calibri"/>
              <a:ea typeface="Calibri"/>
              <a:cs typeface="Calibri"/>
              <a:sym typeface="Calibri"/>
            </a:endParaRPr>
          </a:p>
        </p:txBody>
      </p:sp>
      <p:sp>
        <p:nvSpPr>
          <p:cNvPr id="374" name="Google Shape;374;g2fe1e407786_0_94"/>
          <p:cNvSpPr/>
          <p:nvPr/>
        </p:nvSpPr>
        <p:spPr>
          <a:xfrm>
            <a:off x="4783128" y="7653014"/>
            <a:ext cx="1840000" cy="1840000"/>
          </a:xfrm>
          <a:prstGeom prst="ellipse">
            <a:avLst/>
          </a:prstGeom>
          <a:solidFill>
            <a:srgbClr val="F45142">
              <a:alpha val="24705"/>
            </a:srgbClr>
          </a:solidFill>
          <a:ln w="12700" cap="flat" cmpd="sng">
            <a:solidFill>
              <a:srgbClr val="40467C"/>
            </a:solidFill>
            <a:prstDash val="solid"/>
            <a:miter lim="800000"/>
            <a:headEnd type="none" w="sm" len="sm"/>
            <a:tailEnd type="none" w="sm" len="sm"/>
          </a:ln>
        </p:spPr>
        <p:txBody>
          <a:bodyPr spcFirstLastPara="1" wrap="square" lIns="182866" tIns="91400" rIns="182866" bIns="91400" anchor="ctr" anchorCtr="0">
            <a:noAutofit/>
          </a:bodyPr>
          <a:lstStyle/>
          <a:p>
            <a:pPr algn="ctr">
              <a:buClr>
                <a:schemeClr val="lt1"/>
              </a:buClr>
              <a:buSzPts val="1350"/>
            </a:pPr>
            <a:endParaRPr sz="9600">
              <a:solidFill>
                <a:srgbClr val="FFFFFF"/>
              </a:solidFill>
              <a:latin typeface="Calibri"/>
              <a:ea typeface="Calibri"/>
              <a:cs typeface="Calibri"/>
              <a:sym typeface="Calibri"/>
            </a:endParaRPr>
          </a:p>
        </p:txBody>
      </p:sp>
      <p:grpSp>
        <p:nvGrpSpPr>
          <p:cNvPr id="375" name="Google Shape;375;g2fe1e407786_0_94"/>
          <p:cNvGrpSpPr/>
          <p:nvPr/>
        </p:nvGrpSpPr>
        <p:grpSpPr>
          <a:xfrm>
            <a:off x="12212434" y="951337"/>
            <a:ext cx="11160800" cy="6312486"/>
            <a:chOff x="9350" y="3731951"/>
            <a:chExt cx="4185300" cy="2367182"/>
          </a:xfrm>
        </p:grpSpPr>
        <p:sp>
          <p:nvSpPr>
            <p:cNvPr id="376" name="Google Shape;376;g2fe1e407786_0_94"/>
            <p:cNvSpPr/>
            <p:nvPr/>
          </p:nvSpPr>
          <p:spPr>
            <a:xfrm>
              <a:off x="9350" y="3731951"/>
              <a:ext cx="4185300" cy="2055900"/>
            </a:xfrm>
            <a:prstGeom prst="roundRect">
              <a:avLst>
                <a:gd name="adj" fmla="val 16667"/>
              </a:avLst>
            </a:prstGeom>
            <a:solidFill>
              <a:srgbClr val="FCD866"/>
            </a:solidFill>
            <a:ln>
              <a:noFill/>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377" name="Google Shape;377;g2fe1e407786_0_94"/>
            <p:cNvSpPr txBox="1"/>
            <p:nvPr/>
          </p:nvSpPr>
          <p:spPr>
            <a:xfrm>
              <a:off x="166909" y="3842739"/>
              <a:ext cx="4020000" cy="2256394"/>
            </a:xfrm>
            <a:prstGeom prst="rect">
              <a:avLst/>
            </a:prstGeom>
            <a:noFill/>
            <a:ln>
              <a:noFill/>
            </a:ln>
          </p:spPr>
          <p:txBody>
            <a:bodyPr spcFirstLastPara="1" wrap="square" lIns="243800" tIns="121866" rIns="243800" bIns="121866" anchor="t" anchorCtr="0">
              <a:spAutoFit/>
            </a:bodyPr>
            <a:lstStyle/>
            <a:p>
              <a:pPr>
                <a:buClr>
                  <a:srgbClr val="000000"/>
                </a:buClr>
                <a:buSzPts val="2100"/>
              </a:pPr>
              <a:r>
                <a:rPr lang="en-US" sz="5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When an adult is displaying yellow behaviors, they may be struggling with boundaries, rules, or making safe choices – and could pose a risk to children. </a:t>
              </a:r>
              <a:endParaRPr sz="3734">
                <a:latin typeface="Calibri" panose="020F0502020204030204" pitchFamily="34" charset="0"/>
                <a:ea typeface="Calibri" panose="020F0502020204030204" pitchFamily="34" charset="0"/>
                <a:cs typeface="Calibri" panose="020F0502020204030204" pitchFamily="34" charset="0"/>
                <a:sym typeface="Arial"/>
              </a:endParaRPr>
            </a:p>
            <a:p>
              <a:pPr algn="ctr">
                <a:buClr>
                  <a:srgbClr val="000000"/>
                </a:buClr>
                <a:buSzPts val="2000"/>
              </a:pPr>
              <a:endParaRPr sz="5334">
                <a:solidFill>
                  <a:schemeClr val="dk1"/>
                </a:solidFill>
                <a:latin typeface="Lato"/>
                <a:ea typeface="Lato"/>
                <a:cs typeface="Lato"/>
                <a:sym typeface="Lato"/>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500"/>
                                        <p:tgtEl>
                                          <p:spTgt spid="3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0"/>
                                        </p:tgtEl>
                                        <p:attrNameLst>
                                          <p:attrName>style.visibility</p:attrName>
                                        </p:attrNameLst>
                                      </p:cBhvr>
                                      <p:to>
                                        <p:strVal val="visible"/>
                                      </p:to>
                                    </p:set>
                                    <p:animEffect transition="in" filter="fade">
                                      <p:cBhvr>
                                        <p:cTn id="12" dur="500"/>
                                        <p:tgtEl>
                                          <p:spTgt spid="37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67"/>
                                        </p:tgtEl>
                                        <p:attrNameLst>
                                          <p:attrName>style.visibility</p:attrName>
                                        </p:attrNameLst>
                                      </p:cBhvr>
                                      <p:to>
                                        <p:strVal val="visible"/>
                                      </p:to>
                                    </p:set>
                                    <p:animEffect transition="in" filter="fade">
                                      <p:cBhvr>
                                        <p:cTn id="16" dur="500"/>
                                        <p:tgtEl>
                                          <p:spTgt spid="367"/>
                                        </p:tgtEl>
                                      </p:cBhvr>
                                    </p:animEffect>
                                  </p:childTnLst>
                                </p:cTn>
                              </p:par>
                              <p:par>
                                <p:cTn id="17" presetID="10" presetClass="entr" presetSubtype="0" fill="hold" nodeType="withEffect">
                                  <p:stCondLst>
                                    <p:cond delay="0"/>
                                  </p:stCondLst>
                                  <p:childTnLst>
                                    <p:set>
                                      <p:cBhvr>
                                        <p:cTn id="18" dur="1" fill="hold">
                                          <p:stCondLst>
                                            <p:cond delay="0"/>
                                          </p:stCondLst>
                                        </p:cTn>
                                        <p:tgtEl>
                                          <p:spTgt spid="365"/>
                                        </p:tgtEl>
                                        <p:attrNameLst>
                                          <p:attrName>style.visibility</p:attrName>
                                        </p:attrNameLst>
                                      </p:cBhvr>
                                      <p:to>
                                        <p:strVal val="visible"/>
                                      </p:to>
                                    </p:set>
                                    <p:animEffect transition="in" filter="fade">
                                      <p:cBhvr>
                                        <p:cTn id="19" dur="5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25" descr="Google Shape;143;p9"/>
          <p:cNvPicPr preferRelativeResize="0"/>
          <p:nvPr/>
        </p:nvPicPr>
        <p:blipFill rotWithShape="1">
          <a:blip r:embed="rId3">
            <a:alphaModFix/>
          </a:blip>
          <a:srcRect t="5364" b="6909"/>
          <a:stretch/>
        </p:blipFill>
        <p:spPr>
          <a:xfrm>
            <a:off x="28681" y="-125055"/>
            <a:ext cx="24384010" cy="14192758"/>
          </a:xfrm>
          <a:prstGeom prst="rect">
            <a:avLst/>
          </a:prstGeom>
          <a:noFill/>
          <a:ln>
            <a:noFill/>
          </a:ln>
        </p:spPr>
      </p:pic>
      <p:sp>
        <p:nvSpPr>
          <p:cNvPr id="355" name="Google Shape;355;p25"/>
          <p:cNvSpPr/>
          <p:nvPr/>
        </p:nvSpPr>
        <p:spPr>
          <a:xfrm>
            <a:off x="-5" y="-238375"/>
            <a:ext cx="24384010" cy="14306074"/>
          </a:xfrm>
          <a:prstGeom prst="rect">
            <a:avLst/>
          </a:prstGeom>
          <a:solidFill>
            <a:srgbClr val="5861AA">
              <a:alpha val="80000"/>
            </a:srgbClr>
          </a:solidFill>
          <a:ln w="25400" cap="flat" cmpd="sng">
            <a:solidFill>
              <a:srgbClr val="252847"/>
            </a:solidFill>
            <a:prstDash val="solid"/>
            <a:miter lim="8000"/>
            <a:headEnd type="none" w="sm" len="sm"/>
            <a:tailEnd type="none" w="sm" len="sm"/>
          </a:ln>
        </p:spPr>
        <p:txBody>
          <a:bodyPr spcFirstLastPara="1" wrap="square" lIns="121900" tIns="121900" rIns="121900" bIns="121900" anchor="ctr" anchorCtr="0">
            <a:noAutofit/>
          </a:bodyPr>
          <a:lstStyle/>
          <a:p>
            <a:pPr algn="ctr">
              <a:spcBef>
                <a:spcPts val="0"/>
              </a:spcBef>
            </a:pPr>
            <a:endParaRPr>
              <a:solidFill>
                <a:schemeClr val="dk1"/>
              </a:solidFill>
              <a:latin typeface="Arial"/>
              <a:ea typeface="Arial"/>
              <a:cs typeface="Arial"/>
              <a:sym typeface="Arial"/>
            </a:endParaRPr>
          </a:p>
        </p:txBody>
      </p:sp>
      <p:sp>
        <p:nvSpPr>
          <p:cNvPr id="356" name="Google Shape;356;p25"/>
          <p:cNvSpPr txBox="1">
            <a:spLocks noGrp="1"/>
          </p:cNvSpPr>
          <p:nvPr>
            <p:ph type="body" idx="1"/>
          </p:nvPr>
        </p:nvSpPr>
        <p:spPr>
          <a:xfrm>
            <a:off x="419450" y="6857999"/>
            <a:ext cx="12039250" cy="5722122"/>
          </a:xfrm>
          <a:prstGeom prst="rect">
            <a:avLst/>
          </a:prstGeom>
          <a:noFill/>
          <a:ln>
            <a:noFill/>
          </a:ln>
        </p:spPr>
        <p:txBody>
          <a:bodyPr spcFirstLastPara="1" wrap="square" lIns="121850" tIns="121850" rIns="121850" bIns="121850" anchor="t" anchorCtr="0">
            <a:normAutofit/>
          </a:bodyPr>
          <a:lstStyle/>
          <a:p>
            <a:pPr marL="0" indent="0" algn="ctr">
              <a:lnSpc>
                <a:spcPct val="114000"/>
              </a:lnSpc>
              <a:spcBef>
                <a:spcPts val="0"/>
              </a:spcBef>
              <a:buClr>
                <a:srgbClr val="FFFFFF"/>
              </a:buClr>
              <a:buSzPts val="2800"/>
              <a:buNone/>
            </a:pPr>
            <a:endParaRPr/>
          </a:p>
          <a:p>
            <a:pPr marL="0" indent="0" algn="ctr">
              <a:lnSpc>
                <a:spcPct val="114000"/>
              </a:lnSpc>
              <a:spcBef>
                <a:spcPts val="1600"/>
              </a:spcBef>
              <a:buClr>
                <a:srgbClr val="FFFFFF"/>
              </a:buClr>
              <a:buSzPts val="2800"/>
              <a:buNone/>
            </a:pPr>
            <a:endParaRPr/>
          </a:p>
          <a:p>
            <a:pPr marL="0" indent="0" algn="ctr">
              <a:lnSpc>
                <a:spcPct val="114000"/>
              </a:lnSpc>
              <a:spcBef>
                <a:spcPts val="1600"/>
              </a:spcBef>
              <a:buClr>
                <a:srgbClr val="FFFFFF"/>
              </a:buClr>
              <a:buSzPts val="2400"/>
              <a:buNone/>
            </a:pPr>
            <a:r>
              <a:rPr lang="en-US" b="1">
                <a:solidFill>
                  <a:srgbClr val="FFFFFF"/>
                </a:solidFill>
                <a:latin typeface="Calibri" panose="020F0502020204030204" pitchFamily="34" charset="0"/>
                <a:ea typeface="Calibri" panose="020F0502020204030204" pitchFamily="34" charset="0"/>
                <a:cs typeface="Calibri" panose="020F0502020204030204" pitchFamily="34" charset="0"/>
                <a:sym typeface="Lato"/>
              </a:rPr>
              <a:t>Children’s Sexual Play: Healthy or Unhealthy?</a:t>
            </a:r>
            <a:endParaRPr>
              <a:latin typeface="Calibri" panose="020F0502020204030204" pitchFamily="34" charset="0"/>
              <a:ea typeface="Calibri" panose="020F0502020204030204" pitchFamily="34" charset="0"/>
              <a:cs typeface="Calibri" panose="020F0502020204030204" pitchFamily="34" charset="0"/>
            </a:endParaRPr>
          </a:p>
        </p:txBody>
      </p:sp>
      <p:pic>
        <p:nvPicPr>
          <p:cNvPr id="357" name="Google Shape;357;p25" descr="Google Shape;146;p9"/>
          <p:cNvPicPr preferRelativeResize="0"/>
          <p:nvPr/>
        </p:nvPicPr>
        <p:blipFill rotWithShape="1">
          <a:blip r:embed="rId4">
            <a:alphaModFix/>
          </a:blip>
          <a:srcRect/>
          <a:stretch/>
        </p:blipFill>
        <p:spPr>
          <a:xfrm rot="277088">
            <a:off x="13771459" y="1762610"/>
            <a:ext cx="7401030" cy="9577800"/>
          </a:xfrm>
          <a:prstGeom prst="rect">
            <a:avLst/>
          </a:prstGeom>
          <a:noFill/>
          <a:ln w="25400" cap="flat" cmpd="sng">
            <a:solidFill>
              <a:srgbClr val="082836"/>
            </a:solidFill>
            <a:prstDash val="solid"/>
            <a:round/>
            <a:headEnd type="none" w="sm" len="sm"/>
            <a:tailEnd type="none" w="sm" len="sm"/>
          </a:ln>
          <a:effectLst>
            <a:outerShdw blurRad="127000" dist="101600" dir="2700000" rotWithShape="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9">
          <a:extLst>
            <a:ext uri="{FF2B5EF4-FFF2-40B4-BE49-F238E27FC236}">
              <a16:creationId xmlns:a16="http://schemas.microsoft.com/office/drawing/2014/main" id="{C958C25C-C52D-67AD-3802-E59484FF6A0D}"/>
            </a:ext>
          </a:extLst>
        </p:cNvPr>
        <p:cNvGrpSpPr/>
        <p:nvPr/>
      </p:nvGrpSpPr>
      <p:grpSpPr>
        <a:xfrm>
          <a:off x="0" y="0"/>
          <a:ext cx="0" cy="0"/>
          <a:chOff x="0" y="0"/>
          <a:chExt cx="0" cy="0"/>
        </a:xfrm>
      </p:grpSpPr>
      <p:sp>
        <p:nvSpPr>
          <p:cNvPr id="230" name="Google Shape;230;p5">
            <a:extLst>
              <a:ext uri="{FF2B5EF4-FFF2-40B4-BE49-F238E27FC236}">
                <a16:creationId xmlns:a16="http://schemas.microsoft.com/office/drawing/2014/main" id="{19CD473D-C8CA-E8DD-2E3F-BA18B14B3DBC}"/>
              </a:ext>
            </a:extLst>
          </p:cNvPr>
          <p:cNvSpPr txBox="1">
            <a:spLocks noGrp="1"/>
          </p:cNvSpPr>
          <p:nvPr>
            <p:ph type="title" idx="4294967295"/>
          </p:nvPr>
        </p:nvSpPr>
        <p:spPr>
          <a:xfrm>
            <a:off x="317505" y="258234"/>
            <a:ext cx="24066498" cy="1016000"/>
          </a:xfrm>
          <a:prstGeom prst="rect">
            <a:avLst/>
          </a:prstGeom>
          <a:noFill/>
          <a:ln>
            <a:noFill/>
          </a:ln>
        </p:spPr>
        <p:txBody>
          <a:bodyPr spcFirstLastPara="1" vert="horz" wrap="square" lIns="243800" tIns="121866" rIns="243800" bIns="121866" rtlCol="0" anchor="ctr" anchorCtr="0">
            <a:noAutofit/>
          </a:bodyPr>
          <a:lstStyle/>
          <a:p>
            <a:pPr>
              <a:buClr>
                <a:schemeClr val="dk1"/>
              </a:buClr>
              <a:buSzPts val="2000"/>
            </a:pPr>
            <a:r>
              <a:rPr lang="en-US" sz="6000" b="0">
                <a:latin typeface="Calibri" panose="020F0502020204030204" pitchFamily="34" charset="0"/>
                <a:ea typeface="Calibri" panose="020F0502020204030204" pitchFamily="34" charset="0"/>
                <a:cs typeface="Calibri" panose="020F0502020204030204" pitchFamily="34" charset="0"/>
              </a:rPr>
              <a:t>Prevention Continuum</a:t>
            </a:r>
            <a:endParaRPr sz="6000" b="0">
              <a:latin typeface="Calibri" panose="020F0502020204030204" pitchFamily="34" charset="0"/>
              <a:ea typeface="Calibri" panose="020F0502020204030204" pitchFamily="34" charset="0"/>
              <a:cs typeface="Calibri" panose="020F0502020204030204" pitchFamily="34" charset="0"/>
            </a:endParaRPr>
          </a:p>
        </p:txBody>
      </p:sp>
      <p:grpSp>
        <p:nvGrpSpPr>
          <p:cNvPr id="231" name="Google Shape;231;p5">
            <a:extLst>
              <a:ext uri="{FF2B5EF4-FFF2-40B4-BE49-F238E27FC236}">
                <a16:creationId xmlns:a16="http://schemas.microsoft.com/office/drawing/2014/main" id="{BE51BBC3-5712-E361-1B95-945085652959}"/>
              </a:ext>
            </a:extLst>
          </p:cNvPr>
          <p:cNvGrpSpPr/>
          <p:nvPr/>
        </p:nvGrpSpPr>
        <p:grpSpPr>
          <a:xfrm>
            <a:off x="457781" y="2190973"/>
            <a:ext cx="23468435" cy="4185760"/>
            <a:chOff x="240322" y="1515190"/>
            <a:chExt cx="8800663" cy="1569660"/>
          </a:xfrm>
        </p:grpSpPr>
        <p:sp>
          <p:nvSpPr>
            <p:cNvPr id="232" name="Google Shape;232;p5">
              <a:extLst>
                <a:ext uri="{FF2B5EF4-FFF2-40B4-BE49-F238E27FC236}">
                  <a16:creationId xmlns:a16="http://schemas.microsoft.com/office/drawing/2014/main" id="{9543B28F-0BC3-E383-C462-76B7A67F5FDA}"/>
                </a:ext>
              </a:extLst>
            </p:cNvPr>
            <p:cNvSpPr/>
            <p:nvPr/>
          </p:nvSpPr>
          <p:spPr>
            <a:xfrm>
              <a:off x="240323" y="1515190"/>
              <a:ext cx="8800662" cy="1569660"/>
            </a:xfrm>
            <a:prstGeom prst="homePlate">
              <a:avLst>
                <a:gd name="adj" fmla="val 30582"/>
              </a:avLst>
            </a:prstGeom>
            <a:gradFill>
              <a:gsLst>
                <a:gs pos="0">
                  <a:srgbClr val="7EBC6C">
                    <a:alpha val="86666"/>
                  </a:srgbClr>
                </a:gs>
                <a:gs pos="23000">
                  <a:srgbClr val="7EBC6C">
                    <a:alpha val="86666"/>
                  </a:srgbClr>
                </a:gs>
                <a:gs pos="36000">
                  <a:srgbClr val="FCD866"/>
                </a:gs>
                <a:gs pos="63000">
                  <a:srgbClr val="FBD251"/>
                </a:gs>
                <a:gs pos="77000">
                  <a:srgbClr val="F45142"/>
                </a:gs>
                <a:gs pos="100000">
                  <a:srgbClr val="F45142"/>
                </a:gs>
              </a:gsLst>
              <a:lin ang="0" scaled="0"/>
            </a:gradFill>
            <a:ln w="19050" cap="flat" cmpd="sng">
              <a:solidFill>
                <a:schemeClr val="lt1"/>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233" name="Google Shape;233;p5">
              <a:extLst>
                <a:ext uri="{FF2B5EF4-FFF2-40B4-BE49-F238E27FC236}">
                  <a16:creationId xmlns:a16="http://schemas.microsoft.com/office/drawing/2014/main" id="{4F378E90-3B78-E7A4-B3C5-760724D83E70}"/>
                </a:ext>
              </a:extLst>
            </p:cNvPr>
            <p:cNvSpPr txBox="1"/>
            <p:nvPr/>
          </p:nvSpPr>
          <p:spPr>
            <a:xfrm>
              <a:off x="3307153" y="1683579"/>
              <a:ext cx="2667001" cy="862791"/>
            </a:xfrm>
            <a:prstGeom prst="rect">
              <a:avLst/>
            </a:prstGeom>
            <a:noFill/>
            <a:ln>
              <a:noFill/>
            </a:ln>
          </p:spPr>
          <p:txBody>
            <a:bodyPr spcFirstLastPara="1" wrap="square" lIns="243800" tIns="121866" rIns="243800" bIns="121866" anchor="t" anchorCtr="0">
              <a:spAutoFit/>
            </a:bodyPr>
            <a:lstStyle/>
            <a:p>
              <a:pPr algn="ctr">
                <a:buClr>
                  <a:srgbClr val="000000"/>
                </a:buCl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Unsafe, concerning, inappropriate</a:t>
              </a:r>
              <a:r>
                <a:rPr lang="en-US" sz="5334">
                  <a:latin typeface="Calibri" panose="020F0502020204030204" pitchFamily="34" charset="0"/>
                  <a:ea typeface="Calibri" panose="020F0502020204030204" pitchFamily="34" charset="0"/>
                  <a:cs typeface="Calibri" panose="020F0502020204030204" pitchFamily="34" charset="0"/>
                  <a:sym typeface="Lato"/>
                </a:rPr>
                <a:t> </a:t>
              </a: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behaviors</a:t>
              </a:r>
              <a:endParaRPr sz="5334">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4" name="Google Shape;234;p5">
              <a:extLst>
                <a:ext uri="{FF2B5EF4-FFF2-40B4-BE49-F238E27FC236}">
                  <a16:creationId xmlns:a16="http://schemas.microsoft.com/office/drawing/2014/main" id="{1B7107C4-C9ED-9F41-828F-B41EE9E5C43A}"/>
                </a:ext>
              </a:extLst>
            </p:cNvPr>
            <p:cNvSpPr txBox="1"/>
            <p:nvPr/>
          </p:nvSpPr>
          <p:spPr>
            <a:xfrm>
              <a:off x="6373984" y="1655365"/>
              <a:ext cx="2414127" cy="862791"/>
            </a:xfrm>
            <a:prstGeom prst="rect">
              <a:avLst/>
            </a:prstGeom>
            <a:noFill/>
            <a:ln>
              <a:noFill/>
            </a:ln>
          </p:spPr>
          <p:txBody>
            <a:bodyPr spcFirstLastPara="1" wrap="square" lIns="243800" tIns="121866" rIns="243800" bIns="121866" anchor="t" anchorCtr="0">
              <a:spAutoFit/>
            </a:bodyPr>
            <a:lstStyle/>
            <a:p>
              <a:pPr algn="ct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Abusive and/or illegal behaviors</a:t>
              </a:r>
              <a:endParaRPr sz="5334">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235" name="Google Shape;235;p5">
              <a:extLst>
                <a:ext uri="{FF2B5EF4-FFF2-40B4-BE49-F238E27FC236}">
                  <a16:creationId xmlns:a16="http://schemas.microsoft.com/office/drawing/2014/main" id="{B991A149-00F2-1FC3-1C20-7B83E3BBE08A}"/>
                </a:ext>
              </a:extLst>
            </p:cNvPr>
            <p:cNvSpPr txBox="1"/>
            <p:nvPr/>
          </p:nvSpPr>
          <p:spPr>
            <a:xfrm>
              <a:off x="240322" y="1730101"/>
              <a:ext cx="2529691" cy="862791"/>
            </a:xfrm>
            <a:prstGeom prst="rect">
              <a:avLst/>
            </a:prstGeom>
            <a:noFill/>
            <a:ln>
              <a:noFill/>
            </a:ln>
          </p:spPr>
          <p:txBody>
            <a:bodyPr spcFirstLastPara="1" wrap="square" lIns="243800" tIns="121866" rIns="243800" bIns="121866" anchor="t" anchorCtr="0">
              <a:spAutoFit/>
            </a:bodyPr>
            <a:lstStyle/>
            <a:p>
              <a:pPr algn="ctr">
                <a:buClr>
                  <a:srgbClr val="000000"/>
                </a:buCl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Safe, healthy, appropriate behaviors</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236" name="Google Shape;236;p5">
            <a:extLst>
              <a:ext uri="{FF2B5EF4-FFF2-40B4-BE49-F238E27FC236}">
                <a16:creationId xmlns:a16="http://schemas.microsoft.com/office/drawing/2014/main" id="{4936F887-0001-F399-AE32-9D10491F9BCE}"/>
              </a:ext>
            </a:extLst>
          </p:cNvPr>
          <p:cNvGrpSpPr/>
          <p:nvPr/>
        </p:nvGrpSpPr>
        <p:grpSpPr>
          <a:xfrm>
            <a:off x="16132523" y="8515803"/>
            <a:ext cx="8251478" cy="4248680"/>
            <a:chOff x="665765" y="3741285"/>
            <a:chExt cx="2637835" cy="1014711"/>
          </a:xfrm>
        </p:grpSpPr>
        <p:sp>
          <p:nvSpPr>
            <p:cNvPr id="237" name="Google Shape;237;p5">
              <a:extLst>
                <a:ext uri="{FF2B5EF4-FFF2-40B4-BE49-F238E27FC236}">
                  <a16:creationId xmlns:a16="http://schemas.microsoft.com/office/drawing/2014/main" id="{5A749FB8-CF03-C99E-1452-2575111EF72E}"/>
                </a:ext>
              </a:extLst>
            </p:cNvPr>
            <p:cNvSpPr/>
            <p:nvPr/>
          </p:nvSpPr>
          <p:spPr>
            <a:xfrm>
              <a:off x="665765" y="3741285"/>
              <a:ext cx="2637835" cy="1014711"/>
            </a:xfrm>
            <a:prstGeom prst="roundRect">
              <a:avLst>
                <a:gd name="adj" fmla="val 16667"/>
              </a:avLst>
            </a:prstGeom>
            <a:solidFill>
              <a:srgbClr val="F45142"/>
            </a:solidFill>
            <a:ln>
              <a:noFill/>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238" name="Google Shape;238;p5">
              <a:extLst>
                <a:ext uri="{FF2B5EF4-FFF2-40B4-BE49-F238E27FC236}">
                  <a16:creationId xmlns:a16="http://schemas.microsoft.com/office/drawing/2014/main" id="{38648764-27FD-6C42-2154-139C0BDF0AAF}"/>
                </a:ext>
              </a:extLst>
            </p:cNvPr>
            <p:cNvSpPr txBox="1"/>
            <p:nvPr/>
          </p:nvSpPr>
          <p:spPr>
            <a:xfrm>
              <a:off x="774000" y="3913553"/>
              <a:ext cx="2529600" cy="549494"/>
            </a:xfrm>
            <a:prstGeom prst="rect">
              <a:avLst/>
            </a:prstGeom>
            <a:noFill/>
            <a:ln>
              <a:noFill/>
            </a:ln>
          </p:spPr>
          <p:txBody>
            <a:bodyPr spcFirstLastPara="1" wrap="square" lIns="243800" tIns="121866" rIns="243800" bIns="121866" anchor="t" anchorCtr="0">
              <a:spAutoFit/>
            </a:bodyPr>
            <a:lstStyle/>
            <a:p>
              <a:pPr algn="ctr">
                <a:buClr>
                  <a:srgbClr val="000000"/>
                </a:buCl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Sexual behaviors or activities with youth</a:t>
              </a:r>
              <a:endParaRPr sz="5334">
                <a:latin typeface="Calibri" panose="020F0502020204030204" pitchFamily="34" charset="0"/>
                <a:ea typeface="Calibri" panose="020F0502020204030204" pitchFamily="34" charset="0"/>
                <a:cs typeface="Calibri" panose="020F0502020204030204" pitchFamily="34" charset="0"/>
                <a:sym typeface="Arial"/>
              </a:endParaRPr>
            </a:p>
          </p:txBody>
        </p:sp>
      </p:grpSp>
      <p:cxnSp>
        <p:nvCxnSpPr>
          <p:cNvPr id="245" name="Google Shape;245;p5">
            <a:extLst>
              <a:ext uri="{FF2B5EF4-FFF2-40B4-BE49-F238E27FC236}">
                <a16:creationId xmlns:a16="http://schemas.microsoft.com/office/drawing/2014/main" id="{F51AFF19-FA86-A42F-A382-284F45EF15D1}"/>
              </a:ext>
            </a:extLst>
          </p:cNvPr>
          <p:cNvCxnSpPr/>
          <p:nvPr/>
        </p:nvCxnSpPr>
        <p:spPr>
          <a:xfrm>
            <a:off x="19660544" y="6404915"/>
            <a:ext cx="0" cy="2121078"/>
          </a:xfrm>
          <a:prstGeom prst="straightConnector1">
            <a:avLst/>
          </a:prstGeom>
          <a:noFill/>
          <a:ln w="34925" cap="flat" cmpd="sng">
            <a:solidFill>
              <a:srgbClr val="F45142"/>
            </a:solidFill>
            <a:prstDash val="dash"/>
            <a:miter lim="800000"/>
            <a:headEnd type="none" w="sm" len="sm"/>
            <a:tailEnd type="triangle" w="med" len="med"/>
          </a:ln>
        </p:spPr>
      </p:cxnSp>
    </p:spTree>
    <p:extLst>
      <p:ext uri="{BB962C8B-B14F-4D97-AF65-F5344CB8AC3E}">
        <p14:creationId xmlns:p14="http://schemas.microsoft.com/office/powerpoint/2010/main" val="32462923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500"/>
                                        <p:tgtEl>
                                          <p:spTgt spid="245"/>
                                        </p:tgtEl>
                                      </p:cBhvr>
                                    </p:animEffect>
                                  </p:childTnLst>
                                </p:cTn>
                              </p:par>
                              <p:par>
                                <p:cTn id="8" presetID="10" presetClass="entr" presetSubtype="0" fill="hold" nodeType="withEffect">
                                  <p:stCondLst>
                                    <p:cond delay="0"/>
                                  </p:stCondLst>
                                  <p:childTnLst>
                                    <p:set>
                                      <p:cBhvr>
                                        <p:cTn id="9" dur="1" fill="hold">
                                          <p:stCondLst>
                                            <p:cond delay="0"/>
                                          </p:stCondLst>
                                        </p:cTn>
                                        <p:tgtEl>
                                          <p:spTgt spid="236"/>
                                        </p:tgtEl>
                                        <p:attrNameLst>
                                          <p:attrName>style.visibility</p:attrName>
                                        </p:attrNameLst>
                                      </p:cBhvr>
                                      <p:to>
                                        <p:strVal val="visible"/>
                                      </p:to>
                                    </p:set>
                                    <p:animEffect transition="in" filter="fade">
                                      <p:cBhvr>
                                        <p:cTn id="10"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2fe1e407786_0_126"/>
          <p:cNvSpPr/>
          <p:nvPr/>
        </p:nvSpPr>
        <p:spPr>
          <a:xfrm>
            <a:off x="2" y="6"/>
            <a:ext cx="24445600" cy="13716000"/>
          </a:xfrm>
          <a:prstGeom prst="rect">
            <a:avLst/>
          </a:prstGeom>
          <a:solidFill>
            <a:schemeClr val="lt1"/>
          </a:solidFill>
          <a:ln>
            <a:noFill/>
          </a:ln>
        </p:spPr>
        <p:txBody>
          <a:bodyPr spcFirstLastPara="1" wrap="square" lIns="243800" tIns="121866" rIns="243800" bIns="121866" anchor="ctr" anchorCtr="0">
            <a:noAutofit/>
          </a:bodyPr>
          <a:lstStyle/>
          <a:p>
            <a:pPr>
              <a:buClr>
                <a:srgbClr val="000000"/>
              </a:buClr>
              <a:buSzPts val="1800"/>
            </a:pPr>
            <a:r>
              <a:rPr lang="en-US">
                <a:solidFill>
                  <a:schemeClr val="lt1"/>
                </a:solidFill>
                <a:latin typeface="Calibri"/>
                <a:ea typeface="Calibri"/>
                <a:cs typeface="Calibri"/>
                <a:sym typeface="Calibri"/>
              </a:rPr>
              <a:t>When an adult is displaying yellow behaviors, they may be struggling with boundaries, rules, or making safe choices – and could pose a risk to children. </a:t>
            </a:r>
            <a:endParaRPr sz="3734">
              <a:latin typeface="Arial"/>
              <a:ea typeface="Arial"/>
              <a:cs typeface="Arial"/>
              <a:sym typeface="Arial"/>
            </a:endParaRPr>
          </a:p>
        </p:txBody>
      </p:sp>
      <p:cxnSp>
        <p:nvCxnSpPr>
          <p:cNvPr id="2" name="Google Shape;370;g2fe1e407786_0_94">
            <a:extLst>
              <a:ext uri="{FF2B5EF4-FFF2-40B4-BE49-F238E27FC236}">
                <a16:creationId xmlns:a16="http://schemas.microsoft.com/office/drawing/2014/main" id="{500C3F3C-88DB-C244-B81C-CC64AD785527}"/>
              </a:ext>
            </a:extLst>
          </p:cNvPr>
          <p:cNvCxnSpPr>
            <a:cxnSpLocks/>
          </p:cNvCxnSpPr>
          <p:nvPr/>
        </p:nvCxnSpPr>
        <p:spPr>
          <a:xfrm>
            <a:off x="5707342" y="2611827"/>
            <a:ext cx="0" cy="8912526"/>
          </a:xfrm>
          <a:prstGeom prst="straightConnector1">
            <a:avLst/>
          </a:prstGeom>
          <a:noFill/>
          <a:ln w="34925" cap="flat" cmpd="sng">
            <a:solidFill>
              <a:srgbClr val="FF0000"/>
            </a:solidFill>
            <a:prstDash val="dash"/>
            <a:miter lim="800000"/>
            <a:headEnd type="none" w="sm" len="sm"/>
            <a:tailEnd type="none" w="sm" len="sm"/>
          </a:ln>
        </p:spPr>
      </p:cxnSp>
      <p:graphicFrame>
        <p:nvGraphicFramePr>
          <p:cNvPr id="389" name="Google Shape;389;g2fe1e407786_0_126"/>
          <p:cNvGraphicFramePr/>
          <p:nvPr/>
        </p:nvGraphicFramePr>
        <p:xfrm>
          <a:off x="4371375" y="3519531"/>
          <a:ext cx="2672266" cy="6407202"/>
        </p:xfrm>
        <a:graphic>
          <a:graphicData uri="http://schemas.openxmlformats.org/drawingml/2006/table">
            <a:tbl>
              <a:tblPr firstRow="1" bandRow="1">
                <a:noFill/>
              </a:tblPr>
              <a:tblGrid>
                <a:gridCol w="2672266">
                  <a:extLst>
                    <a:ext uri="{9D8B030D-6E8A-4147-A177-3AD203B41FA5}">
                      <a16:colId xmlns:a16="http://schemas.microsoft.com/office/drawing/2014/main" val="20000"/>
                    </a:ext>
                  </a:extLst>
                </a:gridCol>
              </a:tblGrid>
              <a:tr h="2135734">
                <a:tc>
                  <a:txBody>
                    <a:bodyPr/>
                    <a:lstStyle/>
                    <a:p>
                      <a:pPr marL="0" marR="0" lvl="0" indent="0" algn="l" rtl="0">
                        <a:lnSpc>
                          <a:spcPct val="100000"/>
                        </a:lnSpc>
                        <a:spcBef>
                          <a:spcPts val="0"/>
                        </a:spcBef>
                        <a:spcAft>
                          <a:spcPts val="0"/>
                        </a:spcAft>
                        <a:buClr>
                          <a:srgbClr val="000000"/>
                        </a:buClr>
                        <a:buSzPts val="1800"/>
                        <a:buFont typeface="Arial"/>
                        <a:buNone/>
                      </a:pPr>
                      <a:endParaRPr sz="4800" u="none" strike="noStrike" cap="none">
                        <a:latin typeface="Arial"/>
                        <a:ea typeface="Arial"/>
                        <a:cs typeface="Arial"/>
                        <a:sym typeface="Arial"/>
                      </a:endParaRPr>
                    </a:p>
                  </a:txBody>
                  <a:tcPr marL="182866" marR="182866" marT="91466" marB="91466"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AEABAB"/>
                    </a:solidFill>
                  </a:tcPr>
                </a:tc>
                <a:extLst>
                  <a:ext uri="{0D108BD9-81ED-4DB2-BD59-A6C34878D82A}">
                    <a16:rowId xmlns:a16="http://schemas.microsoft.com/office/drawing/2014/main" val="10000"/>
                  </a:ext>
                </a:extLst>
              </a:tr>
              <a:tr h="2135734">
                <a:tc>
                  <a:txBody>
                    <a:bodyPr/>
                    <a:lstStyle/>
                    <a:p>
                      <a:pPr marL="0" marR="0" lvl="0" indent="0" algn="l" rtl="0">
                        <a:lnSpc>
                          <a:spcPct val="100000"/>
                        </a:lnSpc>
                        <a:spcBef>
                          <a:spcPts val="0"/>
                        </a:spcBef>
                        <a:spcAft>
                          <a:spcPts val="0"/>
                        </a:spcAft>
                        <a:buClr>
                          <a:srgbClr val="000000"/>
                        </a:buClr>
                        <a:buSzPts val="1800"/>
                        <a:buFont typeface="Arial"/>
                        <a:buNone/>
                      </a:pPr>
                      <a:endParaRPr sz="4800" b="1" u="none" strike="noStrike" cap="none">
                        <a:latin typeface="Arial"/>
                        <a:ea typeface="Arial"/>
                        <a:cs typeface="Arial"/>
                        <a:sym typeface="Arial"/>
                      </a:endParaRPr>
                    </a:p>
                  </a:txBody>
                  <a:tcPr marL="182866" marR="182866" marT="91466" marB="91466"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AEABAB"/>
                    </a:solidFill>
                  </a:tcPr>
                </a:tc>
                <a:extLst>
                  <a:ext uri="{0D108BD9-81ED-4DB2-BD59-A6C34878D82A}">
                    <a16:rowId xmlns:a16="http://schemas.microsoft.com/office/drawing/2014/main" val="10001"/>
                  </a:ext>
                </a:extLst>
              </a:tr>
              <a:tr h="2135734">
                <a:tc>
                  <a:txBody>
                    <a:bodyPr/>
                    <a:lstStyle/>
                    <a:p>
                      <a:pPr marL="0" marR="0" lvl="0" indent="0" algn="l" rtl="0">
                        <a:lnSpc>
                          <a:spcPct val="100000"/>
                        </a:lnSpc>
                        <a:spcBef>
                          <a:spcPts val="0"/>
                        </a:spcBef>
                        <a:spcAft>
                          <a:spcPts val="0"/>
                        </a:spcAft>
                        <a:buClr>
                          <a:srgbClr val="000000"/>
                        </a:buClr>
                        <a:buSzPts val="1800"/>
                        <a:buFont typeface="Arial"/>
                        <a:buNone/>
                      </a:pPr>
                      <a:endParaRPr sz="4800" b="1" u="none" strike="noStrike" cap="none">
                        <a:latin typeface="Arial"/>
                        <a:ea typeface="Arial"/>
                        <a:cs typeface="Arial"/>
                        <a:sym typeface="Arial"/>
                      </a:endParaRPr>
                    </a:p>
                  </a:txBody>
                  <a:tcPr marL="182866" marR="182866" marT="91466" marB="91466"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AEABAB"/>
                    </a:solidFill>
                  </a:tcPr>
                </a:tc>
                <a:extLst>
                  <a:ext uri="{0D108BD9-81ED-4DB2-BD59-A6C34878D82A}">
                    <a16:rowId xmlns:a16="http://schemas.microsoft.com/office/drawing/2014/main" val="10002"/>
                  </a:ext>
                </a:extLst>
              </a:tr>
            </a:tbl>
          </a:graphicData>
        </a:graphic>
      </p:graphicFrame>
      <p:sp>
        <p:nvSpPr>
          <p:cNvPr id="390" name="Google Shape;390;g2fe1e407786_0_126"/>
          <p:cNvSpPr/>
          <p:nvPr/>
        </p:nvSpPr>
        <p:spPr>
          <a:xfrm>
            <a:off x="4783128" y="3696224"/>
            <a:ext cx="1840000" cy="1840000"/>
          </a:xfrm>
          <a:prstGeom prst="ellipse">
            <a:avLst/>
          </a:prstGeom>
          <a:solidFill>
            <a:srgbClr val="85BA76">
              <a:alpha val="24705"/>
            </a:srgbClr>
          </a:solidFill>
          <a:ln w="12700" cap="flat" cmpd="sng">
            <a:solidFill>
              <a:srgbClr val="40467C"/>
            </a:solidFill>
            <a:prstDash val="solid"/>
            <a:miter lim="800000"/>
            <a:headEnd type="none" w="sm" len="sm"/>
            <a:tailEnd type="none" w="sm" len="sm"/>
          </a:ln>
        </p:spPr>
        <p:txBody>
          <a:bodyPr spcFirstLastPara="1" wrap="square" lIns="182866" tIns="91400" rIns="182866" bIns="91400" anchor="ctr" anchorCtr="0">
            <a:noAutofit/>
          </a:bodyPr>
          <a:lstStyle/>
          <a:p>
            <a:pPr algn="ctr">
              <a:buClr>
                <a:schemeClr val="lt1"/>
              </a:buClr>
              <a:buSzPts val="1350"/>
            </a:pPr>
            <a:endParaRPr sz="9600">
              <a:solidFill>
                <a:srgbClr val="FFFFFF"/>
              </a:solidFill>
              <a:latin typeface="Calibri"/>
              <a:ea typeface="Calibri"/>
              <a:cs typeface="Calibri"/>
              <a:sym typeface="Calibri"/>
            </a:endParaRPr>
          </a:p>
        </p:txBody>
      </p:sp>
      <p:sp>
        <p:nvSpPr>
          <p:cNvPr id="391" name="Google Shape;391;g2fe1e407786_0_126"/>
          <p:cNvSpPr/>
          <p:nvPr/>
        </p:nvSpPr>
        <p:spPr>
          <a:xfrm>
            <a:off x="4783128" y="5790736"/>
            <a:ext cx="1840000" cy="1840000"/>
          </a:xfrm>
          <a:prstGeom prst="ellipse">
            <a:avLst/>
          </a:prstGeom>
          <a:solidFill>
            <a:srgbClr val="FCD866">
              <a:alpha val="25490"/>
            </a:srgbClr>
          </a:solidFill>
          <a:ln w="12700" cap="flat" cmpd="sng">
            <a:solidFill>
              <a:srgbClr val="40467C"/>
            </a:solidFill>
            <a:prstDash val="solid"/>
            <a:miter lim="800000"/>
            <a:headEnd type="none" w="sm" len="sm"/>
            <a:tailEnd type="none" w="sm" len="sm"/>
          </a:ln>
        </p:spPr>
        <p:txBody>
          <a:bodyPr spcFirstLastPara="1" wrap="square" lIns="182866" tIns="91400" rIns="182866" bIns="91400" anchor="ctr" anchorCtr="0">
            <a:noAutofit/>
          </a:bodyPr>
          <a:lstStyle/>
          <a:p>
            <a:pPr algn="ctr">
              <a:buClr>
                <a:schemeClr val="lt1"/>
              </a:buClr>
              <a:buSzPts val="1350"/>
            </a:pPr>
            <a:endParaRPr sz="9600">
              <a:solidFill>
                <a:srgbClr val="FFFFFF"/>
              </a:solidFill>
              <a:latin typeface="Calibri"/>
              <a:ea typeface="Calibri"/>
              <a:cs typeface="Calibri"/>
              <a:sym typeface="Calibri"/>
            </a:endParaRPr>
          </a:p>
        </p:txBody>
      </p:sp>
      <p:sp>
        <p:nvSpPr>
          <p:cNvPr id="392" name="Google Shape;392;g2fe1e407786_0_126"/>
          <p:cNvSpPr/>
          <p:nvPr/>
        </p:nvSpPr>
        <p:spPr>
          <a:xfrm>
            <a:off x="4783128" y="7885248"/>
            <a:ext cx="1840000" cy="1840000"/>
          </a:xfrm>
          <a:prstGeom prst="ellipse">
            <a:avLst/>
          </a:prstGeom>
          <a:solidFill>
            <a:srgbClr val="F45142">
              <a:alpha val="73725"/>
            </a:srgbClr>
          </a:solidFill>
          <a:ln w="12700" cap="flat" cmpd="sng">
            <a:solidFill>
              <a:srgbClr val="40467C"/>
            </a:solidFill>
            <a:prstDash val="solid"/>
            <a:miter lim="800000"/>
            <a:headEnd type="none" w="sm" len="sm"/>
            <a:tailEnd type="none" w="sm" len="sm"/>
          </a:ln>
        </p:spPr>
        <p:txBody>
          <a:bodyPr spcFirstLastPara="1" wrap="square" lIns="182866" tIns="91400" rIns="182866" bIns="91400" anchor="ctr" anchorCtr="0">
            <a:noAutofit/>
          </a:bodyPr>
          <a:lstStyle/>
          <a:p>
            <a:pPr algn="ctr">
              <a:buClr>
                <a:schemeClr val="lt1"/>
              </a:buClr>
              <a:buSzPts val="1350"/>
            </a:pPr>
            <a:endParaRPr sz="9600">
              <a:solidFill>
                <a:srgbClr val="FFFFFF"/>
              </a:solidFill>
              <a:latin typeface="Calibri"/>
              <a:ea typeface="Calibri"/>
              <a:cs typeface="Calibri"/>
              <a:sym typeface="Calibri"/>
            </a:endParaRPr>
          </a:p>
        </p:txBody>
      </p:sp>
      <p:sp>
        <p:nvSpPr>
          <p:cNvPr id="3" name="Google Shape;412;g2fe1e407786_0_0">
            <a:extLst>
              <a:ext uri="{FF2B5EF4-FFF2-40B4-BE49-F238E27FC236}">
                <a16:creationId xmlns:a16="http://schemas.microsoft.com/office/drawing/2014/main" id="{0317C9F1-609B-85A6-89A7-E1BAF9A96687}"/>
              </a:ext>
            </a:extLst>
          </p:cNvPr>
          <p:cNvSpPr txBox="1"/>
          <p:nvPr/>
        </p:nvSpPr>
        <p:spPr>
          <a:xfrm>
            <a:off x="11709015" y="338167"/>
            <a:ext cx="12674985" cy="13527697"/>
          </a:xfrm>
          <a:prstGeom prst="rect">
            <a:avLst/>
          </a:prstGeom>
          <a:noFill/>
          <a:ln>
            <a:noFill/>
          </a:ln>
        </p:spPr>
        <p:txBody>
          <a:bodyPr spcFirstLastPara="1" wrap="square" lIns="243800" tIns="121866" rIns="243800" bIns="121866" anchor="t" anchorCtr="0">
            <a:spAutoFit/>
          </a:bodyPr>
          <a:lstStyle/>
          <a:p>
            <a:pPr algn="ctr">
              <a:buClr>
                <a:srgbClr val="000000"/>
              </a:buClr>
              <a:buSzPts val="3600"/>
            </a:pPr>
            <a:r>
              <a:rPr lang="en-US" sz="5400" b="1">
                <a:solidFill>
                  <a:srgbClr val="F45142"/>
                </a:solidFill>
                <a:latin typeface="Calibri" panose="020F0502020204030204" pitchFamily="34" charset="0"/>
                <a:ea typeface="Calibri" panose="020F0502020204030204" pitchFamily="34" charset="0"/>
                <a:cs typeface="Calibri" panose="020F0502020204030204" pitchFamily="34" charset="0"/>
                <a:sym typeface="Lato"/>
              </a:rPr>
              <a:t>Contact &amp; Non-Contact Behaviors</a:t>
            </a:r>
          </a:p>
          <a:p>
            <a:pPr>
              <a:spcAft>
                <a:spcPts val="3200"/>
              </a:spcAft>
              <a:buClr>
                <a:srgbClr val="000000"/>
              </a:buClr>
              <a:buSzPts val="1800"/>
            </a:pPr>
            <a: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Touching a child’s genitals or private parts for </a:t>
            </a:r>
            <a:b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sexual purposes</a:t>
            </a:r>
            <a:b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b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Making a child touch someone else’s genitals</a:t>
            </a:r>
            <a:b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b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Playing sexual games</a:t>
            </a:r>
            <a:b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b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Putting objects or body parts (like fingers, tongue, or penis)</a:t>
            </a:r>
            <a:b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inside the vagina, mouth, or anus of a child</a:t>
            </a:r>
            <a:b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b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Showing a child pornography</a:t>
            </a:r>
            <a:b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b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Deliberately exposing an adult’s genitals to a child</a:t>
            </a:r>
            <a:b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b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Photographing or videotaping a child without </a:t>
            </a:r>
            <a:b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clothes on and/or in sexual poses</a:t>
            </a:r>
            <a:b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br>
              <a:rPr lang="en-US" sz="36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br>
            <a:r>
              <a:rPr lang="en-US" sz="3600">
                <a:latin typeface="Calibri" panose="020F0502020204030204" pitchFamily="34" charset="0"/>
                <a:ea typeface="Calibri" panose="020F0502020204030204" pitchFamily="34" charset="0"/>
                <a:cs typeface="Calibri" panose="020F0502020204030204" pitchFamily="34" charset="0"/>
                <a:sym typeface="Lato"/>
              </a:rPr>
              <a:t>Encouraging or forcing a child to watch or listen</a:t>
            </a:r>
            <a:br>
              <a:rPr lang="en-US" sz="3600">
                <a:latin typeface="Calibri" panose="020F0502020204030204" pitchFamily="34" charset="0"/>
                <a:ea typeface="Calibri" panose="020F0502020204030204" pitchFamily="34" charset="0"/>
                <a:cs typeface="Calibri" panose="020F0502020204030204" pitchFamily="34" charset="0"/>
                <a:sym typeface="Lato"/>
              </a:rPr>
            </a:br>
            <a:r>
              <a:rPr lang="en-US" sz="3600">
                <a:latin typeface="Calibri" panose="020F0502020204030204" pitchFamily="34" charset="0"/>
                <a:ea typeface="Calibri" panose="020F0502020204030204" pitchFamily="34" charset="0"/>
                <a:cs typeface="Calibri" panose="020F0502020204030204" pitchFamily="34" charset="0"/>
                <a:sym typeface="Lato"/>
              </a:rPr>
              <a:t>to sexual acts</a:t>
            </a:r>
            <a:br>
              <a:rPr lang="en-US" sz="3600">
                <a:latin typeface="Calibri" panose="020F0502020204030204" pitchFamily="34" charset="0"/>
                <a:ea typeface="Calibri" panose="020F0502020204030204" pitchFamily="34" charset="0"/>
                <a:cs typeface="Calibri" panose="020F0502020204030204" pitchFamily="34" charset="0"/>
                <a:sym typeface="Lato"/>
              </a:rPr>
            </a:br>
            <a:br>
              <a:rPr lang="en-US" sz="3600">
                <a:latin typeface="Calibri" panose="020F0502020204030204" pitchFamily="34" charset="0"/>
                <a:ea typeface="Calibri" panose="020F0502020204030204" pitchFamily="34" charset="0"/>
                <a:cs typeface="Calibri" panose="020F0502020204030204" pitchFamily="34" charset="0"/>
                <a:sym typeface="Lato"/>
              </a:rPr>
            </a:br>
            <a:r>
              <a:rPr lang="en-US" sz="3600">
                <a:latin typeface="Calibri" panose="020F0502020204030204" pitchFamily="34" charset="0"/>
                <a:ea typeface="Calibri" panose="020F0502020204030204" pitchFamily="34" charset="0"/>
                <a:cs typeface="Calibri" panose="020F0502020204030204" pitchFamily="34" charset="0"/>
                <a:sym typeface="Lato"/>
              </a:rPr>
              <a:t>Watching a child undress or use the bathroom</a:t>
            </a:r>
            <a:endParaRPr sz="3600">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385" name="Google Shape;385;g2fe1e407786_0_126"/>
          <p:cNvSpPr/>
          <p:nvPr/>
        </p:nvSpPr>
        <p:spPr>
          <a:xfrm>
            <a:off x="892066" y="602794"/>
            <a:ext cx="10248000" cy="2183200"/>
          </a:xfrm>
          <a:prstGeom prst="homePlate">
            <a:avLst>
              <a:gd name="adj" fmla="val 28282"/>
            </a:avLst>
          </a:prstGeom>
          <a:solidFill>
            <a:srgbClr val="F45142"/>
          </a:solidFill>
          <a:ln w="12700" cap="flat" cmpd="sng">
            <a:solidFill>
              <a:schemeClr val="lt1"/>
            </a:solidFill>
            <a:prstDash val="solid"/>
            <a:miter lim="800000"/>
            <a:headEnd type="none" w="sm" len="sm"/>
            <a:tailEnd type="none" w="sm" len="sm"/>
          </a:ln>
        </p:spPr>
        <p:txBody>
          <a:bodyPr spcFirstLastPara="1" wrap="square" lIns="243800" tIns="121866" rIns="243800" bIns="121866" anchor="ctr" anchorCtr="0">
            <a:noAutofit/>
          </a:bodyPr>
          <a:lstStyle/>
          <a:p>
            <a:pPr algn="ctr"/>
            <a:r>
              <a:rPr lang="en-US">
                <a:solidFill>
                  <a:schemeClr val="dk1"/>
                </a:solidFill>
                <a:latin typeface="Calibri" panose="020F0502020204030204" pitchFamily="34" charset="0"/>
                <a:ea typeface="Calibri" panose="020F0502020204030204" pitchFamily="34" charset="0"/>
                <a:cs typeface="Calibri" panose="020F0502020204030204" pitchFamily="34" charset="0"/>
                <a:sym typeface="Lato"/>
              </a:rPr>
              <a:t>Harmful, abusive, illegal behaviors</a:t>
            </a:r>
            <a:endParaRPr>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p:txBody>
      </p:sp>
      <p:grpSp>
        <p:nvGrpSpPr>
          <p:cNvPr id="386" name="Google Shape;386;g2fe1e407786_0_126"/>
          <p:cNvGrpSpPr/>
          <p:nvPr/>
        </p:nvGrpSpPr>
        <p:grpSpPr>
          <a:xfrm>
            <a:off x="2069532" y="10650328"/>
            <a:ext cx="7267199" cy="2556974"/>
            <a:chOff x="761373" y="3714186"/>
            <a:chExt cx="2725200" cy="958865"/>
          </a:xfrm>
        </p:grpSpPr>
        <p:sp>
          <p:nvSpPr>
            <p:cNvPr id="387" name="Google Shape;387;g2fe1e407786_0_126"/>
            <p:cNvSpPr/>
            <p:nvPr/>
          </p:nvSpPr>
          <p:spPr>
            <a:xfrm>
              <a:off x="761373" y="3731951"/>
              <a:ext cx="2725200" cy="941100"/>
            </a:xfrm>
            <a:prstGeom prst="roundRect">
              <a:avLst>
                <a:gd name="adj" fmla="val 16667"/>
              </a:avLst>
            </a:prstGeom>
            <a:solidFill>
              <a:srgbClr val="F45142"/>
            </a:solidFill>
            <a:ln>
              <a:noFill/>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388" name="Google Shape;388;g2fe1e407786_0_126"/>
            <p:cNvSpPr txBox="1"/>
            <p:nvPr/>
          </p:nvSpPr>
          <p:spPr>
            <a:xfrm>
              <a:off x="761373" y="3714186"/>
              <a:ext cx="2725200" cy="862791"/>
            </a:xfrm>
            <a:prstGeom prst="rect">
              <a:avLst/>
            </a:prstGeom>
            <a:noFill/>
            <a:ln>
              <a:noFill/>
            </a:ln>
          </p:spPr>
          <p:txBody>
            <a:bodyPr spcFirstLastPara="1" wrap="square" lIns="243800" tIns="121866" rIns="243800" bIns="121866" anchor="t" anchorCtr="0">
              <a:spAutoFit/>
            </a:bodyPr>
            <a:lstStyle/>
            <a:p>
              <a:pPr algn="ctr">
                <a:buClr>
                  <a:srgbClr val="000000"/>
                </a:buClr>
                <a:buSzPts val="2000"/>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SYSTEM RESPONSE &amp; SAFETY PLANNING</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5" name="Google Shape;376;g2fe1e407786_0_94">
            <a:extLst>
              <a:ext uri="{FF2B5EF4-FFF2-40B4-BE49-F238E27FC236}">
                <a16:creationId xmlns:a16="http://schemas.microsoft.com/office/drawing/2014/main" id="{CF061D77-3ACC-3357-2203-6F466C2EF031}"/>
              </a:ext>
            </a:extLst>
          </p:cNvPr>
          <p:cNvSpPr/>
          <p:nvPr/>
        </p:nvSpPr>
        <p:spPr>
          <a:xfrm>
            <a:off x="11140066" y="546098"/>
            <a:ext cx="12771727" cy="12557176"/>
          </a:xfrm>
          <a:prstGeom prst="roundRect">
            <a:avLst>
              <a:gd name="adj" fmla="val 10246"/>
            </a:avLst>
          </a:prstGeom>
          <a:noFill/>
          <a:ln>
            <a:solidFill>
              <a:schemeClr val="accent5">
                <a:lumMod val="75000"/>
              </a:schemeClr>
            </a:solidFill>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16614-91FD-72C3-B2AA-7D741908C41A}"/>
            </a:ext>
          </a:extLst>
        </p:cNvPr>
        <p:cNvGrpSpPr/>
        <p:nvPr/>
      </p:nvGrpSpPr>
      <p:grpSpPr>
        <a:xfrm>
          <a:off x="0" y="0"/>
          <a:ext cx="0" cy="0"/>
          <a:chOff x="0" y="0"/>
          <a:chExt cx="0" cy="0"/>
        </a:xfrm>
      </p:grpSpPr>
      <p:pic>
        <p:nvPicPr>
          <p:cNvPr id="12" name="Picture 11" descr="A person in a pink shirt talking on a cell phone&#10;&#10;Description automatically generated">
            <a:extLst>
              <a:ext uri="{FF2B5EF4-FFF2-40B4-BE49-F238E27FC236}">
                <a16:creationId xmlns:a16="http://schemas.microsoft.com/office/drawing/2014/main" id="{9438DEDC-A0EA-5B3F-47DC-CB0BC89E57F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1"/>
            <a:ext cx="25167030" cy="14253030"/>
          </a:xfrm>
          <a:prstGeom prst="rect">
            <a:avLst/>
          </a:prstGeom>
        </p:spPr>
      </p:pic>
      <p:sp>
        <p:nvSpPr>
          <p:cNvPr id="3" name="Google Shape;418;g2fe1e407786_0_20">
            <a:extLst>
              <a:ext uri="{FF2B5EF4-FFF2-40B4-BE49-F238E27FC236}">
                <a16:creationId xmlns:a16="http://schemas.microsoft.com/office/drawing/2014/main" id="{DAFA2349-925D-644D-C34D-09EACD741202}"/>
              </a:ext>
            </a:extLst>
          </p:cNvPr>
          <p:cNvSpPr txBox="1">
            <a:spLocks/>
          </p:cNvSpPr>
          <p:nvPr/>
        </p:nvSpPr>
        <p:spPr>
          <a:xfrm>
            <a:off x="317502" y="258234"/>
            <a:ext cx="24066400" cy="1016000"/>
          </a:xfrm>
          <a:prstGeom prst="rect">
            <a:avLst/>
          </a:prstGeom>
          <a:noFill/>
          <a:ln>
            <a:noFill/>
          </a:ln>
        </p:spPr>
        <p:txBody>
          <a:bodyPr spcFirstLastPara="1" wrap="square" lIns="243800" tIns="121866" rIns="243800" bIns="121866"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000"/>
              <a:buFont typeface="Lato"/>
              <a:buNone/>
              <a:defRPr sz="20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5334"/>
              <a:t>Reporting</a:t>
            </a:r>
          </a:p>
        </p:txBody>
      </p:sp>
    </p:spTree>
    <p:extLst>
      <p:ext uri="{BB962C8B-B14F-4D97-AF65-F5344CB8AC3E}">
        <p14:creationId xmlns:p14="http://schemas.microsoft.com/office/powerpoint/2010/main" val="2105299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854C-E5B7-5544-A86F-BFF12523C6D0}"/>
              </a:ext>
            </a:extLst>
          </p:cNvPr>
          <p:cNvSpPr>
            <a:spLocks noGrp="1"/>
          </p:cNvSpPr>
          <p:nvPr>
            <p:ph type="title"/>
          </p:nvPr>
        </p:nvSpPr>
        <p:spPr>
          <a:xfrm>
            <a:off x="0" y="0"/>
            <a:ext cx="21031200" cy="1446892"/>
          </a:xfrm>
        </p:spPr>
        <p:txBody>
          <a:bodyPr>
            <a:normAutofit/>
          </a:bodyPr>
          <a:lstStyle/>
          <a:p>
            <a:r>
              <a:rPr lang="en-US" sz="6000">
                <a:latin typeface="Calibri" panose="020F0502020204030204" pitchFamily="34" charset="0"/>
                <a:ea typeface="Calibri" panose="020F0502020204030204" pitchFamily="34" charset="0"/>
                <a:cs typeface="Calibri" panose="020F0502020204030204" pitchFamily="34" charset="0"/>
              </a:rPr>
              <a:t>Activity: Continuum of Adult Behaviors</a:t>
            </a:r>
          </a:p>
        </p:txBody>
      </p:sp>
      <p:grpSp>
        <p:nvGrpSpPr>
          <p:cNvPr id="12" name="Group 11">
            <a:extLst>
              <a:ext uri="{FF2B5EF4-FFF2-40B4-BE49-F238E27FC236}">
                <a16:creationId xmlns:a16="http://schemas.microsoft.com/office/drawing/2014/main" id="{3387F8DB-32CD-6947-9B95-616A8935E431}"/>
              </a:ext>
            </a:extLst>
          </p:cNvPr>
          <p:cNvGrpSpPr/>
          <p:nvPr/>
        </p:nvGrpSpPr>
        <p:grpSpPr>
          <a:xfrm>
            <a:off x="3613151" y="3306664"/>
            <a:ext cx="16935450" cy="4835712"/>
            <a:chOff x="1459706" y="1231026"/>
            <a:chExt cx="6350794" cy="1813392"/>
          </a:xfrm>
        </p:grpSpPr>
        <p:sp>
          <p:nvSpPr>
            <p:cNvPr id="5" name="Right Arrow 4">
              <a:extLst>
                <a:ext uri="{FF2B5EF4-FFF2-40B4-BE49-F238E27FC236}">
                  <a16:creationId xmlns:a16="http://schemas.microsoft.com/office/drawing/2014/main" id="{C5EFA5B6-F7AA-324D-9EFF-05C14E1A2D47}"/>
                </a:ext>
              </a:extLst>
            </p:cNvPr>
            <p:cNvSpPr/>
            <p:nvPr/>
          </p:nvSpPr>
          <p:spPr>
            <a:xfrm>
              <a:off x="4610100" y="1231027"/>
              <a:ext cx="3200400" cy="1813391"/>
            </a:xfrm>
            <a:prstGeom prst="rightArrow">
              <a:avLst/>
            </a:prstGeom>
            <a:gradFill flip="none" rotWithShape="1">
              <a:gsLst>
                <a:gs pos="0">
                  <a:srgbClr val="FFFF00"/>
                </a:gs>
                <a:gs pos="100000">
                  <a:srgbClr val="FF0000"/>
                </a:gs>
                <a:gs pos="100000">
                  <a:srgbClr val="FF000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en-US" sz="9600"/>
            </a:p>
          </p:txBody>
        </p:sp>
        <p:sp>
          <p:nvSpPr>
            <p:cNvPr id="6" name="Right Arrow 5">
              <a:extLst>
                <a:ext uri="{FF2B5EF4-FFF2-40B4-BE49-F238E27FC236}">
                  <a16:creationId xmlns:a16="http://schemas.microsoft.com/office/drawing/2014/main" id="{9374D36B-6B45-E549-A082-2E99B0BC9F88}"/>
                </a:ext>
              </a:extLst>
            </p:cNvPr>
            <p:cNvSpPr/>
            <p:nvPr/>
          </p:nvSpPr>
          <p:spPr>
            <a:xfrm rot="10800000">
              <a:off x="1459706" y="1231026"/>
              <a:ext cx="3200400" cy="1813391"/>
            </a:xfrm>
            <a:prstGeom prst="rightArrow">
              <a:avLst/>
            </a:prstGeom>
            <a:gradFill flip="none" rotWithShape="1">
              <a:gsLst>
                <a:gs pos="0">
                  <a:srgbClr val="FFFF00"/>
                </a:gs>
                <a:gs pos="100000">
                  <a:srgbClr val="00B050"/>
                </a:gs>
                <a:gs pos="100000">
                  <a:srgbClr val="00B05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en-US" sz="9600"/>
            </a:p>
          </p:txBody>
        </p:sp>
      </p:grpSp>
      <p:graphicFrame>
        <p:nvGraphicFramePr>
          <p:cNvPr id="10" name="Table 9">
            <a:extLst>
              <a:ext uri="{FF2B5EF4-FFF2-40B4-BE49-F238E27FC236}">
                <a16:creationId xmlns:a16="http://schemas.microsoft.com/office/drawing/2014/main" id="{DFCECB7E-CC2F-AA41-A201-4C6D71B2CA96}"/>
              </a:ext>
            </a:extLst>
          </p:cNvPr>
          <p:cNvGraphicFramePr>
            <a:graphicFrameLocks noGrp="1"/>
          </p:cNvGraphicFramePr>
          <p:nvPr>
            <p:extLst>
              <p:ext uri="{D42A27DB-BD31-4B8C-83A1-F6EECF244321}">
                <p14:modId xmlns:p14="http://schemas.microsoft.com/office/powerpoint/2010/main" val="2055481499"/>
              </p:ext>
            </p:extLst>
          </p:nvPr>
        </p:nvGraphicFramePr>
        <p:xfrm>
          <a:off x="2632769" y="9037734"/>
          <a:ext cx="19118466" cy="2743200"/>
        </p:xfrm>
        <a:graphic>
          <a:graphicData uri="http://schemas.openxmlformats.org/drawingml/2006/table">
            <a:tbl>
              <a:tblPr firstRow="1" bandRow="1">
                <a:tableStyleId>{5C22544A-7EE6-4342-B048-85BDC9FD1C3A}</a:tableStyleId>
              </a:tblPr>
              <a:tblGrid>
                <a:gridCol w="6372822">
                  <a:extLst>
                    <a:ext uri="{9D8B030D-6E8A-4147-A177-3AD203B41FA5}">
                      <a16:colId xmlns:a16="http://schemas.microsoft.com/office/drawing/2014/main" val="846704916"/>
                    </a:ext>
                  </a:extLst>
                </a:gridCol>
                <a:gridCol w="6372822">
                  <a:extLst>
                    <a:ext uri="{9D8B030D-6E8A-4147-A177-3AD203B41FA5}">
                      <a16:colId xmlns:a16="http://schemas.microsoft.com/office/drawing/2014/main" val="1120307511"/>
                    </a:ext>
                  </a:extLst>
                </a:gridCol>
                <a:gridCol w="6372822">
                  <a:extLst>
                    <a:ext uri="{9D8B030D-6E8A-4147-A177-3AD203B41FA5}">
                      <a16:colId xmlns:a16="http://schemas.microsoft.com/office/drawing/2014/main" val="28986057"/>
                    </a:ext>
                  </a:extLst>
                </a:gridCol>
              </a:tblGrid>
              <a:tr h="2743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0">
                          <a:solidFill>
                            <a:schemeClr val="tx1"/>
                          </a:solidFill>
                          <a:latin typeface="Calibri" panose="020F0502020204030204" pitchFamily="34" charset="0"/>
                          <a:ea typeface="Calibri" panose="020F0502020204030204" pitchFamily="34" charset="0"/>
                          <a:cs typeface="Calibri" panose="020F0502020204030204" pitchFamily="34" charset="0"/>
                        </a:rPr>
                        <a:t>Safe, healthy, developmentally-appropriate </a:t>
                      </a:r>
                    </a:p>
                  </a:txBody>
                  <a:tcPr marL="182880" marR="18288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0">
                          <a:solidFill>
                            <a:schemeClr val="tx1"/>
                          </a:solidFill>
                          <a:latin typeface="Calibri" panose="020F0502020204030204" pitchFamily="34" charset="0"/>
                          <a:ea typeface="Calibri" panose="020F0502020204030204" pitchFamily="34" charset="0"/>
                          <a:cs typeface="Calibri" panose="020F0502020204030204" pitchFamily="34" charset="0"/>
                        </a:rPr>
                        <a:t>Concerning, inappropriate</a:t>
                      </a:r>
                    </a:p>
                  </a:txBody>
                  <a:tcPr marL="365760" marR="18288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solidFill>
                  </a:tcPr>
                </a:tc>
                <a:tc>
                  <a:txBody>
                    <a:bodyPr/>
                    <a:lstStyle/>
                    <a:p>
                      <a:pPr algn="ctr"/>
                      <a:r>
                        <a:rPr lang="en-US" sz="4800" b="0">
                          <a:solidFill>
                            <a:schemeClr val="tx1"/>
                          </a:solidFill>
                          <a:latin typeface="Calibri" panose="020F0502020204030204" pitchFamily="34" charset="0"/>
                          <a:ea typeface="Calibri" panose="020F0502020204030204" pitchFamily="34" charset="0"/>
                          <a:cs typeface="Calibri" panose="020F0502020204030204" pitchFamily="34" charset="0"/>
                        </a:rPr>
                        <a:t>Abusive</a:t>
                      </a:r>
                    </a:p>
                  </a:txBody>
                  <a:tcPr marL="365760" marR="18288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2238143241"/>
                  </a:ext>
                </a:extLst>
              </a:tr>
            </a:tbl>
          </a:graphicData>
        </a:graphic>
      </p:graphicFrame>
    </p:spTree>
    <p:extLst>
      <p:ext uri="{BB962C8B-B14F-4D97-AF65-F5344CB8AC3E}">
        <p14:creationId xmlns:p14="http://schemas.microsoft.com/office/powerpoint/2010/main" val="2831994698"/>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11BE4-6CAD-3C48-A5FD-8B15F916D903}"/>
              </a:ext>
            </a:extLst>
          </p:cNvPr>
          <p:cNvSpPr>
            <a:spLocks noGrp="1"/>
          </p:cNvSpPr>
          <p:nvPr>
            <p:ph type="title"/>
          </p:nvPr>
        </p:nvSpPr>
        <p:spPr>
          <a:xfrm>
            <a:off x="0" y="0"/>
            <a:ext cx="20726400" cy="1513732"/>
          </a:xfrm>
        </p:spPr>
        <p:txBody>
          <a:bodyPr>
            <a:normAutofit/>
          </a:bodyPr>
          <a:lstStyle/>
          <a:p>
            <a:r>
              <a:rPr lang="en-US" sz="6000">
                <a:latin typeface="Calibri" panose="020F0502020204030204" pitchFamily="34" charset="0"/>
                <a:ea typeface="Calibri" panose="020F0502020204030204" pitchFamily="34" charset="0"/>
                <a:cs typeface="Calibri" panose="020F0502020204030204" pitchFamily="34" charset="0"/>
              </a:rPr>
              <a:t>Continuum of Adult’s Behaviors Examples</a:t>
            </a:r>
          </a:p>
        </p:txBody>
      </p:sp>
      <p:graphicFrame>
        <p:nvGraphicFramePr>
          <p:cNvPr id="9" name="Table 8">
            <a:extLst>
              <a:ext uri="{FF2B5EF4-FFF2-40B4-BE49-F238E27FC236}">
                <a16:creationId xmlns:a16="http://schemas.microsoft.com/office/drawing/2014/main" id="{A47977A9-A5FD-AF49-A6FC-5BF47FF5455A}"/>
              </a:ext>
            </a:extLst>
          </p:cNvPr>
          <p:cNvGraphicFramePr>
            <a:graphicFrameLocks noGrp="1"/>
          </p:cNvGraphicFramePr>
          <p:nvPr/>
        </p:nvGraphicFramePr>
        <p:xfrm>
          <a:off x="1676405" y="3275361"/>
          <a:ext cx="21031198" cy="9069042"/>
        </p:xfrm>
        <a:graphic>
          <a:graphicData uri="http://schemas.openxmlformats.org/drawingml/2006/table">
            <a:tbl>
              <a:tblPr firstRow="1" bandRow="1">
                <a:tableStyleId>{5C22544A-7EE6-4342-B048-85BDC9FD1C3A}</a:tableStyleId>
              </a:tblPr>
              <a:tblGrid>
                <a:gridCol w="3276598">
                  <a:extLst>
                    <a:ext uri="{9D8B030D-6E8A-4147-A177-3AD203B41FA5}">
                      <a16:colId xmlns:a16="http://schemas.microsoft.com/office/drawing/2014/main" val="846704916"/>
                    </a:ext>
                  </a:extLst>
                </a:gridCol>
                <a:gridCol w="17754600">
                  <a:extLst>
                    <a:ext uri="{9D8B030D-6E8A-4147-A177-3AD203B41FA5}">
                      <a16:colId xmlns:a16="http://schemas.microsoft.com/office/drawing/2014/main" val="1120307511"/>
                    </a:ext>
                  </a:extLst>
                </a:gridCol>
              </a:tblGrid>
              <a:tr h="3023014">
                <a:tc>
                  <a:txBody>
                    <a:bodyPr/>
                    <a:lstStyle/>
                    <a:p>
                      <a:endParaRPr lang="en-US" sz="4800">
                        <a:latin typeface="Arial" panose="020B0604020202020204" pitchFamily="34" charset="0"/>
                        <a:cs typeface="Arial" panose="020B0604020202020204" pitchFamily="34" charset="0"/>
                      </a:endParaRPr>
                    </a:p>
                  </a:txBody>
                  <a:tcPr marL="182880" marR="18288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tc>
                  <a:txBody>
                    <a:bodyPr/>
                    <a:lstStyle/>
                    <a:p>
                      <a:pPr marL="0" marR="0" lvl="1" indent="0" algn="l" defTabSz="457200" rtl="0" eaLnBrk="0" fontAlgn="auto" latinLnBrk="0" hangingPunct="0">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000000"/>
                        </a:solidFill>
                        <a:effectLst/>
                        <a:uLnTx/>
                        <a:uFillTx/>
                        <a:latin typeface="+mn-lt"/>
                        <a:ea typeface="+mn-ea"/>
                        <a:cs typeface="+mn-cs"/>
                      </a:endParaRPr>
                    </a:p>
                  </a:txBody>
                  <a:tcPr marL="365760" marR="18288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2238143241"/>
                  </a:ext>
                </a:extLst>
              </a:tr>
              <a:tr h="3023014">
                <a:tc>
                  <a:txBody>
                    <a:bodyPr/>
                    <a:lstStyle/>
                    <a:p>
                      <a:endParaRPr lang="en-US" sz="4800" b="1">
                        <a:latin typeface="Arial" panose="020B0604020202020204" pitchFamily="34" charset="0"/>
                        <a:cs typeface="Arial" panose="020B0604020202020204" pitchFamily="34" charset="0"/>
                      </a:endParaRPr>
                    </a:p>
                  </a:txBody>
                  <a:tcPr marL="182880" marR="18288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tc>
                  <a:txBody>
                    <a:bodyPr/>
                    <a:lstStyle/>
                    <a:p>
                      <a:pPr marL="0" marR="0" lvl="1" indent="0" algn="l" defTabSz="457200" rtl="0" eaLnBrk="0" fontAlgn="auto" latinLnBrk="0" hangingPunct="0">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000000"/>
                        </a:solidFill>
                        <a:effectLst/>
                        <a:uLnTx/>
                        <a:uFillTx/>
                        <a:latin typeface="+mn-lt"/>
                        <a:ea typeface="+mn-ea"/>
                        <a:cs typeface="+mn-cs"/>
                      </a:endParaRPr>
                    </a:p>
                  </a:txBody>
                  <a:tcPr marL="365760" marR="18288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solidFill>
                  </a:tcPr>
                </a:tc>
                <a:extLst>
                  <a:ext uri="{0D108BD9-81ED-4DB2-BD59-A6C34878D82A}">
                    <a16:rowId xmlns:a16="http://schemas.microsoft.com/office/drawing/2014/main" val="634711602"/>
                  </a:ext>
                </a:extLst>
              </a:tr>
              <a:tr h="3023014">
                <a:tc>
                  <a:txBody>
                    <a:bodyPr/>
                    <a:lstStyle/>
                    <a:p>
                      <a:endParaRPr lang="en-US" sz="4800" b="1">
                        <a:latin typeface="Arial" panose="020B0604020202020204" pitchFamily="34" charset="0"/>
                        <a:cs typeface="Arial" panose="020B0604020202020204" pitchFamily="34" charset="0"/>
                      </a:endParaRPr>
                    </a:p>
                  </a:txBody>
                  <a:tcPr marL="182880" marR="18288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75000"/>
                      </a:schemeClr>
                    </a:solidFill>
                  </a:tcPr>
                </a:tc>
                <a:tc>
                  <a: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000000"/>
                        </a:solidFill>
                        <a:effectLst/>
                        <a:uLnTx/>
                        <a:uFillTx/>
                        <a:latin typeface="+mn-lt"/>
                        <a:ea typeface="+mn-ea"/>
                        <a:cs typeface="+mn-cs"/>
                      </a:endParaRPr>
                    </a:p>
                  </a:txBody>
                  <a:tcPr marL="365760" marR="18288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3036990893"/>
                  </a:ext>
                </a:extLst>
              </a:tr>
            </a:tbl>
          </a:graphicData>
        </a:graphic>
      </p:graphicFrame>
      <p:sp>
        <p:nvSpPr>
          <p:cNvPr id="10" name="Oval 9">
            <a:extLst>
              <a:ext uri="{FF2B5EF4-FFF2-40B4-BE49-F238E27FC236}">
                <a16:creationId xmlns:a16="http://schemas.microsoft.com/office/drawing/2014/main" id="{A7360421-FB8A-C54D-A453-D683AFC511BE}"/>
              </a:ext>
            </a:extLst>
          </p:cNvPr>
          <p:cNvSpPr>
            <a:spLocks noChangeAspect="1"/>
          </p:cNvSpPr>
          <p:nvPr/>
        </p:nvSpPr>
        <p:spPr>
          <a:xfrm>
            <a:off x="2178546" y="3640486"/>
            <a:ext cx="2286000" cy="2286000"/>
          </a:xfrm>
          <a:prstGeom prst="ellipse">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en-US" sz="9600"/>
          </a:p>
        </p:txBody>
      </p:sp>
      <p:sp>
        <p:nvSpPr>
          <p:cNvPr id="11" name="Oval 10">
            <a:extLst>
              <a:ext uri="{FF2B5EF4-FFF2-40B4-BE49-F238E27FC236}">
                <a16:creationId xmlns:a16="http://schemas.microsoft.com/office/drawing/2014/main" id="{4DEDB3A2-F0DD-C44E-AB27-16E87FCCA406}"/>
              </a:ext>
            </a:extLst>
          </p:cNvPr>
          <p:cNvSpPr>
            <a:spLocks noChangeAspect="1"/>
          </p:cNvSpPr>
          <p:nvPr/>
        </p:nvSpPr>
        <p:spPr>
          <a:xfrm>
            <a:off x="2178546" y="6555790"/>
            <a:ext cx="2286000" cy="2286000"/>
          </a:xfrm>
          <a:prstGeom prst="ellipse">
            <a:avLst/>
          </a:prstGeom>
          <a:solidFill>
            <a:srgbClr val="FFFF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en-US" sz="9600"/>
          </a:p>
        </p:txBody>
      </p:sp>
      <p:sp>
        <p:nvSpPr>
          <p:cNvPr id="12" name="Oval 11">
            <a:extLst>
              <a:ext uri="{FF2B5EF4-FFF2-40B4-BE49-F238E27FC236}">
                <a16:creationId xmlns:a16="http://schemas.microsoft.com/office/drawing/2014/main" id="{FA121627-1C82-454B-9589-B4958AD1E8E4}"/>
              </a:ext>
            </a:extLst>
          </p:cNvPr>
          <p:cNvSpPr>
            <a:spLocks noChangeAspect="1"/>
          </p:cNvSpPr>
          <p:nvPr/>
        </p:nvSpPr>
        <p:spPr>
          <a:xfrm>
            <a:off x="2194174" y="9659528"/>
            <a:ext cx="2286000" cy="2286000"/>
          </a:xfrm>
          <a:prstGeom prst="ellipse">
            <a:avLst/>
          </a:prstGeom>
          <a:solidFill>
            <a:srgbClr val="FF00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en-US" sz="9600"/>
          </a:p>
        </p:txBody>
      </p:sp>
      <p:sp>
        <p:nvSpPr>
          <p:cNvPr id="3" name="TextBox 2"/>
          <p:cNvSpPr txBox="1"/>
          <p:nvPr/>
        </p:nvSpPr>
        <p:spPr>
          <a:xfrm>
            <a:off x="5434168" y="3815355"/>
            <a:ext cx="16696960" cy="1421928"/>
          </a:xfrm>
          <a:prstGeom prst="rect">
            <a:avLst/>
          </a:prstGeom>
          <a:noFill/>
        </p:spPr>
        <p:txBody>
          <a:bodyPr wrap="square" rtlCol="0">
            <a:spAutoFit/>
          </a:bodyPr>
          <a:lstStyle/>
          <a:p>
            <a:pPr lvl="1" indent="0" algn="just">
              <a:spcBef>
                <a:spcPts val="0"/>
              </a:spcBef>
            </a:pPr>
            <a:r>
              <a:rPr lang="en-US">
                <a:latin typeface="Calibri" panose="020F0502020204030204" pitchFamily="34" charset="0"/>
                <a:ea typeface="Calibri" panose="020F0502020204030204" pitchFamily="34" charset="0"/>
                <a:cs typeface="Calibri" panose="020F0502020204030204" pitchFamily="34" charset="0"/>
              </a:rPr>
              <a:t>Praise, high-fives, child-initiated hugs, pats on the back or    shoulders, etc.</a:t>
            </a:r>
          </a:p>
        </p:txBody>
      </p:sp>
      <p:sp>
        <p:nvSpPr>
          <p:cNvPr id="4" name="TextBox 3"/>
          <p:cNvSpPr txBox="1"/>
          <p:nvPr/>
        </p:nvSpPr>
        <p:spPr>
          <a:xfrm>
            <a:off x="5410199" y="6508721"/>
            <a:ext cx="17065486" cy="2086725"/>
          </a:xfrm>
          <a:prstGeom prst="rect">
            <a:avLst/>
          </a:prstGeom>
          <a:noFill/>
        </p:spPr>
        <p:txBody>
          <a:bodyPr wrap="square" rtlCol="0">
            <a:spAutoFit/>
          </a:bodyPr>
          <a:lstStyle/>
          <a:p>
            <a:pPr lvl="1" indent="0"/>
            <a:r>
              <a:rPr lang="en-US">
                <a:latin typeface="Calibri" panose="020F0502020204030204" pitchFamily="34" charset="0"/>
                <a:ea typeface="Calibri" panose="020F0502020204030204" pitchFamily="34" charset="0"/>
                <a:cs typeface="Calibri" panose="020F0502020204030204" pitchFamily="34" charset="0"/>
              </a:rPr>
              <a:t>Playing favorites, adult initiated hugs, patting the buttocks, sexual or suggestive comments, “dirty” jokes, asking for personal telephone or e-mail, taking individual photos, etc.</a:t>
            </a:r>
          </a:p>
        </p:txBody>
      </p:sp>
      <p:sp>
        <p:nvSpPr>
          <p:cNvPr id="5" name="TextBox 4"/>
          <p:cNvSpPr txBox="1"/>
          <p:nvPr/>
        </p:nvSpPr>
        <p:spPr>
          <a:xfrm>
            <a:off x="5410201" y="9940756"/>
            <a:ext cx="17065482" cy="1421928"/>
          </a:xfrm>
          <a:prstGeom prst="rect">
            <a:avLst/>
          </a:prstGeom>
          <a:noFill/>
        </p:spPr>
        <p:txBody>
          <a:bodyPr wrap="square" rtlCol="0">
            <a:spAutoFit/>
          </a:bodyPr>
          <a:lstStyle/>
          <a:p>
            <a:pPr lvl="0"/>
            <a:r>
              <a:rPr lang="en-US">
                <a:latin typeface="Calibri" panose="020F0502020204030204" pitchFamily="34" charset="0"/>
                <a:ea typeface="Calibri" panose="020F0502020204030204" pitchFamily="34" charset="0"/>
                <a:cs typeface="Calibri" panose="020F0502020204030204" pitchFamily="34" charset="0"/>
              </a:rPr>
              <a:t>Showing porn, watching youth undress, asking a child to touch another child sexually, any sexual activity with minor.</a:t>
            </a:r>
          </a:p>
        </p:txBody>
      </p:sp>
    </p:spTree>
    <p:extLst>
      <p:ext uri="{BB962C8B-B14F-4D97-AF65-F5344CB8AC3E}">
        <p14:creationId xmlns:p14="http://schemas.microsoft.com/office/powerpoint/2010/main" val="34542500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53">
          <a:extLst>
            <a:ext uri="{FF2B5EF4-FFF2-40B4-BE49-F238E27FC236}">
              <a16:creationId xmlns:a16="http://schemas.microsoft.com/office/drawing/2014/main" id="{B8BD16AF-D538-89B2-7B1E-54684D49BAF3}"/>
            </a:ext>
          </a:extLst>
        </p:cNvPr>
        <p:cNvGrpSpPr/>
        <p:nvPr/>
      </p:nvGrpSpPr>
      <p:grpSpPr>
        <a:xfrm>
          <a:off x="0" y="0"/>
          <a:ext cx="0" cy="0"/>
          <a:chOff x="0" y="0"/>
          <a:chExt cx="0" cy="0"/>
        </a:xfrm>
      </p:grpSpPr>
      <p:sp>
        <p:nvSpPr>
          <p:cNvPr id="254" name="Google Shape;254;p4">
            <a:extLst>
              <a:ext uri="{FF2B5EF4-FFF2-40B4-BE49-F238E27FC236}">
                <a16:creationId xmlns:a16="http://schemas.microsoft.com/office/drawing/2014/main" id="{DE4DEDBF-366D-F5B0-3C09-A22792451C16}"/>
              </a:ext>
            </a:extLst>
          </p:cNvPr>
          <p:cNvSpPr/>
          <p:nvPr/>
        </p:nvSpPr>
        <p:spPr>
          <a:xfrm>
            <a:off x="287298" y="3773582"/>
            <a:ext cx="7637600" cy="3857600"/>
          </a:xfrm>
          <a:prstGeom prst="rect">
            <a:avLst/>
          </a:prstGeom>
          <a:noFill/>
          <a:ln>
            <a:noFill/>
          </a:ln>
        </p:spPr>
        <p:txBody>
          <a:bodyPr spcFirstLastPara="1" wrap="square" lIns="243800" tIns="121866" rIns="243800" bIns="121866" anchor="t" anchorCtr="0">
            <a:noAutofit/>
          </a:bodyPr>
          <a:lstStyle/>
          <a:p>
            <a:pPr algn="ctr">
              <a:buClr>
                <a:srgbClr val="000000"/>
              </a:buClr>
              <a:buSzPts val="4400"/>
            </a:pPr>
            <a:r>
              <a:rPr lang="en" sz="11734" b="1">
                <a:solidFill>
                  <a:srgbClr val="FFFFFF"/>
                </a:solidFill>
                <a:latin typeface="Lato"/>
                <a:ea typeface="Lato"/>
                <a:cs typeface="Lato"/>
                <a:sym typeface="Lato"/>
              </a:rPr>
              <a:t>Correct Behavior</a:t>
            </a:r>
            <a:endParaRPr sz="11734" b="1">
              <a:solidFill>
                <a:srgbClr val="FFFFFF"/>
              </a:solidFill>
              <a:latin typeface="Arial"/>
              <a:ea typeface="Arial"/>
              <a:cs typeface="Arial"/>
              <a:sym typeface="Arial"/>
            </a:endParaRPr>
          </a:p>
        </p:txBody>
      </p:sp>
      <p:sp>
        <p:nvSpPr>
          <p:cNvPr id="255" name="Google Shape;255;p4">
            <a:extLst>
              <a:ext uri="{FF2B5EF4-FFF2-40B4-BE49-F238E27FC236}">
                <a16:creationId xmlns:a16="http://schemas.microsoft.com/office/drawing/2014/main" id="{27711E05-1563-FBC8-DBB1-641C5732AD21}"/>
              </a:ext>
            </a:extLst>
          </p:cNvPr>
          <p:cNvSpPr txBox="1"/>
          <p:nvPr/>
        </p:nvSpPr>
        <p:spPr>
          <a:xfrm>
            <a:off x="0" y="0"/>
            <a:ext cx="24066498" cy="1142753"/>
          </a:xfrm>
          <a:prstGeom prst="rect">
            <a:avLst/>
          </a:prstGeom>
          <a:noFill/>
          <a:ln>
            <a:noFill/>
          </a:ln>
        </p:spPr>
        <p:txBody>
          <a:bodyPr spcFirstLastPara="1" wrap="square" lIns="243800" tIns="121866" rIns="243800" bIns="121866" anchor="ctr" anchorCtr="0">
            <a:noAutofit/>
          </a:bodyPr>
          <a:lstStyle/>
          <a:p>
            <a:pPr>
              <a:lnSpc>
                <a:spcPct val="90000"/>
              </a:lnSpc>
              <a:buClr>
                <a:schemeClr val="dk1"/>
              </a:buClr>
              <a:buSzPts val="1429"/>
            </a:pPr>
            <a:r>
              <a:rPr lang="en" sz="60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Why it’s Important to Speak Up</a:t>
            </a:r>
            <a:endParaRPr sz="6000">
              <a:latin typeface="Calibri" panose="020F0502020204030204" pitchFamily="34" charset="0"/>
              <a:ea typeface="Calibri" panose="020F0502020204030204" pitchFamily="34" charset="0"/>
              <a:cs typeface="Calibri" panose="020F0502020204030204" pitchFamily="34" charset="0"/>
            </a:endParaRPr>
          </a:p>
        </p:txBody>
      </p:sp>
      <p:grpSp>
        <p:nvGrpSpPr>
          <p:cNvPr id="256" name="Google Shape;256;p4">
            <a:extLst>
              <a:ext uri="{FF2B5EF4-FFF2-40B4-BE49-F238E27FC236}">
                <a16:creationId xmlns:a16="http://schemas.microsoft.com/office/drawing/2014/main" id="{D5E5EDA8-9D64-750E-9E58-D4E713F201D3}"/>
              </a:ext>
            </a:extLst>
          </p:cNvPr>
          <p:cNvGrpSpPr/>
          <p:nvPr/>
        </p:nvGrpSpPr>
        <p:grpSpPr>
          <a:xfrm>
            <a:off x="8432341" y="3096376"/>
            <a:ext cx="7519322" cy="9335848"/>
            <a:chOff x="3162127" y="1161141"/>
            <a:chExt cx="2819746" cy="3500943"/>
          </a:xfrm>
        </p:grpSpPr>
        <p:pic>
          <p:nvPicPr>
            <p:cNvPr id="257" name="Google Shape;257;p4" descr="A person and a child playing chess&#10;&#10;Description automatically generated">
              <a:extLst>
                <a:ext uri="{FF2B5EF4-FFF2-40B4-BE49-F238E27FC236}">
                  <a16:creationId xmlns:a16="http://schemas.microsoft.com/office/drawing/2014/main" id="{D41D9A0D-FBF0-08B4-0764-A1204731421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62127" y="1161141"/>
              <a:ext cx="2819746" cy="2160034"/>
            </a:xfrm>
            <a:prstGeom prst="rect">
              <a:avLst/>
            </a:prstGeom>
            <a:noFill/>
            <a:ln>
              <a:noFill/>
            </a:ln>
          </p:spPr>
        </p:pic>
        <p:sp>
          <p:nvSpPr>
            <p:cNvPr id="258" name="Google Shape;258;p4">
              <a:extLst>
                <a:ext uri="{FF2B5EF4-FFF2-40B4-BE49-F238E27FC236}">
                  <a16:creationId xmlns:a16="http://schemas.microsoft.com/office/drawing/2014/main" id="{E7EBAD89-DCBB-C71C-258F-EAB52D9DE257}"/>
                </a:ext>
              </a:extLst>
            </p:cNvPr>
            <p:cNvSpPr/>
            <p:nvPr/>
          </p:nvSpPr>
          <p:spPr>
            <a:xfrm rot="10800000">
              <a:off x="3523623" y="3172584"/>
              <a:ext cx="2319000" cy="1489500"/>
            </a:xfrm>
            <a:prstGeom prst="wedgeRectCallout">
              <a:avLst>
                <a:gd name="adj1" fmla="val -20833"/>
                <a:gd name="adj2" fmla="val 62500"/>
              </a:avLst>
            </a:prstGeom>
            <a:solidFill>
              <a:schemeClr val="lt1"/>
            </a:solidFill>
            <a:ln w="19050" cap="flat" cmpd="sng">
              <a:solidFill>
                <a:schemeClr val="dk1"/>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dk1"/>
                </a:solidFill>
                <a:latin typeface="Arial"/>
                <a:ea typeface="Arial"/>
                <a:cs typeface="Arial"/>
                <a:sym typeface="Arial"/>
              </a:endParaRPr>
            </a:p>
          </p:txBody>
        </p:sp>
        <p:sp>
          <p:nvSpPr>
            <p:cNvPr id="259" name="Google Shape;259;p4">
              <a:extLst>
                <a:ext uri="{FF2B5EF4-FFF2-40B4-BE49-F238E27FC236}">
                  <a16:creationId xmlns:a16="http://schemas.microsoft.com/office/drawing/2014/main" id="{424B1CD7-ECD7-4994-BFD1-AE831563383D}"/>
                </a:ext>
              </a:extLst>
            </p:cNvPr>
            <p:cNvSpPr txBox="1"/>
            <p:nvPr/>
          </p:nvSpPr>
          <p:spPr>
            <a:xfrm>
              <a:off x="3753798" y="3321175"/>
              <a:ext cx="1922607" cy="1305894"/>
            </a:xfrm>
            <a:prstGeom prst="rect">
              <a:avLst/>
            </a:prstGeom>
            <a:noFill/>
            <a:ln>
              <a:noFill/>
            </a:ln>
          </p:spPr>
          <p:txBody>
            <a:bodyPr spcFirstLastPara="1" wrap="square" lIns="243800" tIns="121866" rIns="243800" bIns="121866" anchor="t" anchorCtr="0">
              <a:spAutoFit/>
            </a:bodyPr>
            <a:lstStyle/>
            <a:p>
              <a:pPr>
                <a:buClr>
                  <a:srgbClr val="000000"/>
                </a:buClr>
                <a:buSzPts val="1800"/>
              </a:pPr>
              <a:r>
                <a:rPr lang="en">
                  <a:solidFill>
                    <a:schemeClr val="dk1"/>
                  </a:solidFill>
                  <a:latin typeface="Calibri" panose="020F0502020204030204" pitchFamily="34" charset="0"/>
                  <a:ea typeface="Calibri" panose="020F0502020204030204" pitchFamily="34" charset="0"/>
                  <a:cs typeface="Calibri" panose="020F0502020204030204" pitchFamily="34" charset="0"/>
                  <a:sym typeface="Lato"/>
                </a:rPr>
                <a:t>Alerts adults that other people are looking out for children’s safety</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260" name="Google Shape;260;p4">
            <a:extLst>
              <a:ext uri="{FF2B5EF4-FFF2-40B4-BE49-F238E27FC236}">
                <a16:creationId xmlns:a16="http://schemas.microsoft.com/office/drawing/2014/main" id="{60DCA227-6AE4-F47B-8464-746FE9C61A84}"/>
              </a:ext>
            </a:extLst>
          </p:cNvPr>
          <p:cNvGrpSpPr/>
          <p:nvPr/>
        </p:nvGrpSpPr>
        <p:grpSpPr>
          <a:xfrm>
            <a:off x="16412091" y="3125311"/>
            <a:ext cx="7510818" cy="9306919"/>
            <a:chOff x="6154533" y="1171991"/>
            <a:chExt cx="2816557" cy="3490094"/>
          </a:xfrm>
        </p:grpSpPr>
        <p:pic>
          <p:nvPicPr>
            <p:cNvPr id="261" name="Google Shape;261;p4" descr="A group of students studying in a classroom&#10;&#10;Description automatically generated">
              <a:extLst>
                <a:ext uri="{FF2B5EF4-FFF2-40B4-BE49-F238E27FC236}">
                  <a16:creationId xmlns:a16="http://schemas.microsoft.com/office/drawing/2014/main" id="{E83DFF98-3919-F0FE-45A8-D7B845F0B05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154533" y="1171991"/>
              <a:ext cx="2816557" cy="2124065"/>
            </a:xfrm>
            <a:prstGeom prst="rect">
              <a:avLst/>
            </a:prstGeom>
            <a:noFill/>
            <a:ln>
              <a:noFill/>
            </a:ln>
          </p:spPr>
        </p:pic>
        <p:sp>
          <p:nvSpPr>
            <p:cNvPr id="262" name="Google Shape;262;p4">
              <a:extLst>
                <a:ext uri="{FF2B5EF4-FFF2-40B4-BE49-F238E27FC236}">
                  <a16:creationId xmlns:a16="http://schemas.microsoft.com/office/drawing/2014/main" id="{10CC3839-E711-BC98-71B2-E91F5279D688}"/>
                </a:ext>
              </a:extLst>
            </p:cNvPr>
            <p:cNvSpPr/>
            <p:nvPr/>
          </p:nvSpPr>
          <p:spPr>
            <a:xfrm rot="10800000">
              <a:off x="6494607" y="3172585"/>
              <a:ext cx="2319000" cy="1489500"/>
            </a:xfrm>
            <a:prstGeom prst="wedgeRectCallout">
              <a:avLst>
                <a:gd name="adj1" fmla="val -20833"/>
                <a:gd name="adj2" fmla="val 62500"/>
              </a:avLst>
            </a:prstGeom>
            <a:solidFill>
              <a:schemeClr val="lt1"/>
            </a:solidFill>
            <a:ln w="19050" cap="flat" cmpd="sng">
              <a:solidFill>
                <a:schemeClr val="dk1"/>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dk1"/>
                </a:solidFill>
                <a:latin typeface="Arial"/>
                <a:ea typeface="Arial"/>
                <a:cs typeface="Arial"/>
                <a:sym typeface="Arial"/>
              </a:endParaRPr>
            </a:p>
          </p:txBody>
        </p:sp>
        <p:sp>
          <p:nvSpPr>
            <p:cNvPr id="263" name="Google Shape;263;p4">
              <a:extLst>
                <a:ext uri="{FF2B5EF4-FFF2-40B4-BE49-F238E27FC236}">
                  <a16:creationId xmlns:a16="http://schemas.microsoft.com/office/drawing/2014/main" id="{F875F3EF-2824-C961-C89B-C2DC9BFBD4D9}"/>
                </a:ext>
              </a:extLst>
            </p:cNvPr>
            <p:cNvSpPr txBox="1"/>
            <p:nvPr/>
          </p:nvSpPr>
          <p:spPr>
            <a:xfrm>
              <a:off x="6666207" y="3421541"/>
              <a:ext cx="2147400" cy="1056594"/>
            </a:xfrm>
            <a:prstGeom prst="rect">
              <a:avLst/>
            </a:prstGeom>
            <a:noFill/>
            <a:ln>
              <a:noFill/>
            </a:ln>
          </p:spPr>
          <p:txBody>
            <a:bodyPr spcFirstLastPara="1" wrap="square" lIns="243800" tIns="121866" rIns="243800" bIns="121866" anchor="t" anchorCtr="0">
              <a:spAutoFit/>
            </a:bodyPr>
            <a:lstStyle/>
            <a:p>
              <a:pPr>
                <a:buClr>
                  <a:srgbClr val="000000"/>
                </a:buClr>
                <a:buSzPts val="1800"/>
              </a:pPr>
              <a:r>
                <a:rPr lang="en">
                  <a:solidFill>
                    <a:schemeClr val="dk1"/>
                  </a:solidFill>
                  <a:latin typeface="Calibri" panose="020F0502020204030204" pitchFamily="34" charset="0"/>
                  <a:ea typeface="Calibri" panose="020F0502020204030204" pitchFamily="34" charset="0"/>
                  <a:cs typeface="Calibri" panose="020F0502020204030204" pitchFamily="34" charset="0"/>
                  <a:sym typeface="Lato"/>
                </a:rPr>
                <a:t>Opportunity for adult to seek help and support</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264" name="Google Shape;264;p4">
            <a:extLst>
              <a:ext uri="{FF2B5EF4-FFF2-40B4-BE49-F238E27FC236}">
                <a16:creationId xmlns:a16="http://schemas.microsoft.com/office/drawing/2014/main" id="{7EBC84B1-2828-53DB-D152-90389C95FF0E}"/>
              </a:ext>
            </a:extLst>
          </p:cNvPr>
          <p:cNvGrpSpPr/>
          <p:nvPr/>
        </p:nvGrpSpPr>
        <p:grpSpPr>
          <a:xfrm>
            <a:off x="435809" y="3096379"/>
            <a:ext cx="7449714" cy="9244784"/>
            <a:chOff x="163427" y="1161141"/>
            <a:chExt cx="2793643" cy="3466794"/>
          </a:xfrm>
        </p:grpSpPr>
        <p:pic>
          <p:nvPicPr>
            <p:cNvPr id="265" name="Google Shape;265;p4" descr="A person and child looking at each other&#10;&#10;Description automatically generated">
              <a:extLst>
                <a:ext uri="{FF2B5EF4-FFF2-40B4-BE49-F238E27FC236}">
                  <a16:creationId xmlns:a16="http://schemas.microsoft.com/office/drawing/2014/main" id="{803F5B47-F61D-2C77-3E9C-E9A9CA963ED4}"/>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63427" y="1161141"/>
              <a:ext cx="2793643" cy="2160034"/>
            </a:xfrm>
            <a:prstGeom prst="rect">
              <a:avLst/>
            </a:prstGeom>
            <a:noFill/>
            <a:ln>
              <a:noFill/>
            </a:ln>
          </p:spPr>
        </p:pic>
        <p:sp>
          <p:nvSpPr>
            <p:cNvPr id="266" name="Google Shape;266;p4">
              <a:extLst>
                <a:ext uri="{FF2B5EF4-FFF2-40B4-BE49-F238E27FC236}">
                  <a16:creationId xmlns:a16="http://schemas.microsoft.com/office/drawing/2014/main" id="{0C51EF4F-1761-6D97-3D27-8D95D3AD356E}"/>
                </a:ext>
              </a:extLst>
            </p:cNvPr>
            <p:cNvSpPr/>
            <p:nvPr/>
          </p:nvSpPr>
          <p:spPr>
            <a:xfrm rot="10800000">
              <a:off x="456711" y="3138435"/>
              <a:ext cx="2319000" cy="1489500"/>
            </a:xfrm>
            <a:prstGeom prst="wedgeRectCallout">
              <a:avLst>
                <a:gd name="adj1" fmla="val -20833"/>
                <a:gd name="adj2" fmla="val 62500"/>
              </a:avLst>
            </a:prstGeom>
            <a:solidFill>
              <a:schemeClr val="lt1"/>
            </a:solidFill>
            <a:ln w="19050" cap="flat" cmpd="sng">
              <a:solidFill>
                <a:schemeClr val="dk1"/>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dk1"/>
                </a:solidFill>
                <a:latin typeface="Arial"/>
                <a:ea typeface="Arial"/>
                <a:cs typeface="Arial"/>
                <a:sym typeface="Arial"/>
              </a:endParaRPr>
            </a:p>
          </p:txBody>
        </p:sp>
        <p:sp>
          <p:nvSpPr>
            <p:cNvPr id="267" name="Google Shape;267;p4">
              <a:extLst>
                <a:ext uri="{FF2B5EF4-FFF2-40B4-BE49-F238E27FC236}">
                  <a16:creationId xmlns:a16="http://schemas.microsoft.com/office/drawing/2014/main" id="{ADF12000-FDD2-A34B-A41B-F8BE51522D4F}"/>
                </a:ext>
              </a:extLst>
            </p:cNvPr>
            <p:cNvSpPr txBox="1"/>
            <p:nvPr/>
          </p:nvSpPr>
          <p:spPr>
            <a:xfrm>
              <a:off x="552301" y="3294398"/>
              <a:ext cx="2279100" cy="1305894"/>
            </a:xfrm>
            <a:prstGeom prst="rect">
              <a:avLst/>
            </a:prstGeom>
            <a:noFill/>
            <a:ln>
              <a:noFill/>
            </a:ln>
          </p:spPr>
          <p:txBody>
            <a:bodyPr spcFirstLastPara="1" wrap="square" lIns="243800" tIns="121866" rIns="243800" bIns="121866" anchor="t" anchorCtr="0">
              <a:spAutoFit/>
            </a:bodyPr>
            <a:lstStyle/>
            <a:p>
              <a:pPr>
                <a:buClr>
                  <a:srgbClr val="000000"/>
                </a:buClr>
                <a:buSzPts val="1800"/>
              </a:pPr>
              <a:r>
                <a:rPr lang="en">
                  <a:solidFill>
                    <a:schemeClr val="dk1"/>
                  </a:solidFill>
                  <a:latin typeface="Calibri" panose="020F0502020204030204" pitchFamily="34" charset="0"/>
                  <a:ea typeface="Calibri" panose="020F0502020204030204" pitchFamily="34" charset="0"/>
                  <a:cs typeface="Calibri" panose="020F0502020204030204" pitchFamily="34" charset="0"/>
                  <a:sym typeface="Lato"/>
                </a:rPr>
                <a:t>Chance for adult to correct behavior and allows us to set expectations</a:t>
              </a:r>
              <a:endParaRPr sz="3734">
                <a:latin typeface="Calibri" panose="020F0502020204030204" pitchFamily="34" charset="0"/>
                <a:ea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625821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500"/>
                                        <p:tgtEl>
                                          <p:spTgt spid="2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
                                        </p:tgtEl>
                                        <p:attrNameLst>
                                          <p:attrName>style.visibility</p:attrName>
                                        </p:attrNameLst>
                                      </p:cBhvr>
                                      <p:to>
                                        <p:strVal val="visible"/>
                                      </p:to>
                                    </p:set>
                                    <p:animEffect transition="in" filter="fade">
                                      <p:cBhvr>
                                        <p:cTn id="12" dur="500"/>
                                        <p:tgtEl>
                                          <p:spTgt spid="2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0"/>
                                        </p:tgtEl>
                                        <p:attrNameLst>
                                          <p:attrName>style.visibility</p:attrName>
                                        </p:attrNameLst>
                                      </p:cBhvr>
                                      <p:to>
                                        <p:strVal val="visible"/>
                                      </p:to>
                                    </p:set>
                                    <p:animEffect transition="in" filter="fade">
                                      <p:cBhvr>
                                        <p:cTn id="17"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8" descr="A person talking to a person&#10;&#10;Description automatically generated"/>
          <p:cNvPicPr preferRelativeResize="0"/>
          <p:nvPr/>
        </p:nvPicPr>
        <p:blipFill rotWithShape="1">
          <a:blip r:embed="rId3">
            <a:alphaModFix/>
          </a:blip>
          <a:srcRect r="23640" b="35608"/>
          <a:stretch/>
        </p:blipFill>
        <p:spPr>
          <a:xfrm>
            <a:off x="-1" y="-1"/>
            <a:ext cx="24384002" cy="13716002"/>
          </a:xfrm>
          <a:prstGeom prst="rect">
            <a:avLst/>
          </a:prstGeom>
          <a:noFill/>
          <a:ln>
            <a:noFill/>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B80A0C-A11B-1CD5-6890-1D5228408ECE}"/>
              </a:ext>
            </a:extLst>
          </p:cNvPr>
          <p:cNvPicPr>
            <a:picLocks noChangeAspect="1"/>
          </p:cNvPicPr>
          <p:nvPr/>
        </p:nvPicPr>
        <p:blipFill>
          <a:blip r:embed="rId3"/>
          <a:srcRect r="1807" b="1"/>
          <a:stretch>
            <a:fillRect/>
          </a:stretch>
        </p:blipFill>
        <p:spPr>
          <a:xfrm>
            <a:off x="12552201" y="0"/>
            <a:ext cx="11831799" cy="13770762"/>
          </a:xfrm>
          <a:prstGeom prst="rect">
            <a:avLst/>
          </a:prstGeom>
          <a:noFill/>
        </p:spPr>
      </p:pic>
      <p:sp>
        <p:nvSpPr>
          <p:cNvPr id="8" name="Title 2">
            <a:extLst>
              <a:ext uri="{FF2B5EF4-FFF2-40B4-BE49-F238E27FC236}">
                <a16:creationId xmlns:a16="http://schemas.microsoft.com/office/drawing/2014/main" id="{8725D1E9-4329-2931-1CC2-35D981BE4408}"/>
              </a:ext>
            </a:extLst>
          </p:cNvPr>
          <p:cNvSpPr>
            <a:spLocks noGrp="1"/>
          </p:cNvSpPr>
          <p:nvPr>
            <p:ph type="title"/>
          </p:nvPr>
        </p:nvSpPr>
        <p:spPr>
          <a:xfrm>
            <a:off x="957100" y="1653893"/>
            <a:ext cx="11595101" cy="10669287"/>
          </a:xfrm>
        </p:spPr>
        <p:txBody>
          <a:bodyPr>
            <a:noAutofit/>
          </a:bodyPr>
          <a:lstStyle/>
          <a:p>
            <a:r>
              <a:rPr lang="en-US" sz="5400" b="0">
                <a:latin typeface="Calibri" panose="020F0502020204030204" pitchFamily="34" charset="0"/>
                <a:ea typeface="Calibri" panose="020F0502020204030204" pitchFamily="34" charset="0"/>
                <a:cs typeface="Calibri" panose="020F0502020204030204" pitchFamily="34" charset="0"/>
              </a:rPr>
              <a:t>Misinterpreting situation</a:t>
            </a:r>
            <a:br>
              <a:rPr lang="en-US" sz="5400" b="0">
                <a:latin typeface="Calibri" panose="020F0502020204030204" pitchFamily="34" charset="0"/>
                <a:ea typeface="Calibri" panose="020F0502020204030204" pitchFamily="34" charset="0"/>
                <a:cs typeface="Calibri" panose="020F0502020204030204" pitchFamily="34" charset="0"/>
              </a:rPr>
            </a:br>
            <a:br>
              <a:rPr lang="en-US" sz="5400" b="0">
                <a:latin typeface="Calibri" panose="020F0502020204030204" pitchFamily="34" charset="0"/>
                <a:ea typeface="Calibri" panose="020F0502020204030204" pitchFamily="34" charset="0"/>
                <a:cs typeface="Calibri" panose="020F0502020204030204" pitchFamily="34" charset="0"/>
              </a:rPr>
            </a:br>
            <a:r>
              <a:rPr lang="en-US" sz="5400" b="0">
                <a:latin typeface="Calibri" panose="020F0502020204030204" pitchFamily="34" charset="0"/>
                <a:ea typeface="Calibri" panose="020F0502020204030204" pitchFamily="34" charset="0"/>
                <a:cs typeface="Calibri" panose="020F0502020204030204" pitchFamily="34" charset="0"/>
              </a:rPr>
              <a:t>Worried about offending others</a:t>
            </a:r>
            <a:br>
              <a:rPr lang="en-US" sz="5400" b="0">
                <a:latin typeface="Calibri" panose="020F0502020204030204" pitchFamily="34" charset="0"/>
                <a:ea typeface="Calibri" panose="020F0502020204030204" pitchFamily="34" charset="0"/>
                <a:cs typeface="Calibri" panose="020F0502020204030204" pitchFamily="34" charset="0"/>
              </a:rPr>
            </a:br>
            <a:br>
              <a:rPr lang="en-US" sz="5400" b="0">
                <a:latin typeface="Calibri" panose="020F0502020204030204" pitchFamily="34" charset="0"/>
                <a:ea typeface="Calibri" panose="020F0502020204030204" pitchFamily="34" charset="0"/>
                <a:cs typeface="Calibri" panose="020F0502020204030204" pitchFamily="34" charset="0"/>
              </a:rPr>
            </a:br>
            <a:r>
              <a:rPr lang="en-US" sz="5400" b="0">
                <a:latin typeface="Calibri" panose="020F0502020204030204" pitchFamily="34" charset="0"/>
                <a:ea typeface="Calibri" panose="020F0502020204030204" pitchFamily="34" charset="0"/>
                <a:cs typeface="Calibri" panose="020F0502020204030204" pitchFamily="34" charset="0"/>
              </a:rPr>
              <a:t>Make things worse</a:t>
            </a:r>
            <a:br>
              <a:rPr lang="en-US" sz="5400" b="0">
                <a:latin typeface="Calibri" panose="020F0502020204030204" pitchFamily="34" charset="0"/>
                <a:ea typeface="Calibri" panose="020F0502020204030204" pitchFamily="34" charset="0"/>
                <a:cs typeface="Calibri" panose="020F0502020204030204" pitchFamily="34" charset="0"/>
              </a:rPr>
            </a:br>
            <a:br>
              <a:rPr lang="en-US" sz="5400" b="0">
                <a:latin typeface="Calibri" panose="020F0502020204030204" pitchFamily="34" charset="0"/>
                <a:ea typeface="Calibri" panose="020F0502020204030204" pitchFamily="34" charset="0"/>
                <a:cs typeface="Calibri" panose="020F0502020204030204" pitchFamily="34" charset="0"/>
              </a:rPr>
            </a:br>
            <a:r>
              <a:rPr lang="en-US" sz="5400" b="0">
                <a:latin typeface="Calibri" panose="020F0502020204030204" pitchFamily="34" charset="0"/>
                <a:ea typeface="Calibri" panose="020F0502020204030204" pitchFamily="34" charset="0"/>
                <a:cs typeface="Calibri" panose="020F0502020204030204" pitchFamily="34" charset="0"/>
              </a:rPr>
              <a:t>Safety concerns for child</a:t>
            </a:r>
            <a:br>
              <a:rPr lang="en-US" sz="5400" b="0">
                <a:latin typeface="Calibri" panose="020F0502020204030204" pitchFamily="34" charset="0"/>
                <a:ea typeface="Calibri" panose="020F0502020204030204" pitchFamily="34" charset="0"/>
                <a:cs typeface="Calibri" panose="020F0502020204030204" pitchFamily="34" charset="0"/>
              </a:rPr>
            </a:br>
            <a:br>
              <a:rPr lang="en-US" sz="5400" b="0">
                <a:latin typeface="Calibri" panose="020F0502020204030204" pitchFamily="34" charset="0"/>
                <a:ea typeface="Calibri" panose="020F0502020204030204" pitchFamily="34" charset="0"/>
                <a:cs typeface="Calibri" panose="020F0502020204030204" pitchFamily="34" charset="0"/>
              </a:rPr>
            </a:br>
            <a:r>
              <a:rPr lang="en-US" sz="5400" b="0">
                <a:latin typeface="Calibri" panose="020F0502020204030204" pitchFamily="34" charset="0"/>
                <a:ea typeface="Calibri" panose="020F0502020204030204" pitchFamily="34" charset="0"/>
                <a:cs typeface="Calibri" panose="020F0502020204030204" pitchFamily="34" charset="0"/>
              </a:rPr>
              <a:t>Safety concerns for themselves</a:t>
            </a:r>
            <a:br>
              <a:rPr lang="en-US" sz="5400" b="0">
                <a:latin typeface="Calibri" panose="020F0502020204030204" pitchFamily="34" charset="0"/>
                <a:ea typeface="Calibri" panose="020F0502020204030204" pitchFamily="34" charset="0"/>
                <a:cs typeface="Calibri" panose="020F0502020204030204" pitchFamily="34" charset="0"/>
              </a:rPr>
            </a:br>
            <a:br>
              <a:rPr lang="en-US" sz="5400" b="0">
                <a:latin typeface="Calibri" panose="020F0502020204030204" pitchFamily="34" charset="0"/>
                <a:ea typeface="Calibri" panose="020F0502020204030204" pitchFamily="34" charset="0"/>
                <a:cs typeface="Calibri" panose="020F0502020204030204" pitchFamily="34" charset="0"/>
              </a:rPr>
            </a:br>
            <a:r>
              <a:rPr lang="en-US" sz="5400" b="0">
                <a:latin typeface="Calibri" panose="020F0502020204030204" pitchFamily="34" charset="0"/>
                <a:ea typeface="Calibri" panose="020F0502020204030204" pitchFamily="34" charset="0"/>
                <a:cs typeface="Calibri" panose="020F0502020204030204" pitchFamily="34" charset="0"/>
              </a:rPr>
              <a:t>Family disruption</a:t>
            </a:r>
            <a:br>
              <a:rPr lang="en-US" sz="5400" b="0">
                <a:latin typeface="Calibri" panose="020F0502020204030204" pitchFamily="34" charset="0"/>
                <a:ea typeface="Calibri" panose="020F0502020204030204" pitchFamily="34" charset="0"/>
                <a:cs typeface="Calibri" panose="020F0502020204030204" pitchFamily="34" charset="0"/>
              </a:rPr>
            </a:br>
            <a:br>
              <a:rPr lang="en-US" sz="5400" b="0">
                <a:latin typeface="Calibri" panose="020F0502020204030204" pitchFamily="34" charset="0"/>
                <a:ea typeface="Calibri" panose="020F0502020204030204" pitchFamily="34" charset="0"/>
                <a:cs typeface="Calibri" panose="020F0502020204030204" pitchFamily="34" charset="0"/>
              </a:rPr>
            </a:br>
            <a:r>
              <a:rPr lang="en-US" sz="5400" b="0">
                <a:latin typeface="Calibri" panose="020F0502020204030204" pitchFamily="34" charset="0"/>
                <a:ea typeface="Calibri" panose="020F0502020204030204" pitchFamily="34" charset="0"/>
                <a:cs typeface="Calibri" panose="020F0502020204030204" pitchFamily="34" charset="0"/>
              </a:rPr>
              <a:t>Financial loss</a:t>
            </a:r>
            <a:br>
              <a:rPr lang="en-US" sz="5400" b="0">
                <a:latin typeface="Calibri" panose="020F0502020204030204" pitchFamily="34" charset="0"/>
                <a:ea typeface="Calibri" panose="020F0502020204030204" pitchFamily="34" charset="0"/>
                <a:cs typeface="Calibri" panose="020F0502020204030204" pitchFamily="34" charset="0"/>
              </a:rPr>
            </a:br>
            <a:br>
              <a:rPr lang="en-US" sz="5400" b="0">
                <a:latin typeface="Calibri" panose="020F0502020204030204" pitchFamily="34" charset="0"/>
                <a:ea typeface="Calibri" panose="020F0502020204030204" pitchFamily="34" charset="0"/>
                <a:cs typeface="Calibri" panose="020F0502020204030204" pitchFamily="34" charset="0"/>
              </a:rPr>
            </a:br>
            <a:r>
              <a:rPr lang="en-US" sz="5400" b="0">
                <a:latin typeface="Calibri" panose="020F0502020204030204" pitchFamily="34" charset="0"/>
                <a:ea typeface="Calibri" panose="020F0502020204030204" pitchFamily="34" charset="0"/>
                <a:cs typeface="Calibri" panose="020F0502020204030204" pitchFamily="34" charset="0"/>
              </a:rPr>
              <a:t>Embarrassment/Shame and guilt</a:t>
            </a:r>
          </a:p>
        </p:txBody>
      </p:sp>
      <p:sp>
        <p:nvSpPr>
          <p:cNvPr id="6" name="TextBox 5">
            <a:extLst>
              <a:ext uri="{FF2B5EF4-FFF2-40B4-BE49-F238E27FC236}">
                <a16:creationId xmlns:a16="http://schemas.microsoft.com/office/drawing/2014/main" id="{46A0E22F-33D6-FFD8-027D-0B9EA536EF6B}"/>
              </a:ext>
            </a:extLst>
          </p:cNvPr>
          <p:cNvSpPr txBox="1"/>
          <p:nvPr/>
        </p:nvSpPr>
        <p:spPr>
          <a:xfrm>
            <a:off x="113068" y="218793"/>
            <a:ext cx="11312288" cy="14351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0">
            <a:scrgbClr r="0" g="0" b="0"/>
          </a:lnRef>
          <a:fillRef idx="0">
            <a:scrgbClr r="0" g="0" b="0"/>
          </a:fillRef>
          <a:effectRef idx="0">
            <a:scrgbClr r="0" g="0" b="0"/>
          </a:effectRef>
          <a:fontRef idx="none"/>
        </p:style>
        <p:txBody>
          <a:bodyPr lIns="50800" tIns="50800" rIns="50800" bIns="50800">
            <a:noAutofit/>
          </a:bodyPr>
          <a:lstStyle/>
          <a:p>
            <a:pPr>
              <a:lnSpc>
                <a:spcPct val="80000"/>
              </a:lnSpc>
              <a:spcBef>
                <a:spcPts val="0"/>
              </a:spcBef>
              <a:spcAft>
                <a:spcPts val="600"/>
              </a:spcAft>
            </a:pPr>
            <a:r>
              <a:rPr lang="en-US" sz="6000" i="0" u="none" strike="noStrike" cap="none" spc="-170" baseline="0">
                <a:uFillTx/>
                <a:latin typeface="Calibri" panose="020F0502020204030204" pitchFamily="34" charset="0"/>
                <a:ea typeface="Calibri" panose="020F0502020204030204" pitchFamily="34" charset="0"/>
                <a:cs typeface="Calibri" panose="020F0502020204030204" pitchFamily="34" charset="0"/>
                <a:sym typeface="Helvetica Neue"/>
              </a:rPr>
              <a:t>Barriers to Speaking Up: Fears</a:t>
            </a:r>
          </a:p>
        </p:txBody>
      </p:sp>
    </p:spTree>
    <p:extLst>
      <p:ext uri="{BB962C8B-B14F-4D97-AF65-F5344CB8AC3E}">
        <p14:creationId xmlns:p14="http://schemas.microsoft.com/office/powerpoint/2010/main" val="14039212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99D90-8AAC-344F-494B-80BB64D0A7CD}"/>
              </a:ext>
            </a:extLst>
          </p:cNvPr>
          <p:cNvPicPr>
            <a:picLocks noChangeAspect="1"/>
          </p:cNvPicPr>
          <p:nvPr/>
        </p:nvPicPr>
        <p:blipFill>
          <a:blip r:embed="rId3"/>
          <a:srcRect l="5070" r="10424" b="1"/>
          <a:stretch>
            <a:fillRect/>
          </a:stretch>
        </p:blipFill>
        <p:spPr>
          <a:xfrm>
            <a:off x="13467126" y="-451859"/>
            <a:ext cx="10916874" cy="14555832"/>
          </a:xfrm>
          <a:prstGeom prst="rect">
            <a:avLst/>
          </a:prstGeom>
          <a:noFill/>
        </p:spPr>
      </p:pic>
      <p:sp>
        <p:nvSpPr>
          <p:cNvPr id="9" name="Text Placeholder 3">
            <a:extLst>
              <a:ext uri="{FF2B5EF4-FFF2-40B4-BE49-F238E27FC236}">
                <a16:creationId xmlns:a16="http://schemas.microsoft.com/office/drawing/2014/main" id="{4126DD49-DCED-008F-3DD5-37C32959EBF9}"/>
              </a:ext>
            </a:extLst>
          </p:cNvPr>
          <p:cNvSpPr>
            <a:spLocks noGrp="1"/>
          </p:cNvSpPr>
          <p:nvPr>
            <p:ph type="body" sz="quarter" idx="1"/>
          </p:nvPr>
        </p:nvSpPr>
        <p:spPr>
          <a:xfrm>
            <a:off x="934651" y="2057399"/>
            <a:ext cx="10916873" cy="9537317"/>
          </a:xfrm>
        </p:spPr>
        <p:txBody>
          <a:bodyPr>
            <a:noAutofit/>
          </a:bodyPr>
          <a:lstStyle/>
          <a:p>
            <a:pPr marL="0" indent="0">
              <a:buNone/>
            </a:pPr>
            <a:r>
              <a:rPr lang="en-US" sz="5400">
                <a:latin typeface="Calibri" panose="020F0502020204030204" pitchFamily="34" charset="0"/>
                <a:ea typeface="Calibri" panose="020F0502020204030204" pitchFamily="34" charset="0"/>
                <a:cs typeface="Calibri" panose="020F0502020204030204" pitchFamily="34" charset="0"/>
              </a:rPr>
              <a:t>Impossible in theirs or other’s families</a:t>
            </a:r>
          </a:p>
          <a:p>
            <a:pPr marL="0" indent="0">
              <a:buNone/>
            </a:pPr>
            <a:r>
              <a:rPr lang="en-US" sz="5400">
                <a:latin typeface="Calibri" panose="020F0502020204030204" pitchFamily="34" charset="0"/>
                <a:ea typeface="Calibri" panose="020F0502020204030204" pitchFamily="34" charset="0"/>
                <a:cs typeface="Calibri" panose="020F0502020204030204" pitchFamily="34" charset="0"/>
              </a:rPr>
              <a:t>They’re a “good” person</a:t>
            </a:r>
          </a:p>
          <a:p>
            <a:pPr marL="0" indent="0">
              <a:buNone/>
            </a:pPr>
            <a:r>
              <a:rPr lang="en-US" sz="5400">
                <a:latin typeface="Calibri" panose="020F0502020204030204" pitchFamily="34" charset="0"/>
                <a:ea typeface="Calibri" panose="020F0502020204030204" pitchFamily="34" charset="0"/>
                <a:cs typeface="Calibri" panose="020F0502020204030204" pitchFamily="34" charset="0"/>
              </a:rPr>
              <a:t>Every family has problems</a:t>
            </a:r>
          </a:p>
          <a:p>
            <a:pPr marL="0" indent="0">
              <a:buNone/>
            </a:pPr>
            <a:r>
              <a:rPr lang="en-US" sz="5400">
                <a:latin typeface="Calibri" panose="020F0502020204030204" pitchFamily="34" charset="0"/>
                <a:ea typeface="Calibri" panose="020F0502020204030204" pitchFamily="34" charset="0"/>
                <a:cs typeface="Calibri" panose="020F0502020204030204" pitchFamily="34" charset="0"/>
              </a:rPr>
              <a:t>They shouldn’t get involved</a:t>
            </a:r>
          </a:p>
          <a:p>
            <a:pPr marL="0" indent="0">
              <a:buNone/>
            </a:pPr>
            <a:r>
              <a:rPr lang="en-US" sz="5400">
                <a:latin typeface="Calibri" panose="020F0502020204030204" pitchFamily="34" charset="0"/>
                <a:ea typeface="Calibri" panose="020F0502020204030204" pitchFamily="34" charset="0"/>
                <a:cs typeface="Calibri" panose="020F0502020204030204" pitchFamily="34" charset="0"/>
              </a:rPr>
              <a:t>They wanted it</a:t>
            </a:r>
          </a:p>
          <a:p>
            <a:pPr marL="0" indent="0">
              <a:buNone/>
            </a:pPr>
            <a:r>
              <a:rPr lang="en-US" sz="5400">
                <a:latin typeface="Calibri" panose="020F0502020204030204" pitchFamily="34" charset="0"/>
                <a:ea typeface="Calibri" panose="020F0502020204030204" pitchFamily="34" charset="0"/>
                <a:cs typeface="Calibri" panose="020F0502020204030204" pitchFamily="34" charset="0"/>
              </a:rPr>
              <a:t>That’s how they show affection</a:t>
            </a:r>
          </a:p>
          <a:p>
            <a:pPr marL="0" indent="0">
              <a:buNone/>
            </a:pPr>
            <a:r>
              <a:rPr lang="en-US" sz="5400">
                <a:latin typeface="Calibri" panose="020F0502020204030204" pitchFamily="34" charset="0"/>
                <a:ea typeface="Calibri" panose="020F0502020204030204" pitchFamily="34" charset="0"/>
                <a:cs typeface="Calibri" panose="020F0502020204030204" pitchFamily="34" charset="0"/>
              </a:rPr>
              <a:t>They’re “too old”</a:t>
            </a:r>
          </a:p>
          <a:p>
            <a:pPr marL="0" indent="0">
              <a:buNone/>
            </a:pPr>
            <a:r>
              <a:rPr lang="en-US" sz="5400">
                <a:latin typeface="Calibri" panose="020F0502020204030204" pitchFamily="34" charset="0"/>
                <a:ea typeface="Calibri" panose="020F0502020204030204" pitchFamily="34" charset="0"/>
                <a:cs typeface="Calibri" panose="020F0502020204030204" pitchFamily="34" charset="0"/>
              </a:rPr>
              <a:t>Nothing will happen anyway</a:t>
            </a:r>
          </a:p>
        </p:txBody>
      </p:sp>
      <p:sp>
        <p:nvSpPr>
          <p:cNvPr id="6" name="TextBox 5">
            <a:extLst>
              <a:ext uri="{FF2B5EF4-FFF2-40B4-BE49-F238E27FC236}">
                <a16:creationId xmlns:a16="http://schemas.microsoft.com/office/drawing/2014/main" id="{46A0E22F-33D6-FFD8-027D-0B9EA536EF6B}"/>
              </a:ext>
            </a:extLst>
          </p:cNvPr>
          <p:cNvSpPr txBox="1"/>
          <p:nvPr/>
        </p:nvSpPr>
        <p:spPr>
          <a:xfrm>
            <a:off x="113068" y="218793"/>
            <a:ext cx="11312288" cy="14351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0">
            <a:scrgbClr r="0" g="0" b="0"/>
          </a:lnRef>
          <a:fillRef idx="0">
            <a:scrgbClr r="0" g="0" b="0"/>
          </a:fillRef>
          <a:effectRef idx="0">
            <a:scrgbClr r="0" g="0" b="0"/>
          </a:effectRef>
          <a:fontRef idx="none"/>
        </p:style>
        <p:txBody>
          <a:bodyPr lIns="50800" tIns="50800" rIns="50800" bIns="50800">
            <a:noAutofit/>
          </a:bodyPr>
          <a:lstStyle/>
          <a:p>
            <a:pPr>
              <a:lnSpc>
                <a:spcPct val="80000"/>
              </a:lnSpc>
              <a:spcBef>
                <a:spcPts val="0"/>
              </a:spcBef>
              <a:spcAft>
                <a:spcPts val="600"/>
              </a:spcAft>
            </a:pPr>
            <a:r>
              <a:rPr lang="en-US" sz="6000" i="0" u="none" strike="noStrike" cap="none" spc="-170" baseline="0">
                <a:uFillTx/>
                <a:latin typeface="Calibri" panose="020F0502020204030204" pitchFamily="34" charset="0"/>
                <a:ea typeface="Calibri" panose="020F0502020204030204" pitchFamily="34" charset="0"/>
                <a:cs typeface="Calibri" panose="020F0502020204030204" pitchFamily="34" charset="0"/>
                <a:sym typeface="Helvetica Neue"/>
              </a:rPr>
              <a:t>Barriers to Speaking Up: Beliefs</a:t>
            </a:r>
          </a:p>
        </p:txBody>
      </p:sp>
    </p:spTree>
    <p:extLst>
      <p:ext uri="{BB962C8B-B14F-4D97-AF65-F5344CB8AC3E}">
        <p14:creationId xmlns:p14="http://schemas.microsoft.com/office/powerpoint/2010/main" val="14645140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 calcmode="lin" valueType="num">
                                      <p:cBhvr additive="base">
                                        <p:cTn id="3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 calcmode="lin" valueType="num">
                                      <p:cBhvr additive="base">
                                        <p:cTn id="35"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062"/>
            <a:ext cx="24384000" cy="15849600"/>
          </a:xfrm>
          <a:prstGeom prst="rect">
            <a:avLst/>
          </a:prstGeom>
        </p:spPr>
      </p:pic>
      <p:sp>
        <p:nvSpPr>
          <p:cNvPr id="6" name="Google Shape;219;p4">
            <a:extLst>
              <a:ext uri="{FF2B5EF4-FFF2-40B4-BE49-F238E27FC236}">
                <a16:creationId xmlns:a16="http://schemas.microsoft.com/office/drawing/2014/main" id="{DCC40EA1-9A00-0053-B548-A078283AD095}"/>
              </a:ext>
            </a:extLst>
          </p:cNvPr>
          <p:cNvSpPr/>
          <p:nvPr/>
        </p:nvSpPr>
        <p:spPr>
          <a:xfrm>
            <a:off x="0" y="-348278"/>
            <a:ext cx="24384000" cy="14408682"/>
          </a:xfrm>
          <a:prstGeom prst="rect">
            <a:avLst/>
          </a:prstGeom>
          <a:solidFill>
            <a:srgbClr val="7F7F7F">
              <a:alpha val="73333"/>
            </a:srgbClr>
          </a:solidFill>
          <a:ln w="19050" cap="flat" cmpd="sng">
            <a:solidFill>
              <a:srgbClr val="082836"/>
            </a:solid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lt1"/>
              </a:solidFill>
              <a:latin typeface="Arial"/>
              <a:ea typeface="Arial"/>
              <a:cs typeface="Arial"/>
              <a:sym typeface="Arial"/>
            </a:endParaRPr>
          </a:p>
        </p:txBody>
      </p:sp>
      <p:sp>
        <p:nvSpPr>
          <p:cNvPr id="263" name="Google Shape;263;p9"/>
          <p:cNvSpPr txBox="1"/>
          <p:nvPr/>
        </p:nvSpPr>
        <p:spPr>
          <a:xfrm>
            <a:off x="547943" y="650875"/>
            <a:ext cx="21971000" cy="14331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spcFirstLastPara="1" lIns="50800" tIns="50800" rIns="50800" bIns="50800" anchorCtr="0">
            <a:normAutofit/>
          </a:bodyPr>
          <a:lstStyle/>
          <a:p>
            <a:pPr>
              <a:lnSpc>
                <a:spcPct val="80000"/>
              </a:lnSpc>
              <a:spcBef>
                <a:spcPts val="0"/>
              </a:spcBef>
              <a:spcAft>
                <a:spcPts val="600"/>
              </a:spcAft>
            </a:pPr>
            <a:r>
              <a:rPr lang="en-US" sz="6000" i="0" u="none" strike="noStrike" cap="none" spc="-170" baseline="0">
                <a:uFillTx/>
                <a:latin typeface="Calibri" panose="020F0502020204030204" pitchFamily="34" charset="0"/>
                <a:ea typeface="Calibri" panose="020F0502020204030204" pitchFamily="34" charset="0"/>
                <a:cs typeface="Calibri" panose="020F0502020204030204" pitchFamily="34" charset="0"/>
                <a:sym typeface="Helvetica Neue"/>
              </a:rPr>
              <a:t>Overcoming Barriers</a:t>
            </a:r>
          </a:p>
        </p:txBody>
      </p:sp>
      <p:sp>
        <p:nvSpPr>
          <p:cNvPr id="2" name="Speech Bubble: Oval 1">
            <a:extLst>
              <a:ext uri="{FF2B5EF4-FFF2-40B4-BE49-F238E27FC236}">
                <a16:creationId xmlns:a16="http://schemas.microsoft.com/office/drawing/2014/main" id="{A734DBBD-4601-178A-9219-C61ABA0255B3}"/>
              </a:ext>
            </a:extLst>
          </p:cNvPr>
          <p:cNvSpPr/>
          <p:nvPr/>
        </p:nvSpPr>
        <p:spPr>
          <a:xfrm>
            <a:off x="6000750" y="7858125"/>
            <a:ext cx="17708818" cy="29146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0">
            <a:scrgbClr r="0" g="0" b="0"/>
          </a:lnRef>
          <a:fillRef idx="0">
            <a:scrgbClr r="0" g="0" b="0"/>
          </a:fillRef>
          <a:effectRef idx="0">
            <a:scrgbClr r="0" g="0" b="0"/>
          </a:effectRef>
          <a:fontRef idx="none"/>
        </p:style>
        <p:txBody>
          <a:bodyPr rot="0" spcFirstLastPara="1" vertOverflow="overflow" horzOverflow="overflow" vert="horz" lIns="50800" tIns="50800" rIns="50800" bIns="50800" numCol="1" spcCol="38100" rtlCol="0">
            <a:normAutofit/>
          </a:bodyPr>
          <a:lstStyle/>
          <a:p>
            <a:pPr fontAlgn="auto" hangingPunct="0">
              <a:buSzPct val="123000"/>
            </a:pPr>
            <a:r>
              <a:rPr kumimoji="0" lang="en-US" sz="8800" normalizeH="0">
                <a:ln>
                  <a:noFill/>
                </a:ln>
                <a:effectLst/>
                <a:latin typeface="Calibri" panose="020F0502020204030204" pitchFamily="34" charset="0"/>
                <a:ea typeface="Calibri" panose="020F0502020204030204" pitchFamily="34" charset="0"/>
                <a:cs typeface="Calibri" panose="020F0502020204030204" pitchFamily="34" charset="0"/>
              </a:rPr>
              <a:t>What helps you overcome barriers?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6"/>
          <p:cNvSpPr txBox="1">
            <a:spLocks noGrp="1"/>
          </p:cNvSpPr>
          <p:nvPr>
            <p:ph type="title" idx="4294967295"/>
          </p:nvPr>
        </p:nvSpPr>
        <p:spPr>
          <a:xfrm>
            <a:off x="317501" y="258231"/>
            <a:ext cx="24066506" cy="1016010"/>
          </a:xfrm>
          <a:prstGeom prst="rect">
            <a:avLst/>
          </a:prstGeom>
          <a:noFill/>
          <a:ln>
            <a:noFill/>
          </a:ln>
        </p:spPr>
        <p:txBody>
          <a:bodyPr spcFirstLastPara="1" wrap="square" lIns="121850" tIns="121850" rIns="121850" bIns="121850" anchor="ctr" anchorCtr="0">
            <a:noAutofit/>
          </a:bodyPr>
          <a:lstStyle/>
          <a:p>
            <a:pPr>
              <a:lnSpc>
                <a:spcPct val="90000"/>
              </a:lnSpc>
              <a:buClr>
                <a:schemeClr val="dk1"/>
              </a:buClr>
              <a:buSzPct val="100000"/>
            </a:pPr>
            <a:r>
              <a:rPr lang="en-US" sz="6000" b="0">
                <a:solidFill>
                  <a:schemeClr val="dk1"/>
                </a:solidFill>
                <a:latin typeface="Calibri" panose="020F0502020204030204" pitchFamily="34" charset="0"/>
                <a:ea typeface="Calibri" panose="020F0502020204030204" pitchFamily="34" charset="0"/>
                <a:cs typeface="Calibri" panose="020F0502020204030204" pitchFamily="34" charset="0"/>
                <a:sym typeface="Play"/>
              </a:rPr>
              <a:t>Determining if a Behavior is Problematic</a:t>
            </a:r>
            <a:endParaRPr sz="6000" b="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1" name="Google Shape;368;p26"/>
          <p:cNvGraphicFramePr/>
          <p:nvPr>
            <p:extLst>
              <p:ext uri="{D42A27DB-BD31-4B8C-83A1-F6EECF244321}">
                <p14:modId xmlns:p14="http://schemas.microsoft.com/office/powerpoint/2010/main" val="3182520006"/>
              </p:ext>
            </p:extLst>
          </p:nvPr>
        </p:nvGraphicFramePr>
        <p:xfrm>
          <a:off x="2057002" y="3683059"/>
          <a:ext cx="9553100" cy="3837350"/>
        </p:xfrm>
        <a:graphic>
          <a:graphicData uri="http://schemas.openxmlformats.org/drawingml/2006/table">
            <a:tbl>
              <a:tblPr>
                <a:noFill/>
              </a:tblPr>
              <a:tblGrid>
                <a:gridCol w="9553100">
                  <a:extLst>
                    <a:ext uri="{9D8B030D-6E8A-4147-A177-3AD203B41FA5}">
                      <a16:colId xmlns:a16="http://schemas.microsoft.com/office/drawing/2014/main" val="20000"/>
                    </a:ext>
                  </a:extLst>
                </a:gridCol>
              </a:tblGrid>
              <a:tr h="3837350">
                <a:tc>
                  <a:txBody>
                    <a:bodyPr/>
                    <a:lstStyle/>
                    <a:p>
                      <a:pPr marL="0" marR="0" lvl="0" indent="0" algn="ctr" rtl="0">
                        <a:spcBef>
                          <a:spcPts val="0"/>
                        </a:spcBef>
                        <a:spcAft>
                          <a:spcPts val="0"/>
                        </a:spcAft>
                        <a:buNone/>
                      </a:pPr>
                      <a:r>
                        <a:rPr lang="en-US" sz="6400" b="1">
                          <a:solidFill>
                            <a:srgbClr val="FFFFFF"/>
                          </a:solidFill>
                          <a:latin typeface="Calibri" panose="020F0502020204030204" pitchFamily="34" charset="0"/>
                          <a:ea typeface="Calibri" panose="020F0502020204030204" pitchFamily="34" charset="0"/>
                          <a:cs typeface="Calibri" panose="020F0502020204030204" pitchFamily="34" charset="0"/>
                          <a:sym typeface="Lato Black"/>
                        </a:rPr>
                        <a:t>Motivation</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77BCF"/>
                    </a:solidFill>
                  </a:tcPr>
                </a:tc>
                <a:extLst>
                  <a:ext uri="{0D108BD9-81ED-4DB2-BD59-A6C34878D82A}">
                    <a16:rowId xmlns:a16="http://schemas.microsoft.com/office/drawing/2014/main" val="10000"/>
                  </a:ext>
                </a:extLst>
              </a:tr>
            </a:tbl>
          </a:graphicData>
        </a:graphic>
      </p:graphicFrame>
      <p:graphicFrame>
        <p:nvGraphicFramePr>
          <p:cNvPr id="12" name="Google Shape;369;p26"/>
          <p:cNvGraphicFramePr/>
          <p:nvPr>
            <p:extLst>
              <p:ext uri="{D42A27DB-BD31-4B8C-83A1-F6EECF244321}">
                <p14:modId xmlns:p14="http://schemas.microsoft.com/office/powerpoint/2010/main" val="59675218"/>
              </p:ext>
            </p:extLst>
          </p:nvPr>
        </p:nvGraphicFramePr>
        <p:xfrm>
          <a:off x="2057002" y="8207127"/>
          <a:ext cx="9553100" cy="3837350"/>
        </p:xfrm>
        <a:graphic>
          <a:graphicData uri="http://schemas.openxmlformats.org/drawingml/2006/table">
            <a:tbl>
              <a:tblPr>
                <a:noFill/>
              </a:tblPr>
              <a:tblGrid>
                <a:gridCol w="9553100">
                  <a:extLst>
                    <a:ext uri="{9D8B030D-6E8A-4147-A177-3AD203B41FA5}">
                      <a16:colId xmlns:a16="http://schemas.microsoft.com/office/drawing/2014/main" val="20000"/>
                    </a:ext>
                  </a:extLst>
                </a:gridCol>
              </a:tblGrid>
              <a:tr h="3837350">
                <a:tc>
                  <a:txBody>
                    <a:bodyPr/>
                    <a:lstStyle/>
                    <a:p>
                      <a:pPr marL="0" marR="0" lvl="0" indent="0" algn="ctr" rtl="0">
                        <a:spcBef>
                          <a:spcPts val="0"/>
                        </a:spcBef>
                        <a:spcAft>
                          <a:spcPts val="0"/>
                        </a:spcAft>
                        <a:buNone/>
                      </a:pPr>
                      <a:r>
                        <a:rPr lang="en-US" sz="6400" b="1">
                          <a:solidFill>
                            <a:srgbClr val="FFFFFF"/>
                          </a:solidFill>
                          <a:latin typeface="Calibri" panose="020F0502020204030204" pitchFamily="34" charset="0"/>
                          <a:ea typeface="Calibri" panose="020F0502020204030204" pitchFamily="34" charset="0"/>
                          <a:cs typeface="Calibri" panose="020F0502020204030204" pitchFamily="34" charset="0"/>
                          <a:sym typeface="Lato Black"/>
                        </a:rPr>
                        <a:t>Activity</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77BCF"/>
                    </a:solidFill>
                  </a:tcPr>
                </a:tc>
                <a:extLst>
                  <a:ext uri="{0D108BD9-81ED-4DB2-BD59-A6C34878D82A}">
                    <a16:rowId xmlns:a16="http://schemas.microsoft.com/office/drawing/2014/main" val="10000"/>
                  </a:ext>
                </a:extLst>
              </a:tr>
            </a:tbl>
          </a:graphicData>
        </a:graphic>
      </p:graphicFrame>
      <p:graphicFrame>
        <p:nvGraphicFramePr>
          <p:cNvPr id="13" name="Google Shape;370;p26"/>
          <p:cNvGraphicFramePr/>
          <p:nvPr>
            <p:extLst>
              <p:ext uri="{D42A27DB-BD31-4B8C-83A1-F6EECF244321}">
                <p14:modId xmlns:p14="http://schemas.microsoft.com/office/powerpoint/2010/main" val="3249889222"/>
              </p:ext>
            </p:extLst>
          </p:nvPr>
        </p:nvGraphicFramePr>
        <p:xfrm>
          <a:off x="12773922" y="8207127"/>
          <a:ext cx="9553100" cy="3837350"/>
        </p:xfrm>
        <a:graphic>
          <a:graphicData uri="http://schemas.openxmlformats.org/drawingml/2006/table">
            <a:tbl>
              <a:tblPr>
                <a:noFill/>
              </a:tblPr>
              <a:tblGrid>
                <a:gridCol w="9553100">
                  <a:extLst>
                    <a:ext uri="{9D8B030D-6E8A-4147-A177-3AD203B41FA5}">
                      <a16:colId xmlns:a16="http://schemas.microsoft.com/office/drawing/2014/main" val="20000"/>
                    </a:ext>
                  </a:extLst>
                </a:gridCol>
              </a:tblGrid>
              <a:tr h="3837350">
                <a:tc>
                  <a:txBody>
                    <a:bodyPr/>
                    <a:lstStyle/>
                    <a:p>
                      <a:pPr marL="0" marR="0" lvl="0" indent="0" algn="ctr" rtl="0">
                        <a:spcBef>
                          <a:spcPts val="0"/>
                        </a:spcBef>
                        <a:spcAft>
                          <a:spcPts val="0"/>
                        </a:spcAft>
                        <a:buNone/>
                      </a:pPr>
                      <a:r>
                        <a:rPr lang="en-US" sz="6400" b="1">
                          <a:solidFill>
                            <a:srgbClr val="FFFFFF"/>
                          </a:solidFill>
                          <a:latin typeface="Calibri" panose="020F0502020204030204" pitchFamily="34" charset="0"/>
                          <a:ea typeface="Calibri" panose="020F0502020204030204" pitchFamily="34" charset="0"/>
                          <a:cs typeface="Calibri" panose="020F0502020204030204" pitchFamily="34" charset="0"/>
                          <a:sym typeface="Lato Black"/>
                        </a:rPr>
                        <a:t>Affect</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77BCF"/>
                    </a:solidFill>
                  </a:tcPr>
                </a:tc>
                <a:extLst>
                  <a:ext uri="{0D108BD9-81ED-4DB2-BD59-A6C34878D82A}">
                    <a16:rowId xmlns:a16="http://schemas.microsoft.com/office/drawing/2014/main" val="10000"/>
                  </a:ext>
                </a:extLst>
              </a:tr>
            </a:tbl>
          </a:graphicData>
        </a:graphic>
      </p:graphicFrame>
      <p:graphicFrame>
        <p:nvGraphicFramePr>
          <p:cNvPr id="14" name="Google Shape;371;p26"/>
          <p:cNvGraphicFramePr/>
          <p:nvPr>
            <p:extLst>
              <p:ext uri="{D42A27DB-BD31-4B8C-83A1-F6EECF244321}">
                <p14:modId xmlns:p14="http://schemas.microsoft.com/office/powerpoint/2010/main" val="492315837"/>
              </p:ext>
            </p:extLst>
          </p:nvPr>
        </p:nvGraphicFramePr>
        <p:xfrm>
          <a:off x="12773916" y="3683059"/>
          <a:ext cx="9553100" cy="3837350"/>
        </p:xfrm>
        <a:graphic>
          <a:graphicData uri="http://schemas.openxmlformats.org/drawingml/2006/table">
            <a:tbl>
              <a:tblPr>
                <a:noFill/>
              </a:tblPr>
              <a:tblGrid>
                <a:gridCol w="9553100">
                  <a:extLst>
                    <a:ext uri="{9D8B030D-6E8A-4147-A177-3AD203B41FA5}">
                      <a16:colId xmlns:a16="http://schemas.microsoft.com/office/drawing/2014/main" val="20000"/>
                    </a:ext>
                  </a:extLst>
                </a:gridCol>
              </a:tblGrid>
              <a:tr h="3837350">
                <a:tc>
                  <a:txBody>
                    <a:bodyPr/>
                    <a:lstStyle/>
                    <a:p>
                      <a:pPr marL="0" marR="0" lvl="0" indent="0" algn="ctr" rtl="0">
                        <a:spcBef>
                          <a:spcPts val="0"/>
                        </a:spcBef>
                        <a:spcAft>
                          <a:spcPts val="0"/>
                        </a:spcAft>
                        <a:buNone/>
                      </a:pPr>
                      <a:r>
                        <a:rPr lang="en-US" sz="6400" b="1">
                          <a:solidFill>
                            <a:srgbClr val="FFFFFF"/>
                          </a:solidFill>
                          <a:latin typeface="Calibri" panose="020F0502020204030204" pitchFamily="34" charset="0"/>
                          <a:ea typeface="Calibri" panose="020F0502020204030204" pitchFamily="34" charset="0"/>
                          <a:cs typeface="Calibri" panose="020F0502020204030204" pitchFamily="34" charset="0"/>
                          <a:sym typeface="Lato Black"/>
                        </a:rPr>
                        <a:t>Dynamic</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77BC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384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1">
          <a:extLst>
            <a:ext uri="{FF2B5EF4-FFF2-40B4-BE49-F238E27FC236}">
              <a16:creationId xmlns:a16="http://schemas.microsoft.com/office/drawing/2014/main" id="{7D520373-4CDF-422C-88C3-063D6C4823CE}"/>
            </a:ext>
          </a:extLst>
        </p:cNvPr>
        <p:cNvGrpSpPr/>
        <p:nvPr/>
      </p:nvGrpSpPr>
      <p:grpSpPr>
        <a:xfrm>
          <a:off x="0" y="0"/>
          <a:ext cx="0" cy="0"/>
          <a:chOff x="0" y="0"/>
          <a:chExt cx="0" cy="0"/>
        </a:xfrm>
      </p:grpSpPr>
      <p:pic>
        <p:nvPicPr>
          <p:cNvPr id="3" name="Picture 2" descr="A person and person sitting at a table&#10;&#10;Description automatically generated">
            <a:extLst>
              <a:ext uri="{FF2B5EF4-FFF2-40B4-BE49-F238E27FC236}">
                <a16:creationId xmlns:a16="http://schemas.microsoft.com/office/drawing/2014/main" id="{55860824-A6A4-04D7-71EF-94FB0C9ECE01}"/>
              </a:ext>
            </a:extLst>
          </p:cNvPr>
          <p:cNvPicPr>
            <a:picLocks noChangeAspect="1"/>
          </p:cNvPicPr>
          <p:nvPr/>
        </p:nvPicPr>
        <p:blipFill>
          <a:blip r:embed="rId3"/>
          <a:stretch>
            <a:fillRect/>
          </a:stretch>
        </p:blipFill>
        <p:spPr>
          <a:xfrm>
            <a:off x="1097536" y="2285999"/>
            <a:ext cx="11094464" cy="10820401"/>
          </a:xfrm>
          <a:prstGeom prst="rect">
            <a:avLst/>
          </a:prstGeom>
        </p:spPr>
      </p:pic>
      <p:sp>
        <p:nvSpPr>
          <p:cNvPr id="4" name="Google Shape;263;p9">
            <a:extLst>
              <a:ext uri="{FF2B5EF4-FFF2-40B4-BE49-F238E27FC236}">
                <a16:creationId xmlns:a16="http://schemas.microsoft.com/office/drawing/2014/main" id="{63E8FC75-6DC0-027F-DDFE-8282B27EB16F}"/>
              </a:ext>
            </a:extLst>
          </p:cNvPr>
          <p:cNvSpPr txBox="1"/>
          <p:nvPr/>
        </p:nvSpPr>
        <p:spPr>
          <a:xfrm>
            <a:off x="158751" y="258235"/>
            <a:ext cx="24066498" cy="884766"/>
          </a:xfrm>
          <a:prstGeom prst="rect">
            <a:avLst/>
          </a:prstGeom>
          <a:noFill/>
          <a:ln>
            <a:noFill/>
          </a:ln>
        </p:spPr>
        <p:txBody>
          <a:bodyPr spcFirstLastPara="1" wrap="square" lIns="243800" tIns="121866" rIns="243800" bIns="121866" anchor="ctr" anchorCtr="0">
            <a:noAutofit/>
          </a:bodyPr>
          <a:lstStyle/>
          <a:p>
            <a:pPr>
              <a:lnSpc>
                <a:spcPct val="90000"/>
              </a:lnSpc>
              <a:buClr>
                <a:schemeClr val="dk1"/>
              </a:buClr>
              <a:buSzPts val="2000"/>
            </a:pPr>
            <a:r>
              <a:rPr lang="en-US" sz="600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Feeling Prepared</a:t>
            </a:r>
            <a:endParaRPr sz="600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 name="Google Shape;279;p5">
            <a:extLst>
              <a:ext uri="{FF2B5EF4-FFF2-40B4-BE49-F238E27FC236}">
                <a16:creationId xmlns:a16="http://schemas.microsoft.com/office/drawing/2014/main" id="{CFCBD2C0-3E5D-328B-90CA-D0808174A29D}"/>
              </a:ext>
            </a:extLst>
          </p:cNvPr>
          <p:cNvSpPr/>
          <p:nvPr/>
        </p:nvSpPr>
        <p:spPr>
          <a:xfrm>
            <a:off x="13041969" y="3248638"/>
            <a:ext cx="10432070" cy="8849576"/>
          </a:xfrm>
          <a:prstGeom prst="roundRect">
            <a:avLst>
              <a:gd name="adj" fmla="val 16667"/>
            </a:avLst>
          </a:prstGeom>
          <a:solidFill>
            <a:schemeClr val="accent3">
              <a:lumMod val="40000"/>
              <a:lumOff val="60000"/>
            </a:schemeClr>
          </a:solidFill>
          <a:ln w="25400" cap="flat" cmpd="sng">
            <a:solidFill>
              <a:schemeClr val="accent3">
                <a:lumMod val="75000"/>
              </a:schemeClr>
            </a:solidFill>
            <a:prstDash val="solid"/>
            <a:round/>
            <a:headEnd type="none" w="sm" len="sm"/>
            <a:tailEnd type="none" w="sm" len="sm"/>
          </a:ln>
        </p:spPr>
        <p:txBody>
          <a:bodyPr spcFirstLastPara="1" wrap="square" lIns="243800" tIns="121866" rIns="243800" bIns="121866" anchor="ctr" anchorCtr="0">
            <a:noAutofit/>
          </a:bodyPr>
          <a:lstStyle/>
          <a:p>
            <a:pPr lvl="0" algn="ctr"/>
            <a:r>
              <a:rPr lang="en" sz="7466">
                <a:latin typeface="Calibri" panose="020F0502020204030204" pitchFamily="34" charset="0"/>
                <a:ea typeface="Calibri" panose="020F0502020204030204" pitchFamily="34" charset="0"/>
                <a:cs typeface="Calibri" panose="020F0502020204030204" pitchFamily="34" charset="0"/>
                <a:sym typeface="Lato"/>
              </a:rPr>
              <a:t>Feeling prepared can help us speak up to another adult about their behavior if the need arises.</a:t>
            </a:r>
            <a:endParaRPr>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12319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8" name="Picture 7" descr="A person and person sitting at a table&#10;&#10;Description automatically generated">
            <a:extLst>
              <a:ext uri="{FF2B5EF4-FFF2-40B4-BE49-F238E27FC236}">
                <a16:creationId xmlns:a16="http://schemas.microsoft.com/office/drawing/2014/main" id="{BEF9FD40-14E6-25F9-B2BC-9E635EE81BBB}"/>
              </a:ext>
            </a:extLst>
          </p:cNvPr>
          <p:cNvPicPr>
            <a:picLocks noChangeAspect="1"/>
          </p:cNvPicPr>
          <p:nvPr/>
        </p:nvPicPr>
        <p:blipFill>
          <a:blip r:embed="rId3"/>
          <a:srcRect b="15741"/>
          <a:stretch/>
        </p:blipFill>
        <p:spPr>
          <a:xfrm>
            <a:off x="0" y="0"/>
            <a:ext cx="24384000" cy="13716000"/>
          </a:xfrm>
          <a:prstGeom prst="rect">
            <a:avLst/>
          </a:prstGeom>
        </p:spPr>
      </p:pic>
      <p:sp>
        <p:nvSpPr>
          <p:cNvPr id="9" name="Google Shape;216;p3">
            <a:extLst>
              <a:ext uri="{FF2B5EF4-FFF2-40B4-BE49-F238E27FC236}">
                <a16:creationId xmlns:a16="http://schemas.microsoft.com/office/drawing/2014/main" id="{41BF04B0-C898-4DB3-26FA-40358D330F2F}"/>
              </a:ext>
            </a:extLst>
          </p:cNvPr>
          <p:cNvSpPr/>
          <p:nvPr/>
        </p:nvSpPr>
        <p:spPr>
          <a:xfrm>
            <a:off x="3350082" y="10076926"/>
            <a:ext cx="18643208" cy="1709590"/>
          </a:xfrm>
          <a:prstGeom prst="rect">
            <a:avLst/>
          </a:prstGeom>
          <a:noFill/>
          <a:ln>
            <a:noFill/>
          </a:ln>
        </p:spPr>
        <p:txBody>
          <a:bodyPr spcFirstLastPara="1" wrap="square" lIns="243800" tIns="121866" rIns="243800" bIns="121866" anchor="t" anchorCtr="0">
            <a:spAutoFit/>
          </a:bodyPr>
          <a:lstStyle/>
          <a:p>
            <a:pPr>
              <a:buClr>
                <a:srgbClr val="000000"/>
              </a:buClr>
              <a:buSzPts val="2000"/>
            </a:pPr>
            <a:r>
              <a:rPr lang="en-US" sz="6400" b="1">
                <a:solidFill>
                  <a:schemeClr val="lt1"/>
                </a:solidFill>
                <a:latin typeface="Calibri" panose="020F0502020204030204" pitchFamily="34" charset="0"/>
                <a:ea typeface="Calibri" panose="020F0502020204030204" pitchFamily="34" charset="0"/>
                <a:cs typeface="Calibri" panose="020F0502020204030204" pitchFamily="34" charset="0"/>
                <a:sym typeface="Lato"/>
              </a:rPr>
              <a:t>We overcome barriers by acknowledging them.</a:t>
            </a:r>
            <a:endParaRPr sz="6400" b="1">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6" name="Picture 5" descr="A person in a wheelchair talking to another person&#10;&#10;Description automatically generated">
            <a:extLst>
              <a:ext uri="{FF2B5EF4-FFF2-40B4-BE49-F238E27FC236}">
                <a16:creationId xmlns:a16="http://schemas.microsoft.com/office/drawing/2014/main" id="{0ADA734C-8E05-A1F7-F5D3-197613645821}"/>
              </a:ext>
            </a:extLst>
          </p:cNvPr>
          <p:cNvPicPr>
            <a:picLocks noChangeAspect="1"/>
          </p:cNvPicPr>
          <p:nvPr/>
        </p:nvPicPr>
        <p:blipFill>
          <a:blip r:embed="rId4"/>
          <a:srcRect t="10082" b="5543"/>
          <a:stretch/>
        </p:blipFill>
        <p:spPr>
          <a:xfrm>
            <a:off x="0" y="0"/>
            <a:ext cx="24384000" cy="13716002"/>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812278">
            <a:off x="6771098" y="2533692"/>
            <a:ext cx="5881472" cy="8359768"/>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277" name="Google Shape;277;p5"/>
          <p:cNvSpPr txBox="1">
            <a:spLocks noGrp="1"/>
          </p:cNvSpPr>
          <p:nvPr>
            <p:ph type="title" idx="4294967295"/>
          </p:nvPr>
        </p:nvSpPr>
        <p:spPr>
          <a:xfrm>
            <a:off x="317505" y="258234"/>
            <a:ext cx="24066498" cy="1016000"/>
          </a:xfrm>
          <a:prstGeom prst="rect">
            <a:avLst/>
          </a:prstGeom>
          <a:noFill/>
          <a:ln>
            <a:noFill/>
          </a:ln>
        </p:spPr>
        <p:txBody>
          <a:bodyPr spcFirstLastPara="1" vert="horz" wrap="square" lIns="243800" tIns="121866" rIns="243800" bIns="121866" rtlCol="0" anchor="ctr" anchorCtr="0">
            <a:normAutofit/>
          </a:bodyPr>
          <a:lstStyle/>
          <a:p>
            <a:pPr>
              <a:buClr>
                <a:schemeClr val="dk1"/>
              </a:buClr>
              <a:buSzPts val="1429"/>
            </a:pPr>
            <a:r>
              <a:rPr lang="en" sz="6000" b="0">
                <a:latin typeface="Calibri" panose="020F0502020204030204" pitchFamily="34" charset="0"/>
                <a:ea typeface="Calibri" panose="020F0502020204030204" pitchFamily="34" charset="0"/>
                <a:cs typeface="Calibri" panose="020F0502020204030204" pitchFamily="34" charset="0"/>
                <a:sym typeface="Lato"/>
              </a:rPr>
              <a:t>Preparing for Difficult Conversations</a:t>
            </a:r>
            <a:endParaRPr sz="6000" b="0">
              <a:latin typeface="Calibri" panose="020F0502020204030204" pitchFamily="34" charset="0"/>
              <a:ea typeface="Calibri" panose="020F0502020204030204" pitchFamily="34" charset="0"/>
              <a:cs typeface="Calibri" panose="020F0502020204030204" pitchFamily="34" charset="0"/>
              <a:sym typeface="Lato"/>
            </a:endParaRPr>
          </a:p>
        </p:txBody>
      </p:sp>
      <p:pic>
        <p:nvPicPr>
          <p:cNvPr id="278" name="Google Shape;278;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01197" y="2937481"/>
            <a:ext cx="6254110" cy="823997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279" name="Google Shape;279;p5"/>
          <p:cNvSpPr/>
          <p:nvPr/>
        </p:nvSpPr>
        <p:spPr>
          <a:xfrm>
            <a:off x="14448734" y="6155963"/>
            <a:ext cx="9034072" cy="6149206"/>
          </a:xfrm>
          <a:prstGeom prst="roundRect">
            <a:avLst>
              <a:gd name="adj" fmla="val 16667"/>
            </a:avLst>
          </a:prstGeom>
          <a:solidFill>
            <a:srgbClr val="8F94D6"/>
          </a:solidFill>
          <a:ln w="25400" cap="flat" cmpd="sng">
            <a:solidFill>
              <a:srgbClr val="082836"/>
            </a:solidFill>
            <a:prstDash val="solid"/>
            <a:round/>
            <a:headEnd type="none" w="sm" len="sm"/>
            <a:tailEnd type="none" w="sm" len="sm"/>
          </a:ln>
        </p:spPr>
        <p:txBody>
          <a:bodyPr spcFirstLastPara="1" wrap="square" lIns="243800" tIns="121866" rIns="243800" bIns="121866" anchor="ctr" anchorCtr="0">
            <a:noAutofit/>
          </a:bodyPr>
          <a:lstStyle/>
          <a:p>
            <a:pPr algn="ctr"/>
            <a:r>
              <a:rPr lang="en" sz="7466" b="1">
                <a:solidFill>
                  <a:schemeClr val="lt1"/>
                </a:solidFill>
                <a:latin typeface="Calibri" panose="020F0502020204030204" pitchFamily="34" charset="0"/>
                <a:ea typeface="Calibri" panose="020F0502020204030204" pitchFamily="34" charset="0"/>
                <a:cs typeface="Calibri" panose="020F0502020204030204" pitchFamily="34" charset="0"/>
                <a:sym typeface="Lato"/>
              </a:rPr>
              <a:t>ONLY HAVE THIS CONVERSATION IF IT SEEMS SAFE TO DO SO.</a:t>
            </a:r>
            <a:endParaRPr>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8" name="Google Shape;288;p6" descr="A yellow rectangular object with black edges&#10;&#10;Description automatically generated"/>
          <p:cNvPicPr preferRelativeResize="0"/>
          <p:nvPr/>
        </p:nvPicPr>
        <p:blipFill rotWithShape="1">
          <a:blip r:embed="rId3">
            <a:alphaModFix/>
          </a:blip>
          <a:srcRect/>
          <a:stretch/>
        </p:blipFill>
        <p:spPr>
          <a:xfrm>
            <a:off x="-2430435" y="5081221"/>
            <a:ext cx="30171978" cy="6482400"/>
          </a:xfrm>
          <a:prstGeom prst="rect">
            <a:avLst/>
          </a:prstGeom>
          <a:noFill/>
          <a:ln>
            <a:noFill/>
          </a:ln>
        </p:spPr>
      </p:pic>
      <p:sp>
        <p:nvSpPr>
          <p:cNvPr id="289" name="Google Shape;289;p6"/>
          <p:cNvSpPr txBox="1"/>
          <p:nvPr/>
        </p:nvSpPr>
        <p:spPr>
          <a:xfrm>
            <a:off x="2876400" y="6298534"/>
            <a:ext cx="18631200" cy="2374387"/>
          </a:xfrm>
          <a:prstGeom prst="rect">
            <a:avLst/>
          </a:prstGeom>
          <a:noFill/>
          <a:ln>
            <a:noFill/>
          </a:ln>
        </p:spPr>
        <p:txBody>
          <a:bodyPr spcFirstLastPara="1" wrap="square" lIns="243800" tIns="121866" rIns="243800" bIns="121866" anchor="t" anchorCtr="0">
            <a:spAutoFit/>
          </a:bodyPr>
          <a:lstStyle/>
          <a:p>
            <a:pPr>
              <a:buClr>
                <a:srgbClr val="000000"/>
              </a:buClr>
              <a:buSzPts val="2100"/>
            </a:pPr>
            <a:r>
              <a:rPr lang="en" sz="5600" b="1">
                <a:solidFill>
                  <a:schemeClr val="lt1"/>
                </a:solidFill>
                <a:latin typeface="Lato"/>
                <a:ea typeface="Lato"/>
                <a:cs typeface="Lato"/>
                <a:sym typeface="Lato"/>
              </a:rPr>
              <a:t>Communication is a key prevention tool. Whether you’re being proactive or addressing concerning behaviors.</a:t>
            </a:r>
            <a:endParaRPr sz="3734">
              <a:latin typeface="Arial"/>
              <a:ea typeface="Arial"/>
              <a:cs typeface="Arial"/>
              <a:sym typeface="Arial"/>
            </a:endParaRPr>
          </a:p>
        </p:txBody>
      </p:sp>
      <p:sp>
        <p:nvSpPr>
          <p:cNvPr id="7" name="Google Shape;295;p7"/>
          <p:cNvSpPr txBox="1">
            <a:spLocks/>
          </p:cNvSpPr>
          <p:nvPr/>
        </p:nvSpPr>
        <p:spPr>
          <a:xfrm>
            <a:off x="317505" y="258234"/>
            <a:ext cx="24066498" cy="1016000"/>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vert="horz" wrap="square" lIns="243800" tIns="121866" rIns="243800" bIns="121866" rtlCol="0" anchor="ctr" anchorCtr="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buClr>
                <a:schemeClr val="dk1"/>
              </a:buClr>
              <a:buSzPts val="1429"/>
            </a:pPr>
            <a:r>
              <a:rPr lang="en-US" sz="6000" b="0">
                <a:latin typeface="Calibri" panose="020F0502020204030204" pitchFamily="34" charset="0"/>
                <a:ea typeface="Calibri" panose="020F0502020204030204" pitchFamily="34" charset="0"/>
                <a:cs typeface="Calibri" panose="020F0502020204030204" pitchFamily="34" charset="0"/>
                <a:sym typeface="Lato"/>
              </a:rPr>
              <a:t>Communication</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6" name="Google Shape;286;p6"/>
          <p:cNvSpPr/>
          <p:nvPr/>
        </p:nvSpPr>
        <p:spPr>
          <a:xfrm>
            <a:off x="10353773" y="3732262"/>
            <a:ext cx="13345998" cy="7800392"/>
          </a:xfrm>
          <a:prstGeom prst="wedgeRoundRectCallout">
            <a:avLst>
              <a:gd name="adj1" fmla="val -41441"/>
              <a:gd name="adj2" fmla="val 72178"/>
              <a:gd name="adj3" fmla="val 16667"/>
            </a:avLst>
          </a:prstGeom>
          <a:solidFill>
            <a:schemeClr val="lt1"/>
          </a:solidFill>
          <a:ln w="34925" cap="flat" cmpd="sng">
            <a:solidFill>
              <a:schemeClr val="accent1">
                <a:lumMod val="60000"/>
                <a:lumOff val="40000"/>
              </a:schemeClr>
            </a:solidFill>
            <a:prstDash val="solid"/>
            <a:miter lim="800000"/>
            <a:headEnd type="none" w="sm" len="sm"/>
            <a:tailEnd type="none" w="sm" len="sm"/>
          </a:ln>
        </p:spPr>
        <p:txBody>
          <a:bodyPr spcFirstLastPara="1" wrap="square" lIns="243800" tIns="121866" rIns="243800" bIns="121866" anchor="ctr" anchorCtr="0">
            <a:noAutofit/>
          </a:bodyPr>
          <a:lstStyle/>
          <a:p>
            <a:pPr marL="1845688" indent="-973642">
              <a:buClr>
                <a:schemeClr val="dk1"/>
              </a:buClr>
              <a:buSzPts val="2400"/>
              <a:buFont typeface="Noto Sans Symbols"/>
              <a:buChar char="▪"/>
            </a:pPr>
            <a:r>
              <a:rPr lang="en" sz="58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Body language and tone</a:t>
            </a:r>
            <a:endParaRPr sz="5866">
              <a:latin typeface="Calibri" panose="020F0502020204030204" pitchFamily="34" charset="0"/>
              <a:ea typeface="Calibri" panose="020F0502020204030204" pitchFamily="34" charset="0"/>
              <a:cs typeface="Calibri" panose="020F0502020204030204" pitchFamily="34" charset="0"/>
              <a:sym typeface="Lato"/>
            </a:endParaRPr>
          </a:p>
          <a:p>
            <a:pPr marL="1845688" indent="-973642">
              <a:spcBef>
                <a:spcPts val="3200"/>
              </a:spcBef>
              <a:buClr>
                <a:schemeClr val="dk1"/>
              </a:buClr>
              <a:buSzPts val="2400"/>
              <a:buFont typeface="Noto Sans Symbols"/>
              <a:buChar char="▪"/>
            </a:pPr>
            <a:r>
              <a:rPr lang="en" sz="58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Time and place</a:t>
            </a:r>
            <a:endParaRPr sz="5866">
              <a:latin typeface="Calibri" panose="020F0502020204030204" pitchFamily="34" charset="0"/>
              <a:ea typeface="Calibri" panose="020F0502020204030204" pitchFamily="34" charset="0"/>
              <a:cs typeface="Calibri" panose="020F0502020204030204" pitchFamily="34" charset="0"/>
              <a:sym typeface="Lato"/>
            </a:endParaRPr>
          </a:p>
          <a:p>
            <a:pPr marL="1845688" indent="-973642">
              <a:spcBef>
                <a:spcPts val="3200"/>
              </a:spcBef>
              <a:buClr>
                <a:schemeClr val="dk1"/>
              </a:buClr>
              <a:buSzPts val="2400"/>
              <a:buFont typeface="Noto Sans Symbols"/>
              <a:buChar char="▪"/>
            </a:pPr>
            <a:r>
              <a:rPr lang="en" sz="58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Calm, confident</a:t>
            </a:r>
            <a:r>
              <a:rPr lang="en" sz="5866">
                <a:latin typeface="Calibri" panose="020F0502020204030204" pitchFamily="34" charset="0"/>
                <a:ea typeface="Calibri" panose="020F0502020204030204" pitchFamily="34" charset="0"/>
                <a:cs typeface="Calibri" panose="020F0502020204030204" pitchFamily="34" charset="0"/>
                <a:sym typeface="Lato"/>
              </a:rPr>
              <a:t>, and r</a:t>
            </a:r>
            <a:r>
              <a:rPr lang="en" sz="58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espectful</a:t>
            </a:r>
            <a:endParaRPr>
              <a:latin typeface="Calibri" panose="020F0502020204030204" pitchFamily="34" charset="0"/>
              <a:ea typeface="Calibri" panose="020F0502020204030204" pitchFamily="34" charset="0"/>
              <a:cs typeface="Calibri" panose="020F0502020204030204" pitchFamily="34" charset="0"/>
            </a:endParaRPr>
          </a:p>
          <a:p>
            <a:pPr marL="1845688" indent="-973642">
              <a:spcBef>
                <a:spcPts val="3200"/>
              </a:spcBef>
              <a:spcAft>
                <a:spcPts val="3200"/>
              </a:spcAft>
              <a:buClr>
                <a:schemeClr val="dk1"/>
              </a:buClr>
              <a:buSzPts val="2400"/>
              <a:buFont typeface="Noto Sans Symbols"/>
              <a:buChar char="▪"/>
            </a:pPr>
            <a:r>
              <a:rPr lang="en" sz="5866">
                <a:solidFill>
                  <a:schemeClr val="dk1"/>
                </a:solidFill>
                <a:latin typeface="Calibri" panose="020F0502020204030204" pitchFamily="34" charset="0"/>
                <a:ea typeface="Calibri" panose="020F0502020204030204" pitchFamily="34" charset="0"/>
                <a:cs typeface="Calibri" panose="020F0502020204030204" pitchFamily="34" charset="0"/>
                <a:sym typeface="Lato"/>
              </a:rPr>
              <a:t>Pause and restate things to show you are listening</a:t>
            </a:r>
            <a:endParaRPr sz="5866">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287" name="Google Shape;287;p6"/>
          <p:cNvSpPr/>
          <p:nvPr/>
        </p:nvSpPr>
        <p:spPr>
          <a:xfrm>
            <a:off x="0" y="6053199"/>
            <a:ext cx="10778408" cy="3158517"/>
          </a:xfrm>
          <a:prstGeom prst="rect">
            <a:avLst/>
          </a:prstGeom>
          <a:noFill/>
          <a:ln>
            <a:noFill/>
          </a:ln>
        </p:spPr>
        <p:txBody>
          <a:bodyPr spcFirstLastPara="1" wrap="square" lIns="243800" tIns="121866" rIns="243800" bIns="121866" anchor="t" anchorCtr="0">
            <a:noAutofit/>
          </a:bodyPr>
          <a:lstStyle/>
          <a:p>
            <a:pPr algn="ctr">
              <a:buClr>
                <a:srgbClr val="000000"/>
              </a:buClr>
              <a:buSzPts val="4000"/>
            </a:pPr>
            <a:r>
              <a:rPr lang="en" sz="9600" b="1">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sym typeface="Lato"/>
              </a:rPr>
              <a:t>Tone and Setting</a:t>
            </a:r>
            <a:endParaRPr sz="960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7" name="Google Shape;295;p7"/>
          <p:cNvSpPr txBox="1">
            <a:spLocks/>
          </p:cNvSpPr>
          <p:nvPr/>
        </p:nvSpPr>
        <p:spPr>
          <a:xfrm>
            <a:off x="317505" y="258234"/>
            <a:ext cx="24066498" cy="1016000"/>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vert="horz" wrap="square" lIns="243800" tIns="121866" rIns="243800" bIns="121866" rtlCol="0" anchor="ctr" anchorCtr="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buClr>
                <a:schemeClr val="dk1"/>
              </a:buClr>
              <a:buSzPts val="1429"/>
            </a:pPr>
            <a:r>
              <a:rPr lang="en-US" sz="6000" b="0">
                <a:latin typeface="Calibri" panose="020F0502020204030204" pitchFamily="34" charset="0"/>
                <a:ea typeface="Calibri" panose="020F0502020204030204" pitchFamily="34" charset="0"/>
                <a:cs typeface="Calibri" panose="020F0502020204030204" pitchFamily="34" charset="0"/>
                <a:sym typeface="Lato"/>
              </a:rPr>
              <a:t>Communication</a:t>
            </a:r>
          </a:p>
        </p:txBody>
      </p:sp>
    </p:spTree>
    <p:extLst>
      <p:ext uri="{BB962C8B-B14F-4D97-AF65-F5344CB8AC3E}">
        <p14:creationId xmlns:p14="http://schemas.microsoft.com/office/powerpoint/2010/main" val="19412641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uiExpand="1" build="allAtOnce"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7"/>
          <p:cNvSpPr txBox="1">
            <a:spLocks noGrp="1"/>
          </p:cNvSpPr>
          <p:nvPr>
            <p:ph type="title" idx="4294967295"/>
          </p:nvPr>
        </p:nvSpPr>
        <p:spPr>
          <a:xfrm>
            <a:off x="317505" y="258234"/>
            <a:ext cx="24066498" cy="1016000"/>
          </a:xfrm>
          <a:prstGeom prst="rect">
            <a:avLst/>
          </a:prstGeom>
          <a:noFill/>
          <a:ln>
            <a:noFill/>
          </a:ln>
        </p:spPr>
        <p:txBody>
          <a:bodyPr spcFirstLastPara="1" vert="horz" wrap="square" lIns="243800" tIns="121866" rIns="243800" bIns="121866" rtlCol="0" anchor="ctr" anchorCtr="0">
            <a:normAutofit/>
          </a:bodyPr>
          <a:lstStyle/>
          <a:p>
            <a:pPr>
              <a:buClr>
                <a:schemeClr val="dk1"/>
              </a:buClr>
              <a:buSzPts val="1429"/>
            </a:pPr>
            <a:r>
              <a:rPr lang="en" sz="6000" b="0">
                <a:latin typeface="Calibri" panose="020F0502020204030204" pitchFamily="34" charset="0"/>
                <a:ea typeface="Calibri" panose="020F0502020204030204" pitchFamily="34" charset="0"/>
                <a:cs typeface="Calibri" panose="020F0502020204030204" pitchFamily="34" charset="0"/>
                <a:sym typeface="Lato"/>
              </a:rPr>
              <a:t>Communication</a:t>
            </a:r>
            <a:endParaRPr sz="6000" b="0">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296" name="Google Shape;296;p7"/>
          <p:cNvSpPr/>
          <p:nvPr/>
        </p:nvSpPr>
        <p:spPr>
          <a:xfrm>
            <a:off x="12191998" y="3132280"/>
            <a:ext cx="10428000" cy="7659200"/>
          </a:xfrm>
          <a:prstGeom prst="wedgeRoundRectCallout">
            <a:avLst>
              <a:gd name="adj1" fmla="val -41441"/>
              <a:gd name="adj2" fmla="val 72178"/>
              <a:gd name="adj3" fmla="val 16667"/>
            </a:avLst>
          </a:prstGeom>
          <a:noFill/>
          <a:ln w="34925" cap="flat" cmpd="sng">
            <a:solidFill>
              <a:srgbClr val="4E33A0"/>
            </a:solidFill>
            <a:prstDash val="solid"/>
            <a:miter lim="800000"/>
            <a:headEnd type="none" w="sm" len="sm"/>
            <a:tailEnd type="none" w="sm" len="sm"/>
          </a:ln>
        </p:spPr>
        <p:txBody>
          <a:bodyPr spcFirstLastPara="1" wrap="square" lIns="243800" tIns="121866" rIns="243800" bIns="121866" anchor="ctr" anchorCtr="0">
            <a:noAutofit/>
          </a:bodyPr>
          <a:lstStyle/>
          <a:p>
            <a:pPr marL="1117572" indent="-914378">
              <a:lnSpc>
                <a:spcPct val="150000"/>
              </a:lnSpc>
              <a:buClr>
                <a:srgbClr val="000000"/>
              </a:buClr>
              <a:buSzPts val="2400"/>
              <a:buFont typeface="Noto Sans Symbols"/>
              <a:buChar char="▪"/>
            </a:pPr>
            <a:r>
              <a:rPr lang="en" sz="5866">
                <a:latin typeface="Calibri" panose="020F0502020204030204" pitchFamily="34" charset="0"/>
                <a:ea typeface="Calibri" panose="020F0502020204030204" pitchFamily="34" charset="0"/>
                <a:cs typeface="Calibri" panose="020F0502020204030204" pitchFamily="34" charset="0"/>
                <a:sym typeface="Lato"/>
              </a:rPr>
              <a:t>Avoid labels and intent</a:t>
            </a:r>
            <a:endParaRPr sz="5866">
              <a:latin typeface="Calibri" panose="020F0502020204030204" pitchFamily="34" charset="0"/>
              <a:ea typeface="Calibri" panose="020F0502020204030204" pitchFamily="34" charset="0"/>
              <a:cs typeface="Calibri" panose="020F0502020204030204" pitchFamily="34" charset="0"/>
              <a:sym typeface="Lato"/>
            </a:endParaRPr>
          </a:p>
          <a:p>
            <a:pPr marL="1117572" indent="-914378">
              <a:lnSpc>
                <a:spcPct val="150000"/>
              </a:lnSpc>
              <a:buClr>
                <a:srgbClr val="000000"/>
              </a:buClr>
              <a:buSzPts val="2400"/>
              <a:buFont typeface="Noto Sans Symbols"/>
              <a:buChar char="▪"/>
            </a:pPr>
            <a:r>
              <a:rPr lang="en" sz="5866">
                <a:latin typeface="Calibri" panose="020F0502020204030204" pitchFamily="34" charset="0"/>
                <a:ea typeface="Calibri" panose="020F0502020204030204" pitchFamily="34" charset="0"/>
                <a:cs typeface="Calibri" panose="020F0502020204030204" pitchFamily="34" charset="0"/>
                <a:sym typeface="Lato"/>
              </a:rPr>
              <a:t>Use “I” language</a:t>
            </a:r>
            <a:endParaRPr sz="5866">
              <a:latin typeface="Calibri" panose="020F0502020204030204" pitchFamily="34" charset="0"/>
              <a:ea typeface="Calibri" panose="020F0502020204030204" pitchFamily="34" charset="0"/>
              <a:cs typeface="Calibri" panose="020F0502020204030204" pitchFamily="34" charset="0"/>
              <a:sym typeface="Lato"/>
            </a:endParaRPr>
          </a:p>
          <a:p>
            <a:pPr marL="1117572" indent="-914378">
              <a:lnSpc>
                <a:spcPct val="150000"/>
              </a:lnSpc>
              <a:buClr>
                <a:srgbClr val="000000"/>
              </a:buClr>
              <a:buSzPts val="2400"/>
              <a:buFont typeface="Noto Sans Symbols"/>
              <a:buChar char="▪"/>
            </a:pPr>
            <a:r>
              <a:rPr lang="en" sz="5866">
                <a:latin typeface="Calibri" panose="020F0502020204030204" pitchFamily="34" charset="0"/>
                <a:ea typeface="Calibri" panose="020F0502020204030204" pitchFamily="34" charset="0"/>
                <a:cs typeface="Calibri" panose="020F0502020204030204" pitchFamily="34" charset="0"/>
                <a:sym typeface="Lato"/>
              </a:rPr>
              <a:t>Stick to the facts</a:t>
            </a:r>
            <a:endParaRPr sz="5866">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297" name="Google Shape;297;p7"/>
          <p:cNvSpPr/>
          <p:nvPr/>
        </p:nvSpPr>
        <p:spPr>
          <a:xfrm>
            <a:off x="1059858" y="5730680"/>
            <a:ext cx="8537600" cy="2462400"/>
          </a:xfrm>
          <a:prstGeom prst="rect">
            <a:avLst/>
          </a:prstGeom>
          <a:noFill/>
          <a:ln>
            <a:noFill/>
          </a:ln>
        </p:spPr>
        <p:txBody>
          <a:bodyPr spcFirstLastPara="1" wrap="square" lIns="243800" tIns="121866" rIns="243800" bIns="121866" anchor="t" anchorCtr="0">
            <a:noAutofit/>
          </a:bodyPr>
          <a:lstStyle/>
          <a:p>
            <a:pPr algn="ctr">
              <a:buClr>
                <a:srgbClr val="000000"/>
              </a:buClr>
              <a:buSzPts val="4000"/>
            </a:pPr>
            <a:r>
              <a:rPr lang="en" sz="9600" b="1">
                <a:solidFill>
                  <a:srgbClr val="4E33A0"/>
                </a:solidFill>
                <a:latin typeface="Calibri" panose="020F0502020204030204" pitchFamily="34" charset="0"/>
                <a:ea typeface="Calibri" panose="020F0502020204030204" pitchFamily="34" charset="0"/>
                <a:cs typeface="Calibri" panose="020F0502020204030204" pitchFamily="34" charset="0"/>
                <a:sym typeface="Lato"/>
              </a:rPr>
              <a:t>Language</a:t>
            </a:r>
            <a:endParaRPr sz="9600">
              <a:solidFill>
                <a:srgbClr val="4E33A0"/>
              </a:solidFill>
              <a:latin typeface="Calibri" panose="020F0502020204030204" pitchFamily="34" charset="0"/>
              <a:ea typeface="Calibri" panose="020F0502020204030204" pitchFamily="34" charset="0"/>
              <a:cs typeface="Calibri" panose="020F0502020204030204" pitchFamily="34" charset="0"/>
              <a:sym typeface="Lato"/>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8"/>
          <p:cNvSpPr/>
          <p:nvPr/>
        </p:nvSpPr>
        <p:spPr>
          <a:xfrm>
            <a:off x="10201850" y="2548494"/>
            <a:ext cx="13089600" cy="8800000"/>
          </a:xfrm>
          <a:prstGeom prst="wedgeRoundRectCallout">
            <a:avLst>
              <a:gd name="adj1" fmla="val -41441"/>
              <a:gd name="adj2" fmla="val 72178"/>
              <a:gd name="adj3" fmla="val 16667"/>
            </a:avLst>
          </a:prstGeom>
          <a:solidFill>
            <a:schemeClr val="lt1"/>
          </a:solidFill>
          <a:ln w="34925" cap="flat" cmpd="sng">
            <a:solidFill>
              <a:schemeClr val="accent3">
                <a:lumMod val="75000"/>
              </a:schemeClr>
            </a:solidFill>
            <a:prstDash val="solid"/>
            <a:miter lim="800000"/>
            <a:headEnd type="none" w="sm" len="sm"/>
            <a:tailEnd type="none" w="sm" len="sm"/>
          </a:ln>
        </p:spPr>
        <p:txBody>
          <a:bodyPr spcFirstLastPara="1" wrap="square" lIns="243800" tIns="121866" rIns="243800" bIns="121866" anchor="ctr" anchorCtr="0">
            <a:noAutofit/>
          </a:bodyPr>
          <a:lstStyle/>
          <a:p>
            <a:pPr>
              <a:buClr>
                <a:srgbClr val="000000"/>
              </a:buClr>
              <a:buSzPts val="1800"/>
            </a:pPr>
            <a:endParaRPr>
              <a:latin typeface="Roboto"/>
              <a:ea typeface="Roboto"/>
              <a:cs typeface="Roboto"/>
              <a:sym typeface="Roboto"/>
            </a:endParaRPr>
          </a:p>
          <a:p>
            <a:pPr marL="914378" indent="-914378">
              <a:buClr>
                <a:srgbClr val="000000"/>
              </a:buClr>
              <a:buSzPts val="2400"/>
              <a:buFont typeface="Noto Sans Symbols"/>
              <a:buChar char="▪"/>
            </a:pPr>
            <a:r>
              <a:rPr lang="en" sz="5866">
                <a:latin typeface="Calibri" panose="020F0502020204030204" pitchFamily="34" charset="0"/>
                <a:ea typeface="Calibri" panose="020F0502020204030204" pitchFamily="34" charset="0"/>
                <a:cs typeface="Calibri" panose="020F0502020204030204" pitchFamily="34" charset="0"/>
                <a:sym typeface="Lato"/>
              </a:rPr>
              <a:t>“Tune in”</a:t>
            </a:r>
            <a:endParaRPr sz="5866">
              <a:latin typeface="Calibri" panose="020F0502020204030204" pitchFamily="34" charset="0"/>
              <a:ea typeface="Calibri" panose="020F0502020204030204" pitchFamily="34" charset="0"/>
              <a:cs typeface="Calibri" panose="020F0502020204030204" pitchFamily="34" charset="0"/>
              <a:sym typeface="Lato"/>
            </a:endParaRPr>
          </a:p>
          <a:p>
            <a:pPr marL="914378" indent="-914378">
              <a:spcBef>
                <a:spcPts val="4800"/>
              </a:spcBef>
              <a:buClr>
                <a:srgbClr val="000000"/>
              </a:buClr>
              <a:buSzPts val="2400"/>
              <a:buFont typeface="Noto Sans Symbols"/>
              <a:buChar char="▪"/>
            </a:pPr>
            <a:r>
              <a:rPr lang="en" sz="5866">
                <a:latin typeface="Calibri" panose="020F0502020204030204" pitchFamily="34" charset="0"/>
                <a:ea typeface="Calibri" panose="020F0502020204030204" pitchFamily="34" charset="0"/>
                <a:cs typeface="Calibri" panose="020F0502020204030204" pitchFamily="34" charset="0"/>
                <a:sym typeface="Lato"/>
              </a:rPr>
              <a:t>Avoid jumping to conclusions or criticizing</a:t>
            </a:r>
            <a:endParaRPr sz="5866">
              <a:latin typeface="Calibri" panose="020F0502020204030204" pitchFamily="34" charset="0"/>
              <a:ea typeface="Calibri" panose="020F0502020204030204" pitchFamily="34" charset="0"/>
              <a:cs typeface="Calibri" panose="020F0502020204030204" pitchFamily="34" charset="0"/>
              <a:sym typeface="Lato"/>
            </a:endParaRPr>
          </a:p>
          <a:p>
            <a:pPr marL="914378" indent="-914378">
              <a:spcBef>
                <a:spcPts val="4800"/>
              </a:spcBef>
              <a:buClr>
                <a:srgbClr val="000000"/>
              </a:buClr>
              <a:buSzPts val="2400"/>
              <a:buFont typeface="Noto Sans Symbols"/>
              <a:buChar char="▪"/>
            </a:pPr>
            <a:r>
              <a:rPr lang="en" sz="5866">
                <a:latin typeface="Calibri" panose="020F0502020204030204" pitchFamily="34" charset="0"/>
                <a:ea typeface="Calibri" panose="020F0502020204030204" pitchFamily="34" charset="0"/>
                <a:cs typeface="Calibri" panose="020F0502020204030204" pitchFamily="34" charset="0"/>
                <a:sym typeface="Lato"/>
              </a:rPr>
              <a:t>Ask for clarification if needed</a:t>
            </a:r>
            <a:endParaRPr sz="5866">
              <a:latin typeface="Calibri" panose="020F0502020204030204" pitchFamily="34" charset="0"/>
              <a:ea typeface="Calibri" panose="020F0502020204030204" pitchFamily="34" charset="0"/>
              <a:cs typeface="Calibri" panose="020F0502020204030204" pitchFamily="34" charset="0"/>
              <a:sym typeface="Lato"/>
            </a:endParaRPr>
          </a:p>
          <a:p>
            <a:pPr marL="914378" indent="-914378">
              <a:spcBef>
                <a:spcPts val="4800"/>
              </a:spcBef>
              <a:buClr>
                <a:srgbClr val="000000"/>
              </a:buClr>
              <a:buSzPts val="2400"/>
              <a:buFont typeface="Noto Sans Symbols"/>
              <a:buChar char="▪"/>
            </a:pPr>
            <a:r>
              <a:rPr lang="en" sz="5866">
                <a:latin typeface="Calibri" panose="020F0502020204030204" pitchFamily="34" charset="0"/>
                <a:ea typeface="Calibri" panose="020F0502020204030204" pitchFamily="34" charset="0"/>
                <a:cs typeface="Calibri" panose="020F0502020204030204" pitchFamily="34" charset="0"/>
                <a:sym typeface="Lato"/>
              </a:rPr>
              <a:t>Be aware of your own personal triggers</a:t>
            </a:r>
            <a:endParaRPr sz="5866">
              <a:latin typeface="Calibri" panose="020F0502020204030204" pitchFamily="34" charset="0"/>
              <a:ea typeface="Calibri" panose="020F0502020204030204" pitchFamily="34" charset="0"/>
              <a:cs typeface="Calibri" panose="020F0502020204030204" pitchFamily="34" charset="0"/>
              <a:sym typeface="Lato"/>
            </a:endParaRPr>
          </a:p>
          <a:p>
            <a:pPr>
              <a:spcBef>
                <a:spcPts val="4800"/>
              </a:spcBef>
              <a:buClr>
                <a:srgbClr val="000000"/>
              </a:buClr>
              <a:buSzPts val="1800"/>
            </a:pPr>
            <a:endParaRPr>
              <a:latin typeface="Roboto"/>
              <a:ea typeface="Roboto"/>
              <a:cs typeface="Roboto"/>
              <a:sym typeface="Roboto"/>
            </a:endParaRPr>
          </a:p>
        </p:txBody>
      </p:sp>
      <p:sp>
        <p:nvSpPr>
          <p:cNvPr id="305" name="Google Shape;305;p8"/>
          <p:cNvSpPr/>
          <p:nvPr/>
        </p:nvSpPr>
        <p:spPr>
          <a:xfrm>
            <a:off x="762952" y="5717294"/>
            <a:ext cx="8124000" cy="2462400"/>
          </a:xfrm>
          <a:prstGeom prst="rect">
            <a:avLst/>
          </a:prstGeom>
          <a:noFill/>
          <a:ln>
            <a:noFill/>
          </a:ln>
        </p:spPr>
        <p:txBody>
          <a:bodyPr spcFirstLastPara="1" wrap="square" lIns="243800" tIns="121866" rIns="243800" bIns="121866" anchor="t" anchorCtr="0">
            <a:noAutofit/>
          </a:bodyPr>
          <a:lstStyle/>
          <a:p>
            <a:pPr algn="ctr">
              <a:buClr>
                <a:srgbClr val="000000"/>
              </a:buClr>
              <a:buSzPts val="4000"/>
            </a:pPr>
            <a:r>
              <a:rPr lang="en" sz="9600" b="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sym typeface="Lato"/>
              </a:rPr>
              <a:t>Listening</a:t>
            </a:r>
            <a:endParaRPr sz="960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5" name="Google Shape;295;p7"/>
          <p:cNvSpPr txBox="1">
            <a:spLocks/>
          </p:cNvSpPr>
          <p:nvPr/>
        </p:nvSpPr>
        <p:spPr>
          <a:xfrm>
            <a:off x="317505" y="258234"/>
            <a:ext cx="24066498" cy="1016000"/>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vert="horz" wrap="square" lIns="243800" tIns="121866" rIns="243800" bIns="121866" rtlCol="0" anchor="ctr" anchorCtr="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buClr>
                <a:schemeClr val="dk1"/>
              </a:buClr>
              <a:buSzPts val="1429"/>
            </a:pPr>
            <a:r>
              <a:rPr lang="en-US" sz="6000" b="0">
                <a:latin typeface="Calibri" panose="020F0502020204030204" pitchFamily="34" charset="0"/>
                <a:ea typeface="Calibri" panose="020F0502020204030204" pitchFamily="34" charset="0"/>
                <a:cs typeface="Calibri" panose="020F0502020204030204" pitchFamily="34" charset="0"/>
                <a:sym typeface="Lato"/>
              </a:rPr>
              <a:t>Communication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2" name="Google Shape;312;p9"/>
          <p:cNvSpPr/>
          <p:nvPr/>
        </p:nvSpPr>
        <p:spPr>
          <a:xfrm>
            <a:off x="10927926" y="3754850"/>
            <a:ext cx="12468800" cy="7451200"/>
          </a:xfrm>
          <a:prstGeom prst="wedgeRoundRectCallout">
            <a:avLst>
              <a:gd name="adj1" fmla="val -41441"/>
              <a:gd name="adj2" fmla="val 72178"/>
              <a:gd name="adj3" fmla="val 16667"/>
            </a:avLst>
          </a:prstGeom>
          <a:solidFill>
            <a:schemeClr val="lt1"/>
          </a:solidFill>
          <a:ln w="34925" cap="flat" cmpd="sng">
            <a:solidFill>
              <a:srgbClr val="35419E"/>
            </a:solidFill>
            <a:prstDash val="solid"/>
            <a:miter lim="800000"/>
            <a:headEnd type="none" w="sm" len="sm"/>
            <a:tailEnd type="none" w="sm" len="sm"/>
          </a:ln>
        </p:spPr>
        <p:txBody>
          <a:bodyPr spcFirstLastPara="1" wrap="square" lIns="243800" tIns="121866" rIns="243800" bIns="121866" anchor="ctr" anchorCtr="0">
            <a:noAutofit/>
          </a:bodyPr>
          <a:lstStyle/>
          <a:p>
            <a:pPr marL="914378" indent="-643450">
              <a:buClr>
                <a:schemeClr val="dk1"/>
              </a:buClr>
              <a:buSzPts val="1600"/>
            </a:pPr>
            <a:endParaRPr sz="4266">
              <a:latin typeface="Lato"/>
              <a:ea typeface="Lato"/>
              <a:cs typeface="Lato"/>
              <a:sym typeface="Lato"/>
            </a:endParaRPr>
          </a:p>
          <a:p>
            <a:pPr marL="914378" indent="-914378">
              <a:spcBef>
                <a:spcPts val="4800"/>
              </a:spcBef>
              <a:buClr>
                <a:srgbClr val="000000"/>
              </a:buClr>
              <a:buSzPts val="2400"/>
              <a:buFont typeface="Noto Sans Symbols"/>
              <a:buChar char="▪"/>
            </a:pPr>
            <a:r>
              <a:rPr lang="en" sz="5866">
                <a:latin typeface="Calibri" panose="020F0502020204030204" pitchFamily="34" charset="0"/>
                <a:ea typeface="Calibri" panose="020F0502020204030204" pitchFamily="34" charset="0"/>
                <a:cs typeface="Calibri" panose="020F0502020204030204" pitchFamily="34" charset="0"/>
                <a:sym typeface="Lato"/>
              </a:rPr>
              <a:t>Practice what you might say</a:t>
            </a:r>
            <a:endParaRPr sz="5866">
              <a:latin typeface="Calibri" panose="020F0502020204030204" pitchFamily="34" charset="0"/>
              <a:ea typeface="Calibri" panose="020F0502020204030204" pitchFamily="34" charset="0"/>
              <a:cs typeface="Calibri" panose="020F0502020204030204" pitchFamily="34" charset="0"/>
              <a:sym typeface="Lato"/>
            </a:endParaRPr>
          </a:p>
          <a:p>
            <a:pPr marL="914378" indent="-914378">
              <a:spcBef>
                <a:spcPts val="4800"/>
              </a:spcBef>
              <a:buClr>
                <a:srgbClr val="000000"/>
              </a:buClr>
              <a:buSzPts val="2400"/>
              <a:buFont typeface="Noto Sans Symbols"/>
              <a:buChar char="▪"/>
            </a:pPr>
            <a:r>
              <a:rPr lang="en" sz="5866">
                <a:latin typeface="Calibri" panose="020F0502020204030204" pitchFamily="34" charset="0"/>
                <a:ea typeface="Calibri" panose="020F0502020204030204" pitchFamily="34" charset="0"/>
                <a:cs typeface="Calibri" panose="020F0502020204030204" pitchFamily="34" charset="0"/>
                <a:sym typeface="Lato"/>
              </a:rPr>
              <a:t>Anticipate their response </a:t>
            </a:r>
            <a:br>
              <a:rPr lang="en" sz="5866">
                <a:latin typeface="Calibri" panose="020F0502020204030204" pitchFamily="34" charset="0"/>
                <a:ea typeface="Calibri" panose="020F0502020204030204" pitchFamily="34" charset="0"/>
                <a:cs typeface="Calibri" panose="020F0502020204030204" pitchFamily="34" charset="0"/>
                <a:sym typeface="Lato"/>
              </a:rPr>
            </a:br>
            <a:r>
              <a:rPr lang="en" sz="5866">
                <a:latin typeface="Calibri" panose="020F0502020204030204" pitchFamily="34" charset="0"/>
                <a:ea typeface="Calibri" panose="020F0502020204030204" pitchFamily="34" charset="0"/>
                <a:cs typeface="Calibri" panose="020F0502020204030204" pitchFamily="34" charset="0"/>
                <a:sym typeface="Lato"/>
              </a:rPr>
              <a:t>and how you might continue</a:t>
            </a:r>
            <a:endParaRPr sz="5866">
              <a:latin typeface="Calibri" panose="020F0502020204030204" pitchFamily="34" charset="0"/>
              <a:ea typeface="Calibri" panose="020F0502020204030204" pitchFamily="34" charset="0"/>
              <a:cs typeface="Calibri" panose="020F0502020204030204" pitchFamily="34" charset="0"/>
              <a:sym typeface="Lato"/>
            </a:endParaRPr>
          </a:p>
          <a:p>
            <a:pPr marL="914378" indent="-914378">
              <a:spcBef>
                <a:spcPts val="4800"/>
              </a:spcBef>
              <a:buClr>
                <a:srgbClr val="000000"/>
              </a:buClr>
              <a:buSzPts val="2400"/>
              <a:buFont typeface="Noto Sans Symbols"/>
              <a:buChar char="▪"/>
            </a:pPr>
            <a:r>
              <a:rPr lang="en" sz="5866">
                <a:latin typeface="Calibri" panose="020F0502020204030204" pitchFamily="34" charset="0"/>
                <a:ea typeface="Calibri" panose="020F0502020204030204" pitchFamily="34" charset="0"/>
                <a:cs typeface="Calibri" panose="020F0502020204030204" pitchFamily="34" charset="0"/>
                <a:sym typeface="Lato"/>
              </a:rPr>
              <a:t>Have resources available </a:t>
            </a:r>
            <a:endParaRPr sz="5866">
              <a:latin typeface="Calibri" panose="020F0502020204030204" pitchFamily="34" charset="0"/>
              <a:ea typeface="Calibri" panose="020F0502020204030204" pitchFamily="34" charset="0"/>
              <a:cs typeface="Calibri" panose="020F0502020204030204" pitchFamily="34" charset="0"/>
              <a:sym typeface="Lato"/>
            </a:endParaRPr>
          </a:p>
          <a:p>
            <a:pPr>
              <a:spcBef>
                <a:spcPts val="4800"/>
              </a:spcBef>
              <a:buClr>
                <a:srgbClr val="000000"/>
              </a:buClr>
              <a:buSzPts val="1800"/>
            </a:pPr>
            <a:endParaRPr>
              <a:latin typeface="Calibri" panose="020F0502020204030204" pitchFamily="34" charset="0"/>
              <a:ea typeface="Calibri" panose="020F0502020204030204" pitchFamily="34" charset="0"/>
              <a:cs typeface="Calibri" panose="020F0502020204030204" pitchFamily="34" charset="0"/>
              <a:sym typeface="Roboto"/>
            </a:endParaRPr>
          </a:p>
        </p:txBody>
      </p:sp>
      <p:sp>
        <p:nvSpPr>
          <p:cNvPr id="313" name="Google Shape;313;p9"/>
          <p:cNvSpPr/>
          <p:nvPr/>
        </p:nvSpPr>
        <p:spPr>
          <a:xfrm>
            <a:off x="2123562" y="6249250"/>
            <a:ext cx="6088082" cy="2462400"/>
          </a:xfrm>
          <a:prstGeom prst="rect">
            <a:avLst/>
          </a:prstGeom>
          <a:noFill/>
          <a:ln>
            <a:noFill/>
          </a:ln>
        </p:spPr>
        <p:txBody>
          <a:bodyPr spcFirstLastPara="1" wrap="square" lIns="243800" tIns="121866" rIns="243800" bIns="121866" anchor="t" anchorCtr="0">
            <a:noAutofit/>
          </a:bodyPr>
          <a:lstStyle/>
          <a:p>
            <a:pPr algn="ctr">
              <a:buClr>
                <a:srgbClr val="000000"/>
              </a:buClr>
              <a:buSzPts val="4000"/>
            </a:pPr>
            <a:r>
              <a:rPr lang="en" sz="9600" b="1">
                <a:solidFill>
                  <a:srgbClr val="35419E"/>
                </a:solidFill>
                <a:latin typeface="Calibri" panose="020F0502020204030204" pitchFamily="34" charset="0"/>
                <a:ea typeface="Calibri" panose="020F0502020204030204" pitchFamily="34" charset="0"/>
                <a:cs typeface="Calibri" panose="020F0502020204030204" pitchFamily="34" charset="0"/>
                <a:sym typeface="Lato"/>
              </a:rPr>
              <a:t>Other Tips</a:t>
            </a:r>
            <a:endParaRPr sz="9600">
              <a:solidFill>
                <a:srgbClr val="35419E"/>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5" name="Google Shape;295;p7"/>
          <p:cNvSpPr txBox="1">
            <a:spLocks/>
          </p:cNvSpPr>
          <p:nvPr/>
        </p:nvSpPr>
        <p:spPr>
          <a:xfrm>
            <a:off x="317505" y="258234"/>
            <a:ext cx="24066498" cy="1016000"/>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vert="horz" wrap="square" lIns="243800" tIns="121866" rIns="243800" bIns="121866" rtlCol="0" anchor="ctr" anchorCtr="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buClr>
                <a:schemeClr val="dk1"/>
              </a:buClr>
              <a:buSzPts val="1429"/>
            </a:pPr>
            <a:r>
              <a:rPr lang="en-US" sz="6000" b="0">
                <a:latin typeface="Calibri" panose="020F0502020204030204" pitchFamily="34" charset="0"/>
                <a:ea typeface="Calibri" panose="020F0502020204030204" pitchFamily="34" charset="0"/>
                <a:cs typeface="Calibri" panose="020F0502020204030204" pitchFamily="34" charset="0"/>
                <a:sym typeface="Lato"/>
              </a:rPr>
              <a:t>Communication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0"/>
          <p:cNvSpPr txBox="1">
            <a:spLocks noGrp="1"/>
          </p:cNvSpPr>
          <p:nvPr>
            <p:ph type="title" idx="4294967295"/>
          </p:nvPr>
        </p:nvSpPr>
        <p:spPr>
          <a:xfrm>
            <a:off x="317505" y="258234"/>
            <a:ext cx="24066498" cy="1016000"/>
          </a:xfrm>
          <a:prstGeom prst="rect">
            <a:avLst/>
          </a:prstGeom>
          <a:noFill/>
          <a:ln>
            <a:noFill/>
          </a:ln>
        </p:spPr>
        <p:txBody>
          <a:bodyPr spcFirstLastPara="1" vert="horz" wrap="square" lIns="243800" tIns="121866" rIns="243800" bIns="121866" rtlCol="0" anchor="ctr" anchorCtr="0">
            <a:normAutofit/>
          </a:bodyPr>
          <a:lstStyle/>
          <a:p>
            <a:pPr>
              <a:buClr>
                <a:schemeClr val="dk1"/>
              </a:buClr>
              <a:buSzPts val="1429"/>
            </a:pPr>
            <a:r>
              <a:rPr lang="en" sz="5334" b="0">
                <a:latin typeface="Calibri" panose="020F0502020204030204" pitchFamily="34" charset="0"/>
                <a:ea typeface="Calibri" panose="020F0502020204030204" pitchFamily="34" charset="0"/>
                <a:cs typeface="Calibri" panose="020F0502020204030204" pitchFamily="34" charset="0"/>
                <a:sym typeface="Lato"/>
              </a:rPr>
              <a:t>Framing the Conversation</a:t>
            </a:r>
            <a:endParaRPr sz="5334" b="0">
              <a:latin typeface="Calibri" panose="020F0502020204030204" pitchFamily="34" charset="0"/>
              <a:ea typeface="Calibri" panose="020F0502020204030204" pitchFamily="34" charset="0"/>
              <a:cs typeface="Calibri" panose="020F0502020204030204" pitchFamily="34" charset="0"/>
              <a:sym typeface="Lato"/>
            </a:endParaRPr>
          </a:p>
        </p:txBody>
      </p:sp>
      <p:graphicFrame>
        <p:nvGraphicFramePr>
          <p:cNvPr id="320" name="Google Shape;320;p10"/>
          <p:cNvGraphicFramePr/>
          <p:nvPr>
            <p:extLst>
              <p:ext uri="{D42A27DB-BD31-4B8C-83A1-F6EECF244321}">
                <p14:modId xmlns:p14="http://schemas.microsoft.com/office/powerpoint/2010/main" val="2220455163"/>
              </p:ext>
            </p:extLst>
          </p:nvPr>
        </p:nvGraphicFramePr>
        <p:xfrm>
          <a:off x="1990051" y="3457193"/>
          <a:ext cx="20403934" cy="7477066"/>
        </p:xfrm>
        <a:graphic>
          <a:graphicData uri="http://schemas.openxmlformats.org/drawingml/2006/table">
            <a:tbl>
              <a:tblPr>
                <a:noFill/>
              </a:tblPr>
              <a:tblGrid>
                <a:gridCol w="20403934">
                  <a:extLst>
                    <a:ext uri="{9D8B030D-6E8A-4147-A177-3AD203B41FA5}">
                      <a16:colId xmlns:a16="http://schemas.microsoft.com/office/drawing/2014/main" val="20000"/>
                    </a:ext>
                  </a:extLst>
                </a:gridCol>
              </a:tblGrid>
              <a:tr h="1523400">
                <a:tc>
                  <a:txBody>
                    <a:bodyPr/>
                    <a:lstStyle/>
                    <a:p>
                      <a:pPr marL="12700" marR="0" lvl="0" indent="0" algn="l" rtl="0">
                        <a:lnSpc>
                          <a:spcPct val="100000"/>
                        </a:lnSpc>
                        <a:spcBef>
                          <a:spcPts val="0"/>
                        </a:spcBef>
                        <a:spcAft>
                          <a:spcPts val="0"/>
                        </a:spcAft>
                        <a:buClr>
                          <a:schemeClr val="lt1"/>
                        </a:buClr>
                        <a:buSzPts val="2000"/>
                        <a:buFont typeface="Lato"/>
                        <a:buNone/>
                      </a:pPr>
                      <a:r>
                        <a:rPr lang="en" sz="5400" b="1"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Lato"/>
                        </a:rPr>
                        <a:t>Set the tone / share the responsibility to keep kids safe</a:t>
                      </a: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761AA"/>
                    </a:solidFill>
                  </a:tcPr>
                </a:tc>
                <a:extLst>
                  <a:ext uri="{0D108BD9-81ED-4DB2-BD59-A6C34878D82A}">
                    <a16:rowId xmlns:a16="http://schemas.microsoft.com/office/drawing/2014/main" val="10000"/>
                  </a:ext>
                </a:extLst>
              </a:tr>
              <a:tr h="1519266">
                <a:tc>
                  <a:txBody>
                    <a:bodyPr/>
                    <a:lstStyle/>
                    <a:p>
                      <a:pPr marL="0" marR="0" lvl="0" indent="0" algn="l" rtl="0">
                        <a:lnSpc>
                          <a:spcPct val="100000"/>
                        </a:lnSpc>
                        <a:spcBef>
                          <a:spcPts val="0"/>
                        </a:spcBef>
                        <a:spcAft>
                          <a:spcPts val="0"/>
                        </a:spcAft>
                        <a:buClr>
                          <a:srgbClr val="000000"/>
                        </a:buClr>
                        <a:buSzPts val="2800"/>
                        <a:buFont typeface="Arial"/>
                        <a:buNone/>
                      </a:pPr>
                      <a:r>
                        <a:rPr lang="en" sz="5400" b="1"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Lato"/>
                        </a:rPr>
                        <a:t>Be honest and genuine</a:t>
                      </a: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761AA"/>
                    </a:solidFill>
                  </a:tcPr>
                </a:tc>
                <a:extLst>
                  <a:ext uri="{0D108BD9-81ED-4DB2-BD59-A6C34878D82A}">
                    <a16:rowId xmlns:a16="http://schemas.microsoft.com/office/drawing/2014/main" val="10001"/>
                  </a:ext>
                </a:extLst>
              </a:tr>
              <a:tr h="1458534">
                <a:tc>
                  <a:txBody>
                    <a:bodyPr/>
                    <a:lstStyle/>
                    <a:p>
                      <a:pPr marL="0" marR="0" lvl="0" indent="0" algn="l" rtl="0">
                        <a:lnSpc>
                          <a:spcPct val="100000"/>
                        </a:lnSpc>
                        <a:spcBef>
                          <a:spcPts val="0"/>
                        </a:spcBef>
                        <a:spcAft>
                          <a:spcPts val="0"/>
                        </a:spcAft>
                        <a:buClr>
                          <a:srgbClr val="000000"/>
                        </a:buClr>
                        <a:buSzPts val="2800"/>
                        <a:buFont typeface="Arial"/>
                        <a:buNone/>
                      </a:pPr>
                      <a:r>
                        <a:rPr lang="en" sz="5400" b="1"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Lato"/>
                        </a:rPr>
                        <a:t>Describe the behavior</a:t>
                      </a: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761AA"/>
                    </a:solidFill>
                  </a:tcPr>
                </a:tc>
                <a:extLst>
                  <a:ext uri="{0D108BD9-81ED-4DB2-BD59-A6C34878D82A}">
                    <a16:rowId xmlns:a16="http://schemas.microsoft.com/office/drawing/2014/main" val="10002"/>
                  </a:ext>
                </a:extLst>
              </a:tr>
              <a:tr h="1531400">
                <a:tc>
                  <a:txBody>
                    <a:bodyPr/>
                    <a:lstStyle/>
                    <a:p>
                      <a:pPr marL="0" marR="0" lvl="0" indent="0" algn="l" rtl="0">
                        <a:lnSpc>
                          <a:spcPct val="100000"/>
                        </a:lnSpc>
                        <a:spcBef>
                          <a:spcPts val="0"/>
                        </a:spcBef>
                        <a:spcAft>
                          <a:spcPts val="0"/>
                        </a:spcAft>
                        <a:buClr>
                          <a:schemeClr val="lt1"/>
                        </a:buClr>
                        <a:buSzPts val="2000"/>
                        <a:buFont typeface="Lato"/>
                        <a:buNone/>
                      </a:pPr>
                      <a:r>
                        <a:rPr lang="en" sz="5400" b="1"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Lato"/>
                        </a:rPr>
                        <a:t>Describe how it made you feel/impact on the child  involved</a:t>
                      </a: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761AA"/>
                    </a:solidFill>
                  </a:tcPr>
                </a:tc>
                <a:extLst>
                  <a:ext uri="{0D108BD9-81ED-4DB2-BD59-A6C34878D82A}">
                    <a16:rowId xmlns:a16="http://schemas.microsoft.com/office/drawing/2014/main" val="10003"/>
                  </a:ext>
                </a:extLst>
              </a:tr>
              <a:tr h="1444466">
                <a:tc>
                  <a:txBody>
                    <a:bodyPr/>
                    <a:lstStyle/>
                    <a:p>
                      <a:pPr marL="0" marR="0" lvl="0" indent="0" algn="l" rtl="0">
                        <a:lnSpc>
                          <a:spcPct val="100000"/>
                        </a:lnSpc>
                        <a:spcBef>
                          <a:spcPts val="0"/>
                        </a:spcBef>
                        <a:spcAft>
                          <a:spcPts val="0"/>
                        </a:spcAft>
                        <a:buClr>
                          <a:schemeClr val="lt1"/>
                        </a:buClr>
                        <a:buSzPts val="2000"/>
                        <a:buFont typeface="Lato"/>
                        <a:buNone/>
                      </a:pPr>
                      <a:r>
                        <a:rPr lang="en" sz="5400" b="1"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Lato"/>
                        </a:rPr>
                        <a:t>Set boundaries</a:t>
                      </a: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761AA"/>
                    </a:solidFill>
                  </a:tcPr>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6700" y="0"/>
            <a:ext cx="21031200" cy="2651126"/>
          </a:xfrm>
        </p:spPr>
        <p:txBody>
          <a:bodyPr>
            <a:normAutofit/>
          </a:bodyPr>
          <a:lstStyle/>
          <a:p>
            <a:r>
              <a:rPr lang="en-US" sz="6000">
                <a:latin typeface="Calibri" panose="020F0502020204030204" pitchFamily="34" charset="0"/>
                <a:ea typeface="Calibri" panose="020F0502020204030204" pitchFamily="34" charset="0"/>
                <a:cs typeface="Calibri" panose="020F0502020204030204" pitchFamily="34" charset="0"/>
              </a:rPr>
              <a:t>Activity:</a:t>
            </a:r>
            <a:br>
              <a:rPr lang="en-US" sz="6000">
                <a:latin typeface="Calibri" panose="020F0502020204030204" pitchFamily="34" charset="0"/>
                <a:ea typeface="Calibri" panose="020F0502020204030204" pitchFamily="34" charset="0"/>
                <a:cs typeface="Calibri" panose="020F0502020204030204" pitchFamily="34" charset="0"/>
              </a:rPr>
            </a:br>
            <a:r>
              <a:rPr lang="en-US" sz="6000">
                <a:latin typeface="Calibri" panose="020F0502020204030204" pitchFamily="34" charset="0"/>
                <a:ea typeface="Calibri" panose="020F0502020204030204" pitchFamily="34" charset="0"/>
                <a:cs typeface="Calibri" panose="020F0502020204030204" pitchFamily="34" charset="0"/>
              </a:rPr>
              <a:t>Low Risk Situations</a:t>
            </a:r>
          </a:p>
        </p:txBody>
      </p:sp>
      <p:sp>
        <p:nvSpPr>
          <p:cNvPr id="3" name="Content Placeholder 2"/>
          <p:cNvSpPr>
            <a:spLocks noGrp="1"/>
          </p:cNvSpPr>
          <p:nvPr>
            <p:ph idx="1"/>
          </p:nvPr>
        </p:nvSpPr>
        <p:spPr/>
        <p:txBody>
          <a:bodyPr>
            <a:normAutofit/>
          </a:bodyPr>
          <a:lstStyle/>
          <a:p>
            <a:r>
              <a:rPr lang="en-US" sz="7466">
                <a:latin typeface="Calibri" panose="020F0502020204030204" pitchFamily="34" charset="0"/>
                <a:ea typeface="Calibri" panose="020F0502020204030204" pitchFamily="34" charset="0"/>
                <a:cs typeface="Calibri" panose="020F0502020204030204" pitchFamily="34" charset="0"/>
              </a:rPr>
              <a:t>Your dentist is regularly ½ hour late</a:t>
            </a:r>
          </a:p>
          <a:p>
            <a:r>
              <a:rPr lang="en-US" sz="7466">
                <a:latin typeface="Calibri" panose="020F0502020204030204" pitchFamily="34" charset="0"/>
                <a:ea typeface="Calibri" panose="020F0502020204030204" pitchFamily="34" charset="0"/>
                <a:cs typeface="Calibri" panose="020F0502020204030204" pitchFamily="34" charset="0"/>
              </a:rPr>
              <a:t>Your neighbor’s dog digs holes in your yard</a:t>
            </a:r>
          </a:p>
          <a:p>
            <a:r>
              <a:rPr lang="en-US" sz="7466">
                <a:latin typeface="Calibri" panose="020F0502020204030204" pitchFamily="34" charset="0"/>
                <a:ea typeface="Calibri" panose="020F0502020204030204" pitchFamily="34" charset="0"/>
                <a:cs typeface="Calibri" panose="020F0502020204030204" pitchFamily="34" charset="0"/>
              </a:rPr>
              <a:t>Grandma lets children stay up past bedtime</a:t>
            </a:r>
          </a:p>
          <a:p>
            <a:r>
              <a:rPr lang="en-US" sz="7466">
                <a:latin typeface="Calibri" panose="020F0502020204030204" pitchFamily="34" charset="0"/>
                <a:ea typeface="Calibri" panose="020F0502020204030204" pitchFamily="34" charset="0"/>
                <a:cs typeface="Calibri" panose="020F0502020204030204" pitchFamily="34" charset="0"/>
              </a:rPr>
              <a:t>Your roommate always leaves a mess</a:t>
            </a:r>
          </a:p>
          <a:p>
            <a:r>
              <a:rPr lang="en-US" sz="7466">
                <a:latin typeface="Calibri" panose="020F0502020204030204" pitchFamily="34" charset="0"/>
                <a:ea typeface="Calibri" panose="020F0502020204030204" pitchFamily="34" charset="0"/>
                <a:cs typeface="Calibri" panose="020F0502020204030204" pitchFamily="34" charset="0"/>
              </a:rPr>
              <a:t>Your food has arrived cold at a fancy restaurant</a:t>
            </a:r>
          </a:p>
        </p:txBody>
      </p:sp>
    </p:spTree>
    <p:extLst>
      <p:ext uri="{BB962C8B-B14F-4D97-AF65-F5344CB8AC3E}">
        <p14:creationId xmlns:p14="http://schemas.microsoft.com/office/powerpoint/2010/main" val="180180755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6"/>
          <p:cNvSpPr txBox="1">
            <a:spLocks noGrp="1"/>
          </p:cNvSpPr>
          <p:nvPr>
            <p:ph type="title" idx="4294967295"/>
          </p:nvPr>
        </p:nvSpPr>
        <p:spPr>
          <a:xfrm>
            <a:off x="317501" y="258231"/>
            <a:ext cx="24066506" cy="1016010"/>
          </a:xfrm>
          <a:prstGeom prst="rect">
            <a:avLst/>
          </a:prstGeom>
          <a:noFill/>
          <a:ln>
            <a:noFill/>
          </a:ln>
        </p:spPr>
        <p:txBody>
          <a:bodyPr spcFirstLastPara="1" wrap="square" lIns="121850" tIns="121850" rIns="121850" bIns="121850" anchor="ctr" anchorCtr="0">
            <a:noAutofit/>
          </a:bodyPr>
          <a:lstStyle/>
          <a:p>
            <a:pPr>
              <a:lnSpc>
                <a:spcPct val="90000"/>
              </a:lnSpc>
              <a:buClr>
                <a:schemeClr val="dk1"/>
              </a:buClr>
              <a:buSzPct val="100000"/>
            </a:pPr>
            <a:r>
              <a:rPr lang="en-US" sz="6000" b="0">
                <a:solidFill>
                  <a:schemeClr val="dk1"/>
                </a:solidFill>
                <a:latin typeface="Calibri" panose="020F0502020204030204" pitchFamily="34" charset="0"/>
                <a:ea typeface="Calibri" panose="020F0502020204030204" pitchFamily="34" charset="0"/>
                <a:cs typeface="Calibri" panose="020F0502020204030204" pitchFamily="34" charset="0"/>
                <a:sym typeface="Play"/>
              </a:rPr>
              <a:t>Determining if a Behavior is Problematic</a:t>
            </a:r>
            <a:endParaRPr sz="6000" b="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63" name="Google Shape;363;p26"/>
          <p:cNvGraphicFramePr/>
          <p:nvPr>
            <p:extLst>
              <p:ext uri="{D42A27DB-BD31-4B8C-83A1-F6EECF244321}">
                <p14:modId xmlns:p14="http://schemas.microsoft.com/office/powerpoint/2010/main" val="3862094219"/>
              </p:ext>
            </p:extLst>
          </p:nvPr>
        </p:nvGraphicFramePr>
        <p:xfrm>
          <a:off x="1650609" y="2662626"/>
          <a:ext cx="21082750" cy="2346700"/>
        </p:xfrm>
        <a:graphic>
          <a:graphicData uri="http://schemas.openxmlformats.org/drawingml/2006/table">
            <a:tbl>
              <a:tblPr>
                <a:noFill/>
              </a:tblPr>
              <a:tblGrid>
                <a:gridCol w="5439500">
                  <a:extLst>
                    <a:ext uri="{9D8B030D-6E8A-4147-A177-3AD203B41FA5}">
                      <a16:colId xmlns:a16="http://schemas.microsoft.com/office/drawing/2014/main" val="20000"/>
                    </a:ext>
                  </a:extLst>
                </a:gridCol>
                <a:gridCol w="15643250">
                  <a:extLst>
                    <a:ext uri="{9D8B030D-6E8A-4147-A177-3AD203B41FA5}">
                      <a16:colId xmlns:a16="http://schemas.microsoft.com/office/drawing/2014/main" val="20001"/>
                    </a:ext>
                  </a:extLst>
                </a:gridCol>
              </a:tblGrid>
              <a:tr h="2346700">
                <a:tc>
                  <a:txBody>
                    <a:bodyPr/>
                    <a:lstStyle/>
                    <a:p>
                      <a:pPr marL="0" marR="0" lvl="0" indent="0" algn="ctr" rtl="0">
                        <a:spcBef>
                          <a:spcPts val="0"/>
                        </a:spcBef>
                        <a:spcAft>
                          <a:spcPts val="0"/>
                        </a:spcAft>
                        <a:buNone/>
                      </a:pPr>
                      <a:r>
                        <a:rPr lang="en-US" sz="6400" b="1" u="none" strike="noStrike" cap="none">
                          <a:solidFill>
                            <a:srgbClr val="FFFFFF"/>
                          </a:solidFill>
                          <a:latin typeface="Calibri" panose="020F0502020204030204" pitchFamily="34" charset="0"/>
                          <a:ea typeface="Calibri" panose="020F0502020204030204" pitchFamily="34" charset="0"/>
                          <a:cs typeface="Calibri" panose="020F0502020204030204" pitchFamily="34" charset="0"/>
                          <a:sym typeface="Lato Black"/>
                        </a:rPr>
                        <a:t>Motivation</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77BCF"/>
                    </a:solidFill>
                  </a:tcPr>
                </a:tc>
                <a:tc>
                  <a:txBody>
                    <a:bodyPr/>
                    <a:lstStyle/>
                    <a:p>
                      <a:pPr marL="0" marR="0" lvl="0" indent="0" algn="l" rtl="0">
                        <a:spcBef>
                          <a:spcPts val="0"/>
                        </a:spcBef>
                        <a:spcAft>
                          <a:spcPts val="0"/>
                        </a:spcAft>
                        <a:buNone/>
                      </a:pPr>
                      <a:r>
                        <a:rPr lang="en-US" sz="4000" b="0" u="none" strike="noStrike" cap="none">
                          <a:latin typeface="Calibri" panose="020F0502020204030204" pitchFamily="34" charset="0"/>
                          <a:ea typeface="Calibri" panose="020F0502020204030204" pitchFamily="34" charset="0"/>
                          <a:cs typeface="Calibri" panose="020F0502020204030204" pitchFamily="34" charset="0"/>
                          <a:sym typeface="Lato"/>
                        </a:rPr>
                        <a:t>Why is this behavior occurring?</a:t>
                      </a:r>
                      <a:endParaRPr sz="4000" b="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D8DFFF"/>
                    </a:solidFill>
                  </a:tcPr>
                </a:tc>
                <a:extLst>
                  <a:ext uri="{0D108BD9-81ED-4DB2-BD59-A6C34878D82A}">
                    <a16:rowId xmlns:a16="http://schemas.microsoft.com/office/drawing/2014/main" val="10000"/>
                  </a:ext>
                </a:extLst>
              </a:tr>
            </a:tbl>
          </a:graphicData>
        </a:graphic>
      </p:graphicFrame>
      <p:graphicFrame>
        <p:nvGraphicFramePr>
          <p:cNvPr id="364" name="Google Shape;364;p26"/>
          <p:cNvGraphicFramePr/>
          <p:nvPr>
            <p:extLst>
              <p:ext uri="{D42A27DB-BD31-4B8C-83A1-F6EECF244321}">
                <p14:modId xmlns:p14="http://schemas.microsoft.com/office/powerpoint/2010/main" val="3188315327"/>
              </p:ext>
            </p:extLst>
          </p:nvPr>
        </p:nvGraphicFramePr>
        <p:xfrm>
          <a:off x="1650609" y="5009352"/>
          <a:ext cx="21082750" cy="2346700"/>
        </p:xfrm>
        <a:graphic>
          <a:graphicData uri="http://schemas.openxmlformats.org/drawingml/2006/table">
            <a:tbl>
              <a:tblPr>
                <a:noFill/>
              </a:tblPr>
              <a:tblGrid>
                <a:gridCol w="5439500">
                  <a:extLst>
                    <a:ext uri="{9D8B030D-6E8A-4147-A177-3AD203B41FA5}">
                      <a16:colId xmlns:a16="http://schemas.microsoft.com/office/drawing/2014/main" val="20000"/>
                    </a:ext>
                  </a:extLst>
                </a:gridCol>
                <a:gridCol w="15643250">
                  <a:extLst>
                    <a:ext uri="{9D8B030D-6E8A-4147-A177-3AD203B41FA5}">
                      <a16:colId xmlns:a16="http://schemas.microsoft.com/office/drawing/2014/main" val="20001"/>
                    </a:ext>
                  </a:extLst>
                </a:gridCol>
              </a:tblGrid>
              <a:tr h="2346700">
                <a:tc>
                  <a:txBody>
                    <a:bodyPr/>
                    <a:lstStyle/>
                    <a:p>
                      <a:pPr marL="0" marR="0" lvl="0" indent="0" algn="ctr" rtl="0">
                        <a:spcBef>
                          <a:spcPts val="0"/>
                        </a:spcBef>
                        <a:spcAft>
                          <a:spcPts val="0"/>
                        </a:spcAft>
                        <a:buNone/>
                      </a:pPr>
                      <a:r>
                        <a:rPr lang="en-US" sz="6400" b="1">
                          <a:solidFill>
                            <a:srgbClr val="FFFFFF"/>
                          </a:solidFill>
                          <a:latin typeface="Calibri" panose="020F0502020204030204" pitchFamily="34" charset="0"/>
                          <a:ea typeface="Calibri" panose="020F0502020204030204" pitchFamily="34" charset="0"/>
                          <a:cs typeface="Calibri" panose="020F0502020204030204" pitchFamily="34" charset="0"/>
                          <a:sym typeface="Lato Black"/>
                        </a:rPr>
                        <a:t>Dynamic</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77BCF"/>
                    </a:solidFill>
                  </a:tcPr>
                </a:tc>
                <a:tc>
                  <a:txBody>
                    <a:bodyPr/>
                    <a:lstStyle/>
                    <a:p>
                      <a:pPr marL="0" marR="0" lvl="0" indent="180975" algn="l" rtl="0">
                        <a:spcBef>
                          <a:spcPts val="0"/>
                        </a:spcBef>
                        <a:spcAft>
                          <a:spcPts val="0"/>
                        </a:spcAft>
                        <a:buNone/>
                      </a:pPr>
                      <a:r>
                        <a:rPr lang="en-US" sz="4000">
                          <a:latin typeface="Calibri" panose="020F0502020204030204" pitchFamily="34" charset="0"/>
                          <a:ea typeface="Calibri" panose="020F0502020204030204" pitchFamily="34" charset="0"/>
                          <a:cs typeface="Calibri" panose="020F0502020204030204" pitchFamily="34" charset="0"/>
                        </a:rPr>
                        <a:t>Are there power differentials? Is there any coercion or manipulation?</a:t>
                      </a:r>
                      <a:r>
                        <a:rPr lang="en-US" sz="4000" b="0">
                          <a:latin typeface="Calibri" panose="020F0502020204030204" pitchFamily="34" charset="0"/>
                          <a:ea typeface="Calibri" panose="020F0502020204030204" pitchFamily="34" charset="0"/>
                          <a:cs typeface="Calibri" panose="020F0502020204030204" pitchFamily="34" charset="0"/>
                        </a:rPr>
                        <a:t> </a:t>
                      </a:r>
                      <a:r>
                        <a:rPr lang="en-US" sz="4000">
                          <a:latin typeface="Calibri" panose="020F0502020204030204" pitchFamily="34" charset="0"/>
                          <a:ea typeface="Calibri" panose="020F0502020204030204" pitchFamily="34" charset="0"/>
                          <a:cs typeface="Calibri" panose="020F0502020204030204" pitchFamily="34" charset="0"/>
                        </a:rPr>
                        <a:t>Is the behavior spontaneous? Are kids agreeable?</a:t>
                      </a:r>
                      <a:endParaRPr sz="40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D8DFFF"/>
                    </a:solidFill>
                  </a:tcPr>
                </a:tc>
                <a:extLst>
                  <a:ext uri="{0D108BD9-81ED-4DB2-BD59-A6C34878D82A}">
                    <a16:rowId xmlns:a16="http://schemas.microsoft.com/office/drawing/2014/main" val="10000"/>
                  </a:ext>
                </a:extLst>
              </a:tr>
            </a:tbl>
          </a:graphicData>
        </a:graphic>
      </p:graphicFrame>
      <p:graphicFrame>
        <p:nvGraphicFramePr>
          <p:cNvPr id="365" name="Google Shape;365;p26"/>
          <p:cNvGraphicFramePr/>
          <p:nvPr>
            <p:extLst>
              <p:ext uri="{D42A27DB-BD31-4B8C-83A1-F6EECF244321}">
                <p14:modId xmlns:p14="http://schemas.microsoft.com/office/powerpoint/2010/main" val="2811768312"/>
              </p:ext>
            </p:extLst>
          </p:nvPr>
        </p:nvGraphicFramePr>
        <p:xfrm>
          <a:off x="1650609" y="7356072"/>
          <a:ext cx="21082750" cy="2346700"/>
        </p:xfrm>
        <a:graphic>
          <a:graphicData uri="http://schemas.openxmlformats.org/drawingml/2006/table">
            <a:tbl>
              <a:tblPr>
                <a:noFill/>
              </a:tblPr>
              <a:tblGrid>
                <a:gridCol w="5439500">
                  <a:extLst>
                    <a:ext uri="{9D8B030D-6E8A-4147-A177-3AD203B41FA5}">
                      <a16:colId xmlns:a16="http://schemas.microsoft.com/office/drawing/2014/main" val="20000"/>
                    </a:ext>
                  </a:extLst>
                </a:gridCol>
                <a:gridCol w="15643250">
                  <a:extLst>
                    <a:ext uri="{9D8B030D-6E8A-4147-A177-3AD203B41FA5}">
                      <a16:colId xmlns:a16="http://schemas.microsoft.com/office/drawing/2014/main" val="20001"/>
                    </a:ext>
                  </a:extLst>
                </a:gridCol>
              </a:tblGrid>
              <a:tr h="2346700">
                <a:tc>
                  <a:txBody>
                    <a:bodyPr/>
                    <a:lstStyle/>
                    <a:p>
                      <a:pPr marL="0" marR="0" lvl="0" indent="0" algn="ctr" rtl="0">
                        <a:spcBef>
                          <a:spcPts val="0"/>
                        </a:spcBef>
                        <a:spcAft>
                          <a:spcPts val="0"/>
                        </a:spcAft>
                        <a:buNone/>
                      </a:pPr>
                      <a:r>
                        <a:rPr lang="en-US" sz="6400" b="1">
                          <a:solidFill>
                            <a:srgbClr val="FFFFFF"/>
                          </a:solidFill>
                          <a:latin typeface="Calibri" panose="020F0502020204030204" pitchFamily="34" charset="0"/>
                          <a:ea typeface="Calibri" panose="020F0502020204030204" pitchFamily="34" charset="0"/>
                          <a:cs typeface="Calibri" panose="020F0502020204030204" pitchFamily="34" charset="0"/>
                          <a:sym typeface="Lato Black"/>
                        </a:rPr>
                        <a:t>Activity</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77BCF"/>
                    </a:solidFill>
                  </a:tcPr>
                </a:tc>
                <a:tc>
                  <a:txBody>
                    <a:bodyPr/>
                    <a:lstStyle/>
                    <a:p>
                      <a:pPr marL="0" marR="0" lvl="0" indent="180975" algn="l" rtl="0">
                        <a:spcBef>
                          <a:spcPts val="0"/>
                        </a:spcBef>
                        <a:spcAft>
                          <a:spcPts val="0"/>
                        </a:spcAft>
                        <a:buNone/>
                      </a:pPr>
                      <a:r>
                        <a:rPr lang="en-US" sz="4000" b="0">
                          <a:latin typeface="Calibri" panose="020F0502020204030204" pitchFamily="34" charset="0"/>
                          <a:ea typeface="Calibri" panose="020F0502020204030204" pitchFamily="34" charset="0"/>
                          <a:cs typeface="Calibri" panose="020F0502020204030204" pitchFamily="34" charset="0"/>
                          <a:sym typeface="Lato"/>
                        </a:rPr>
                        <a:t>Is the behavior developmentally-appropriate play or is it more mature or adult-like?</a:t>
                      </a:r>
                      <a:endParaRPr sz="4000" b="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D8DFFF"/>
                    </a:solidFill>
                  </a:tcPr>
                </a:tc>
                <a:extLst>
                  <a:ext uri="{0D108BD9-81ED-4DB2-BD59-A6C34878D82A}">
                    <a16:rowId xmlns:a16="http://schemas.microsoft.com/office/drawing/2014/main" val="10000"/>
                  </a:ext>
                </a:extLst>
              </a:tr>
            </a:tbl>
          </a:graphicData>
        </a:graphic>
      </p:graphicFrame>
      <p:graphicFrame>
        <p:nvGraphicFramePr>
          <p:cNvPr id="366" name="Google Shape;366;p26"/>
          <p:cNvGraphicFramePr/>
          <p:nvPr>
            <p:extLst>
              <p:ext uri="{D42A27DB-BD31-4B8C-83A1-F6EECF244321}">
                <p14:modId xmlns:p14="http://schemas.microsoft.com/office/powerpoint/2010/main" val="3461427645"/>
              </p:ext>
            </p:extLst>
          </p:nvPr>
        </p:nvGraphicFramePr>
        <p:xfrm>
          <a:off x="1650609" y="9702802"/>
          <a:ext cx="21082750" cy="2346700"/>
        </p:xfrm>
        <a:graphic>
          <a:graphicData uri="http://schemas.openxmlformats.org/drawingml/2006/table">
            <a:tbl>
              <a:tblPr>
                <a:noFill/>
              </a:tblPr>
              <a:tblGrid>
                <a:gridCol w="5439500">
                  <a:extLst>
                    <a:ext uri="{9D8B030D-6E8A-4147-A177-3AD203B41FA5}">
                      <a16:colId xmlns:a16="http://schemas.microsoft.com/office/drawing/2014/main" val="20000"/>
                    </a:ext>
                  </a:extLst>
                </a:gridCol>
                <a:gridCol w="15643250">
                  <a:extLst>
                    <a:ext uri="{9D8B030D-6E8A-4147-A177-3AD203B41FA5}">
                      <a16:colId xmlns:a16="http://schemas.microsoft.com/office/drawing/2014/main" val="20001"/>
                    </a:ext>
                  </a:extLst>
                </a:gridCol>
              </a:tblGrid>
              <a:tr h="2346700">
                <a:tc>
                  <a:txBody>
                    <a:bodyPr/>
                    <a:lstStyle/>
                    <a:p>
                      <a:pPr marL="0" marR="0" lvl="0" indent="0" algn="ctr" rtl="0">
                        <a:spcBef>
                          <a:spcPts val="0"/>
                        </a:spcBef>
                        <a:spcAft>
                          <a:spcPts val="0"/>
                        </a:spcAft>
                        <a:buNone/>
                      </a:pPr>
                      <a:r>
                        <a:rPr lang="en-US" sz="6400" b="1">
                          <a:solidFill>
                            <a:srgbClr val="FFFFFF"/>
                          </a:solidFill>
                          <a:latin typeface="Calibri" panose="020F0502020204030204" pitchFamily="34" charset="0"/>
                          <a:ea typeface="Calibri" panose="020F0502020204030204" pitchFamily="34" charset="0"/>
                          <a:cs typeface="Calibri" panose="020F0502020204030204" pitchFamily="34" charset="0"/>
                          <a:sym typeface="Lato Black"/>
                        </a:rPr>
                        <a:t>Affect</a:t>
                      </a:r>
                      <a:endParaRPr sz="36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77BCF"/>
                    </a:solidFill>
                  </a:tcPr>
                </a:tc>
                <a:tc>
                  <a:txBody>
                    <a:bodyPr/>
                    <a:lstStyle/>
                    <a:p>
                      <a:pPr marL="0" marR="0" lvl="0" indent="180975" algn="l" rtl="0">
                        <a:spcBef>
                          <a:spcPts val="0"/>
                        </a:spcBef>
                        <a:spcAft>
                          <a:spcPts val="0"/>
                        </a:spcAft>
                        <a:buNone/>
                      </a:pPr>
                      <a:r>
                        <a:rPr lang="en-US" sz="4000">
                          <a:latin typeface="Calibri" panose="020F0502020204030204" pitchFamily="34" charset="0"/>
                          <a:ea typeface="Calibri" panose="020F0502020204030204" pitchFamily="34" charset="0"/>
                          <a:cs typeface="Calibri" panose="020F0502020204030204" pitchFamily="34" charset="0"/>
                        </a:rPr>
                        <a:t>How do the children seem when they are caught engaging in the behavior?</a:t>
                      </a:r>
                      <a:r>
                        <a:rPr lang="en-US" sz="4000" b="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en-US" sz="4000">
                          <a:latin typeface="Calibri" panose="020F0502020204030204" pitchFamily="34" charset="0"/>
                          <a:ea typeface="Calibri" panose="020F0502020204030204" pitchFamily="34" charset="0"/>
                          <a:cs typeface="Calibri" panose="020F0502020204030204" pitchFamily="34" charset="0"/>
                        </a:rPr>
                        <a:t>How do they respond? Are they playful or worried or afraid? Are they defensive or sneaky?</a:t>
                      </a:r>
                      <a:endParaRPr sz="4000">
                        <a:latin typeface="Calibri" panose="020F0502020204030204" pitchFamily="34" charset="0"/>
                        <a:ea typeface="Calibri" panose="020F0502020204030204" pitchFamily="34" charset="0"/>
                        <a:cs typeface="Calibri" panose="020F0502020204030204" pitchFamily="34" charset="0"/>
                      </a:endParaRPr>
                    </a:p>
                  </a:txBody>
                  <a:tcPr marL="45750" marR="45750" marT="45750" marB="4575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D8DFF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9731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25">
          <a:extLst>
            <a:ext uri="{FF2B5EF4-FFF2-40B4-BE49-F238E27FC236}">
              <a16:creationId xmlns:a16="http://schemas.microsoft.com/office/drawing/2014/main" id="{97133915-E9E0-D2C1-C0B2-50A70B3099FB}"/>
            </a:ext>
          </a:extLst>
        </p:cNvPr>
        <p:cNvGrpSpPr/>
        <p:nvPr/>
      </p:nvGrpSpPr>
      <p:grpSpPr>
        <a:xfrm>
          <a:off x="0" y="0"/>
          <a:ext cx="0" cy="0"/>
          <a:chOff x="0" y="0"/>
          <a:chExt cx="0" cy="0"/>
        </a:xfrm>
      </p:grpSpPr>
      <p:sp>
        <p:nvSpPr>
          <p:cNvPr id="326" name="Google Shape;326;p11">
            <a:extLst>
              <a:ext uri="{FF2B5EF4-FFF2-40B4-BE49-F238E27FC236}">
                <a16:creationId xmlns:a16="http://schemas.microsoft.com/office/drawing/2014/main" id="{24A024B1-6117-1B65-9ABB-AD99B38C3AAF}"/>
              </a:ext>
            </a:extLst>
          </p:cNvPr>
          <p:cNvSpPr txBox="1">
            <a:spLocks noGrp="1"/>
          </p:cNvSpPr>
          <p:nvPr>
            <p:ph type="title" idx="4294967295"/>
          </p:nvPr>
        </p:nvSpPr>
        <p:spPr>
          <a:xfrm>
            <a:off x="317505" y="258234"/>
            <a:ext cx="24066498" cy="1016000"/>
          </a:xfrm>
          <a:prstGeom prst="rect">
            <a:avLst/>
          </a:prstGeom>
          <a:noFill/>
          <a:ln>
            <a:noFill/>
          </a:ln>
        </p:spPr>
        <p:txBody>
          <a:bodyPr spcFirstLastPara="1" vert="horz" wrap="square" lIns="243800" tIns="121866" rIns="243800" bIns="121866" rtlCol="0" anchor="ctr" anchorCtr="0">
            <a:normAutofit/>
          </a:bodyPr>
          <a:lstStyle/>
          <a:p>
            <a:pPr>
              <a:buClr>
                <a:schemeClr val="dk1"/>
              </a:buClr>
              <a:buSzPts val="1429"/>
            </a:pPr>
            <a:r>
              <a:rPr lang="en" sz="6000" b="0">
                <a:latin typeface="Calibri" panose="020F0502020204030204" pitchFamily="34" charset="0"/>
                <a:ea typeface="Calibri" panose="020F0502020204030204" pitchFamily="34" charset="0"/>
                <a:cs typeface="Calibri" panose="020F0502020204030204" pitchFamily="34" charset="0"/>
                <a:sym typeface="Lato"/>
              </a:rPr>
              <a:t>Practice Speaking Up</a:t>
            </a:r>
            <a:endParaRPr sz="6000" b="0">
              <a:latin typeface="Calibri" panose="020F0502020204030204" pitchFamily="34" charset="0"/>
              <a:ea typeface="Calibri" panose="020F0502020204030204" pitchFamily="34" charset="0"/>
              <a:cs typeface="Calibri" panose="020F0502020204030204" pitchFamily="34" charset="0"/>
              <a:sym typeface="Lato"/>
            </a:endParaRPr>
          </a:p>
        </p:txBody>
      </p:sp>
      <p:graphicFrame>
        <p:nvGraphicFramePr>
          <p:cNvPr id="327" name="Google Shape;327;p11">
            <a:extLst>
              <a:ext uri="{FF2B5EF4-FFF2-40B4-BE49-F238E27FC236}">
                <a16:creationId xmlns:a16="http://schemas.microsoft.com/office/drawing/2014/main" id="{5A138A62-802B-717F-D5CB-7E8E4DE90B9B}"/>
              </a:ext>
            </a:extLst>
          </p:cNvPr>
          <p:cNvGraphicFramePr/>
          <p:nvPr>
            <p:extLst>
              <p:ext uri="{D42A27DB-BD31-4B8C-83A1-F6EECF244321}">
                <p14:modId xmlns:p14="http://schemas.microsoft.com/office/powerpoint/2010/main" val="3154993811"/>
              </p:ext>
            </p:extLst>
          </p:nvPr>
        </p:nvGraphicFramePr>
        <p:xfrm>
          <a:off x="864127" y="3778876"/>
          <a:ext cx="22655734" cy="8319946"/>
        </p:xfrm>
        <a:graphic>
          <a:graphicData uri="http://schemas.openxmlformats.org/drawingml/2006/table">
            <a:tbl>
              <a:tblPr>
                <a:noFill/>
              </a:tblPr>
              <a:tblGrid>
                <a:gridCol w="4956600">
                  <a:extLst>
                    <a:ext uri="{9D8B030D-6E8A-4147-A177-3AD203B41FA5}">
                      <a16:colId xmlns:a16="http://schemas.microsoft.com/office/drawing/2014/main" val="20000"/>
                    </a:ext>
                  </a:extLst>
                </a:gridCol>
                <a:gridCol w="17699134">
                  <a:extLst>
                    <a:ext uri="{9D8B030D-6E8A-4147-A177-3AD203B41FA5}">
                      <a16:colId xmlns:a16="http://schemas.microsoft.com/office/drawing/2014/main" val="20001"/>
                    </a:ext>
                  </a:extLst>
                </a:gridCol>
              </a:tblGrid>
              <a:tr h="1300506">
                <a:tc>
                  <a:txBody>
                    <a:bodyPr/>
                    <a:lstStyle/>
                    <a:p>
                      <a:pPr marL="12700" marR="0" lvl="0" indent="0" algn="l" rtl="0">
                        <a:lnSpc>
                          <a:spcPct val="100000"/>
                        </a:lnSpc>
                        <a:spcBef>
                          <a:spcPts val="0"/>
                        </a:spcBef>
                        <a:spcAft>
                          <a:spcPts val="0"/>
                        </a:spcAft>
                        <a:buClr>
                          <a:schemeClr val="lt1"/>
                        </a:buClr>
                        <a:buSzPts val="1300"/>
                        <a:buFont typeface="Lato"/>
                        <a:buNone/>
                      </a:pPr>
                      <a:r>
                        <a:rPr lang="en" sz="3400" b="1"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Lato"/>
                        </a:rPr>
                        <a:t>Set the tone / responsibility</a:t>
                      </a: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761AA"/>
                    </a:solidFill>
                  </a:tcPr>
                </a:tc>
                <a:tc>
                  <a:txBody>
                    <a:bodyPr/>
                    <a:lstStyle/>
                    <a:p>
                      <a:pPr marL="0" marR="0" lvl="0" indent="0" algn="l" rtl="0">
                        <a:lnSpc>
                          <a:spcPct val="100000"/>
                        </a:lnSpc>
                        <a:spcBef>
                          <a:spcPts val="0"/>
                        </a:spcBef>
                        <a:spcAft>
                          <a:spcPts val="0"/>
                        </a:spcAft>
                        <a:buClr>
                          <a:schemeClr val="dk1"/>
                        </a:buClr>
                        <a:buSzPts val="1300"/>
                        <a:buFont typeface="Lato"/>
                        <a:buNone/>
                      </a:pPr>
                      <a:r>
                        <a:rPr lang="en" sz="3400" b="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Lato"/>
                        </a:rPr>
                        <a:t>“I know we both want the best for the kids. It’s important for both of us that our children feel and stay safe.”</a:t>
                      </a: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EDFEE"/>
                    </a:solidFill>
                  </a:tcPr>
                </a:tc>
                <a:extLst>
                  <a:ext uri="{0D108BD9-81ED-4DB2-BD59-A6C34878D82A}">
                    <a16:rowId xmlns:a16="http://schemas.microsoft.com/office/drawing/2014/main" val="10000"/>
                  </a:ext>
                </a:extLst>
              </a:tr>
              <a:tr h="1300506">
                <a:tc>
                  <a:txBody>
                    <a:bodyPr/>
                    <a:lstStyle/>
                    <a:p>
                      <a:pPr marL="0" marR="0" lvl="0" indent="0" algn="l" rtl="0">
                        <a:lnSpc>
                          <a:spcPct val="100000"/>
                        </a:lnSpc>
                        <a:spcBef>
                          <a:spcPts val="0"/>
                        </a:spcBef>
                        <a:spcAft>
                          <a:spcPts val="0"/>
                        </a:spcAft>
                        <a:buClr>
                          <a:srgbClr val="000000"/>
                        </a:buClr>
                        <a:buSzPts val="2800"/>
                        <a:buFont typeface="Arial"/>
                        <a:buNone/>
                      </a:pPr>
                      <a:r>
                        <a:rPr lang="en" sz="3400" b="1"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Lato"/>
                        </a:rPr>
                        <a:t>Be honest and genuine</a:t>
                      </a: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761AA"/>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 sz="340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Lato"/>
                        </a:rPr>
                        <a:t>“I feel uncomfortable bringing this up but it’s important to me and I’m sure it’s important to you as well.”</a:t>
                      </a:r>
                      <a:endParaRPr sz="4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EDFEE"/>
                    </a:solidFill>
                  </a:tcPr>
                </a:tc>
                <a:extLst>
                  <a:ext uri="{0D108BD9-81ED-4DB2-BD59-A6C34878D82A}">
                    <a16:rowId xmlns:a16="http://schemas.microsoft.com/office/drawing/2014/main" val="10001"/>
                  </a:ext>
                </a:extLst>
              </a:tr>
              <a:tr h="1300506">
                <a:tc>
                  <a:txBody>
                    <a:bodyPr/>
                    <a:lstStyle/>
                    <a:p>
                      <a:pPr marL="0" marR="0" lvl="0" indent="0" algn="l" rtl="0">
                        <a:lnSpc>
                          <a:spcPct val="100000"/>
                        </a:lnSpc>
                        <a:spcBef>
                          <a:spcPts val="0"/>
                        </a:spcBef>
                        <a:spcAft>
                          <a:spcPts val="0"/>
                        </a:spcAft>
                        <a:buClr>
                          <a:srgbClr val="000000"/>
                        </a:buClr>
                        <a:buSzPts val="2800"/>
                        <a:buFont typeface="Arial"/>
                        <a:buNone/>
                      </a:pPr>
                      <a:r>
                        <a:rPr lang="en" sz="3400" b="1"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Lato"/>
                        </a:rPr>
                        <a:t>Describe the behavior</a:t>
                      </a: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761AA"/>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 sz="340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Lato"/>
                        </a:rPr>
                        <a:t>“I notice you often whisper to Lee, and I’ve heard you mention to them  to remember to keep the secret.”</a:t>
                      </a:r>
                      <a:endParaRPr sz="4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EDFEE"/>
                    </a:solidFill>
                  </a:tcPr>
                </a:tc>
                <a:extLst>
                  <a:ext uri="{0D108BD9-81ED-4DB2-BD59-A6C34878D82A}">
                    <a16:rowId xmlns:a16="http://schemas.microsoft.com/office/drawing/2014/main" val="10002"/>
                  </a:ext>
                </a:extLst>
              </a:tr>
              <a:tr h="2437200">
                <a:tc>
                  <a:txBody>
                    <a:bodyPr/>
                    <a:lstStyle/>
                    <a:p>
                      <a:pPr marL="0" marR="0" lvl="0" indent="0" algn="l" rtl="0">
                        <a:lnSpc>
                          <a:spcPct val="100000"/>
                        </a:lnSpc>
                        <a:spcBef>
                          <a:spcPts val="0"/>
                        </a:spcBef>
                        <a:spcAft>
                          <a:spcPts val="0"/>
                        </a:spcAft>
                        <a:buClr>
                          <a:schemeClr val="lt1"/>
                        </a:buClr>
                        <a:buSzPts val="1300"/>
                        <a:buFont typeface="Lato"/>
                        <a:buNone/>
                      </a:pPr>
                      <a:r>
                        <a:rPr lang="en" sz="3400" b="1"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Lato"/>
                        </a:rPr>
                        <a:t>Describe how it made you feel/impact on the child involved</a:t>
                      </a: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761AA"/>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340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Lato"/>
                        </a:rPr>
                        <a:t>“That makes me feel uncomfortable, and it sets an unsafe precedent for Lee around how adults should treat and interact with them. If they think it’s okay to keep secrets, they may not understand that potentially puts them at risk.”</a:t>
                      </a:r>
                      <a:endParaRPr lang="en-US" sz="4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EDFEE"/>
                    </a:solidFill>
                  </a:tcPr>
                </a:tc>
                <a:extLst>
                  <a:ext uri="{0D108BD9-81ED-4DB2-BD59-A6C34878D82A}">
                    <a16:rowId xmlns:a16="http://schemas.microsoft.com/office/drawing/2014/main" val="10003"/>
                  </a:ext>
                </a:extLst>
              </a:tr>
              <a:tr h="1981228">
                <a:tc>
                  <a:txBody>
                    <a:bodyPr/>
                    <a:lstStyle/>
                    <a:p>
                      <a:pPr marL="0" marR="0" lvl="0" indent="0" algn="l" rtl="0">
                        <a:lnSpc>
                          <a:spcPct val="100000"/>
                        </a:lnSpc>
                        <a:spcBef>
                          <a:spcPts val="0"/>
                        </a:spcBef>
                        <a:spcAft>
                          <a:spcPts val="0"/>
                        </a:spcAft>
                        <a:buClr>
                          <a:schemeClr val="lt1"/>
                        </a:buClr>
                        <a:buSzPts val="1300"/>
                        <a:buFont typeface="Lato"/>
                        <a:buNone/>
                      </a:pPr>
                      <a:r>
                        <a:rPr lang="en" sz="3400" b="1"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Lato"/>
                        </a:rPr>
                        <a:t>Set boundaries</a:t>
                      </a: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761AA"/>
                    </a:solidFill>
                  </a:tcPr>
                </a:tc>
                <a:tc>
                  <a:txBody>
                    <a:bodyPr/>
                    <a:lstStyle/>
                    <a:p>
                      <a:pPr marL="0" marR="0" lvl="0" indent="0" algn="l" rtl="0">
                        <a:lnSpc>
                          <a:spcPct val="100000"/>
                        </a:lnSpc>
                        <a:spcBef>
                          <a:spcPts val="0"/>
                        </a:spcBef>
                        <a:spcAft>
                          <a:spcPts val="0"/>
                        </a:spcAft>
                        <a:buClr>
                          <a:schemeClr val="dk1"/>
                        </a:buClr>
                        <a:buSzPts val="1300"/>
                        <a:buFont typeface="Lato"/>
                        <a:buNone/>
                      </a:pPr>
                      <a:endParaRPr lang="en-US" sz="3800" u="none" strike="noStrike" cap="none">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300"/>
                        <a:buFont typeface="Lato"/>
                        <a:buNone/>
                      </a:pPr>
                      <a:endParaRPr lang="en-US" sz="3800" u="none" strike="noStrike" cap="none">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300"/>
                        <a:buFont typeface="Lato"/>
                        <a:buNone/>
                      </a:pP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EDFEE"/>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85CAA212-C932-5690-17F4-8604D8F94404}"/>
              </a:ext>
            </a:extLst>
          </p:cNvPr>
          <p:cNvSpPr txBox="1"/>
          <p:nvPr/>
        </p:nvSpPr>
        <p:spPr>
          <a:xfrm>
            <a:off x="1195755" y="1617178"/>
            <a:ext cx="22324106"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lvl="0" indent="0" algn="l" rtl="0">
              <a:lnSpc>
                <a:spcPct val="100000"/>
              </a:lnSpc>
              <a:spcBef>
                <a:spcPts val="0"/>
              </a:spcBef>
              <a:spcAft>
                <a:spcPts val="0"/>
              </a:spcAft>
              <a:buSzPts val="1100"/>
              <a:buNone/>
            </a:pPr>
            <a:r>
              <a:rPr lang="en-US" sz="4800" b="0" i="0">
                <a:latin typeface="Calibri" panose="020F0502020204030204" pitchFamily="34" charset="0"/>
                <a:ea typeface="Calibri" panose="020F0502020204030204" pitchFamily="34" charset="0"/>
                <a:cs typeface="Calibri" panose="020F0502020204030204" pitchFamily="34" charset="0"/>
                <a:sym typeface="Calibri"/>
              </a:rPr>
              <a:t>You’ve noticed an adult family friend is behaving in an unsafe or inappropriate way with your child, for example you’ve seen them whisper and ask your child to keep a secret.</a:t>
            </a:r>
          </a:p>
        </p:txBody>
      </p:sp>
    </p:spTree>
    <p:extLst>
      <p:ext uri="{BB962C8B-B14F-4D97-AF65-F5344CB8AC3E}">
        <p14:creationId xmlns:p14="http://schemas.microsoft.com/office/powerpoint/2010/main" val="4143342231"/>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25">
          <a:extLst>
            <a:ext uri="{FF2B5EF4-FFF2-40B4-BE49-F238E27FC236}">
              <a16:creationId xmlns:a16="http://schemas.microsoft.com/office/drawing/2014/main" id="{97133915-E9E0-D2C1-C0B2-50A70B3099FB}"/>
            </a:ext>
          </a:extLst>
        </p:cNvPr>
        <p:cNvGrpSpPr/>
        <p:nvPr/>
      </p:nvGrpSpPr>
      <p:grpSpPr>
        <a:xfrm>
          <a:off x="0" y="0"/>
          <a:ext cx="0" cy="0"/>
          <a:chOff x="0" y="0"/>
          <a:chExt cx="0" cy="0"/>
        </a:xfrm>
      </p:grpSpPr>
      <p:sp>
        <p:nvSpPr>
          <p:cNvPr id="326" name="Google Shape;326;p11">
            <a:extLst>
              <a:ext uri="{FF2B5EF4-FFF2-40B4-BE49-F238E27FC236}">
                <a16:creationId xmlns:a16="http://schemas.microsoft.com/office/drawing/2014/main" id="{24A024B1-6117-1B65-9ABB-AD99B38C3AAF}"/>
              </a:ext>
            </a:extLst>
          </p:cNvPr>
          <p:cNvSpPr txBox="1">
            <a:spLocks noGrp="1"/>
          </p:cNvSpPr>
          <p:nvPr>
            <p:ph type="title" idx="4294967295"/>
          </p:nvPr>
        </p:nvSpPr>
        <p:spPr>
          <a:xfrm>
            <a:off x="317505" y="258234"/>
            <a:ext cx="24066498" cy="1016000"/>
          </a:xfrm>
          <a:prstGeom prst="rect">
            <a:avLst/>
          </a:prstGeom>
          <a:noFill/>
          <a:ln>
            <a:noFill/>
          </a:ln>
        </p:spPr>
        <p:txBody>
          <a:bodyPr spcFirstLastPara="1" vert="horz" wrap="square" lIns="243800" tIns="121866" rIns="243800" bIns="121866" rtlCol="0" anchor="ctr" anchorCtr="0">
            <a:normAutofit/>
          </a:bodyPr>
          <a:lstStyle/>
          <a:p>
            <a:pPr>
              <a:buClr>
                <a:schemeClr val="dk1"/>
              </a:buClr>
              <a:buSzPts val="1429"/>
            </a:pPr>
            <a:r>
              <a:rPr lang="en" sz="6000" b="0">
                <a:latin typeface="Calibri" panose="020F0502020204030204" pitchFamily="34" charset="0"/>
                <a:ea typeface="Calibri" panose="020F0502020204030204" pitchFamily="34" charset="0"/>
                <a:cs typeface="Calibri" panose="020F0502020204030204" pitchFamily="34" charset="0"/>
                <a:sym typeface="Lato"/>
              </a:rPr>
              <a:t>Practice Speaking Up</a:t>
            </a:r>
            <a:endParaRPr sz="6000" b="0">
              <a:latin typeface="Calibri" panose="020F0502020204030204" pitchFamily="34" charset="0"/>
              <a:ea typeface="Calibri" panose="020F0502020204030204" pitchFamily="34" charset="0"/>
              <a:cs typeface="Calibri" panose="020F0502020204030204" pitchFamily="34" charset="0"/>
              <a:sym typeface="Lato"/>
            </a:endParaRPr>
          </a:p>
        </p:txBody>
      </p:sp>
      <p:graphicFrame>
        <p:nvGraphicFramePr>
          <p:cNvPr id="327" name="Google Shape;327;p11">
            <a:extLst>
              <a:ext uri="{FF2B5EF4-FFF2-40B4-BE49-F238E27FC236}">
                <a16:creationId xmlns:a16="http://schemas.microsoft.com/office/drawing/2014/main" id="{5A138A62-802B-717F-D5CB-7E8E4DE90B9B}"/>
              </a:ext>
            </a:extLst>
          </p:cNvPr>
          <p:cNvGraphicFramePr/>
          <p:nvPr>
            <p:extLst>
              <p:ext uri="{D42A27DB-BD31-4B8C-83A1-F6EECF244321}">
                <p14:modId xmlns:p14="http://schemas.microsoft.com/office/powerpoint/2010/main" val="2445844688"/>
              </p:ext>
            </p:extLst>
          </p:nvPr>
        </p:nvGraphicFramePr>
        <p:xfrm>
          <a:off x="864127" y="3778876"/>
          <a:ext cx="22655734" cy="8319946"/>
        </p:xfrm>
        <a:graphic>
          <a:graphicData uri="http://schemas.openxmlformats.org/drawingml/2006/table">
            <a:tbl>
              <a:tblPr>
                <a:noFill/>
              </a:tblPr>
              <a:tblGrid>
                <a:gridCol w="4956600">
                  <a:extLst>
                    <a:ext uri="{9D8B030D-6E8A-4147-A177-3AD203B41FA5}">
                      <a16:colId xmlns:a16="http://schemas.microsoft.com/office/drawing/2014/main" val="20000"/>
                    </a:ext>
                  </a:extLst>
                </a:gridCol>
                <a:gridCol w="17699134">
                  <a:extLst>
                    <a:ext uri="{9D8B030D-6E8A-4147-A177-3AD203B41FA5}">
                      <a16:colId xmlns:a16="http://schemas.microsoft.com/office/drawing/2014/main" val="20001"/>
                    </a:ext>
                  </a:extLst>
                </a:gridCol>
              </a:tblGrid>
              <a:tr h="1300506">
                <a:tc>
                  <a:txBody>
                    <a:bodyPr/>
                    <a:lstStyle/>
                    <a:p>
                      <a:pPr marL="12700" marR="0" lvl="0" indent="0" algn="l" rtl="0">
                        <a:lnSpc>
                          <a:spcPct val="100000"/>
                        </a:lnSpc>
                        <a:spcBef>
                          <a:spcPts val="0"/>
                        </a:spcBef>
                        <a:spcAft>
                          <a:spcPts val="0"/>
                        </a:spcAft>
                        <a:buClr>
                          <a:schemeClr val="lt1"/>
                        </a:buClr>
                        <a:buSzPts val="1300"/>
                        <a:buFont typeface="Lato"/>
                        <a:buNone/>
                      </a:pPr>
                      <a:r>
                        <a:rPr lang="en" sz="3400" b="1"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Lato"/>
                        </a:rPr>
                        <a:t>Set the tone / responsibility</a:t>
                      </a: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761AA"/>
                    </a:solidFill>
                  </a:tcPr>
                </a:tc>
                <a:tc>
                  <a:txBody>
                    <a:bodyPr/>
                    <a:lstStyle/>
                    <a:p>
                      <a:pPr marL="0" marR="0" lvl="0" indent="0" algn="l" rtl="0">
                        <a:lnSpc>
                          <a:spcPct val="100000"/>
                        </a:lnSpc>
                        <a:spcBef>
                          <a:spcPts val="0"/>
                        </a:spcBef>
                        <a:spcAft>
                          <a:spcPts val="0"/>
                        </a:spcAft>
                        <a:buClr>
                          <a:schemeClr val="dk1"/>
                        </a:buClr>
                        <a:buSzPts val="1300"/>
                        <a:buFont typeface="Lato"/>
                        <a:buNone/>
                      </a:pPr>
                      <a:r>
                        <a:rPr lang="en" sz="3400" b="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Lato"/>
                        </a:rPr>
                        <a:t>“I know we both want the best for the kids. It’s important for both of us that our children feel and stay safe.”</a:t>
                      </a: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EDFEE"/>
                    </a:solidFill>
                  </a:tcPr>
                </a:tc>
                <a:extLst>
                  <a:ext uri="{0D108BD9-81ED-4DB2-BD59-A6C34878D82A}">
                    <a16:rowId xmlns:a16="http://schemas.microsoft.com/office/drawing/2014/main" val="10000"/>
                  </a:ext>
                </a:extLst>
              </a:tr>
              <a:tr h="1300506">
                <a:tc>
                  <a:txBody>
                    <a:bodyPr/>
                    <a:lstStyle/>
                    <a:p>
                      <a:pPr marL="0" marR="0" lvl="0" indent="0" algn="l" rtl="0">
                        <a:lnSpc>
                          <a:spcPct val="100000"/>
                        </a:lnSpc>
                        <a:spcBef>
                          <a:spcPts val="0"/>
                        </a:spcBef>
                        <a:spcAft>
                          <a:spcPts val="0"/>
                        </a:spcAft>
                        <a:buClr>
                          <a:srgbClr val="000000"/>
                        </a:buClr>
                        <a:buSzPts val="2800"/>
                        <a:buFont typeface="Arial"/>
                        <a:buNone/>
                      </a:pPr>
                      <a:r>
                        <a:rPr lang="en" sz="3400" b="1"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Lato"/>
                        </a:rPr>
                        <a:t>Be honest and genuine</a:t>
                      </a: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761AA"/>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 sz="340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Lato"/>
                        </a:rPr>
                        <a:t>“I feel uncomfortable bringing this up but it’s important to me and I’m sure it’s important to you as well.”</a:t>
                      </a:r>
                      <a:endParaRPr sz="4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EDFEE"/>
                    </a:solidFill>
                  </a:tcPr>
                </a:tc>
                <a:extLst>
                  <a:ext uri="{0D108BD9-81ED-4DB2-BD59-A6C34878D82A}">
                    <a16:rowId xmlns:a16="http://schemas.microsoft.com/office/drawing/2014/main" val="10001"/>
                  </a:ext>
                </a:extLst>
              </a:tr>
              <a:tr h="1300506">
                <a:tc>
                  <a:txBody>
                    <a:bodyPr/>
                    <a:lstStyle/>
                    <a:p>
                      <a:pPr marL="0" marR="0" lvl="0" indent="0" algn="l" rtl="0">
                        <a:lnSpc>
                          <a:spcPct val="100000"/>
                        </a:lnSpc>
                        <a:spcBef>
                          <a:spcPts val="0"/>
                        </a:spcBef>
                        <a:spcAft>
                          <a:spcPts val="0"/>
                        </a:spcAft>
                        <a:buClr>
                          <a:srgbClr val="000000"/>
                        </a:buClr>
                        <a:buSzPts val="2800"/>
                        <a:buFont typeface="Arial"/>
                        <a:buNone/>
                      </a:pPr>
                      <a:r>
                        <a:rPr lang="en" sz="3400" b="1"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Lato"/>
                        </a:rPr>
                        <a:t>Describe the behavior</a:t>
                      </a: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761AA"/>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 sz="340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Lato"/>
                        </a:rPr>
                        <a:t>“I notice you often whisper to Lee, and I’ve heard you mention to them  to remember to keep the secret.”</a:t>
                      </a:r>
                      <a:endParaRPr sz="4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EDFEE"/>
                    </a:solidFill>
                  </a:tcPr>
                </a:tc>
                <a:extLst>
                  <a:ext uri="{0D108BD9-81ED-4DB2-BD59-A6C34878D82A}">
                    <a16:rowId xmlns:a16="http://schemas.microsoft.com/office/drawing/2014/main" val="10002"/>
                  </a:ext>
                </a:extLst>
              </a:tr>
              <a:tr h="2437200">
                <a:tc>
                  <a:txBody>
                    <a:bodyPr/>
                    <a:lstStyle/>
                    <a:p>
                      <a:pPr marL="0" marR="0" lvl="0" indent="0" algn="l" rtl="0">
                        <a:lnSpc>
                          <a:spcPct val="100000"/>
                        </a:lnSpc>
                        <a:spcBef>
                          <a:spcPts val="0"/>
                        </a:spcBef>
                        <a:spcAft>
                          <a:spcPts val="0"/>
                        </a:spcAft>
                        <a:buClr>
                          <a:schemeClr val="lt1"/>
                        </a:buClr>
                        <a:buSzPts val="1300"/>
                        <a:buFont typeface="Lato"/>
                        <a:buNone/>
                      </a:pPr>
                      <a:r>
                        <a:rPr lang="en" sz="3400" b="1"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Lato"/>
                        </a:rPr>
                        <a:t>Describe how it made you feel/impact on the child involved</a:t>
                      </a: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761AA"/>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340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Lato"/>
                        </a:rPr>
                        <a:t>“That makes me feel uncomfortable, and it sets an unsafe precedent for Lee around how adults should treat and interact with them. If they think it’s okay to keep secrets, they may not understand that potentially puts them at risk.”</a:t>
                      </a:r>
                      <a:endParaRPr lang="en-US" sz="4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EDFEE"/>
                    </a:solidFill>
                  </a:tcPr>
                </a:tc>
                <a:extLst>
                  <a:ext uri="{0D108BD9-81ED-4DB2-BD59-A6C34878D82A}">
                    <a16:rowId xmlns:a16="http://schemas.microsoft.com/office/drawing/2014/main" val="10003"/>
                  </a:ext>
                </a:extLst>
              </a:tr>
              <a:tr h="1981228">
                <a:tc>
                  <a:txBody>
                    <a:bodyPr/>
                    <a:lstStyle/>
                    <a:p>
                      <a:pPr marL="0" marR="0" lvl="0" indent="0" algn="l" rtl="0">
                        <a:lnSpc>
                          <a:spcPct val="100000"/>
                        </a:lnSpc>
                        <a:spcBef>
                          <a:spcPts val="0"/>
                        </a:spcBef>
                        <a:spcAft>
                          <a:spcPts val="0"/>
                        </a:spcAft>
                        <a:buClr>
                          <a:schemeClr val="lt1"/>
                        </a:buClr>
                        <a:buSzPts val="1300"/>
                        <a:buFont typeface="Lato"/>
                        <a:buNone/>
                      </a:pPr>
                      <a:r>
                        <a:rPr lang="en" sz="3400" b="1"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Lato"/>
                        </a:rPr>
                        <a:t>Set boundaries</a:t>
                      </a:r>
                      <a:endParaRPr sz="38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5761AA"/>
                    </a:solidFill>
                  </a:tcPr>
                </a:tc>
                <a:tc>
                  <a:txBody>
                    <a:bodyPr/>
                    <a:lstStyle/>
                    <a:p>
                      <a:pPr marL="0" marR="0" lvl="0" indent="0" algn="l" defTabSz="584200" rtl="0" eaLnBrk="1" fontAlgn="auto" latinLnBrk="0" hangingPunct="1">
                        <a:lnSpc>
                          <a:spcPct val="100000"/>
                        </a:lnSpc>
                        <a:spcBef>
                          <a:spcPts val="0"/>
                        </a:spcBef>
                        <a:spcAft>
                          <a:spcPts val="0"/>
                        </a:spcAft>
                        <a:buClr>
                          <a:schemeClr val="dk1"/>
                        </a:buClr>
                        <a:buSzPts val="1300"/>
                        <a:buFont typeface="Lato"/>
                        <a:buNone/>
                        <a:tabLst/>
                        <a:defRPr/>
                      </a:pPr>
                      <a:r>
                        <a:rPr lang="en-US" sz="320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Lato"/>
                        </a:rPr>
                        <a:t>“I want you to follow our family’s rules and guidelines and stop whispering or keeping secrets with the kids. Please follow our safety rules going forward.”</a:t>
                      </a:r>
                      <a:endParaRPr lang="en-US" sz="3200" u="none" strike="noStrike" cap="none">
                        <a:latin typeface="Calibri" panose="020F0502020204030204" pitchFamily="34" charset="0"/>
                        <a:ea typeface="Calibri" panose="020F0502020204030204" pitchFamily="34" charset="0"/>
                        <a:cs typeface="Calibri" panose="020F0502020204030204" pitchFamily="34" charset="0"/>
                      </a:endParaRPr>
                    </a:p>
                  </a:txBody>
                  <a:tcPr marL="243866" marR="243866" marT="121934" marB="121934"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EDFEE"/>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85CAA212-C932-5690-17F4-8604D8F94404}"/>
              </a:ext>
            </a:extLst>
          </p:cNvPr>
          <p:cNvSpPr txBox="1"/>
          <p:nvPr/>
        </p:nvSpPr>
        <p:spPr>
          <a:xfrm>
            <a:off x="1195755" y="1617178"/>
            <a:ext cx="22324106"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lvl="0" indent="0" algn="l" rtl="0">
              <a:lnSpc>
                <a:spcPct val="100000"/>
              </a:lnSpc>
              <a:spcBef>
                <a:spcPts val="0"/>
              </a:spcBef>
              <a:spcAft>
                <a:spcPts val="0"/>
              </a:spcAft>
              <a:buSzPts val="1100"/>
              <a:buNone/>
            </a:pPr>
            <a:r>
              <a:rPr lang="en-US" sz="4800" b="0" i="0">
                <a:latin typeface="Calibri" panose="020F0502020204030204" pitchFamily="34" charset="0"/>
                <a:ea typeface="Calibri" panose="020F0502020204030204" pitchFamily="34" charset="0"/>
                <a:cs typeface="Calibri" panose="020F0502020204030204" pitchFamily="34" charset="0"/>
                <a:sym typeface="Calibri"/>
              </a:rPr>
              <a:t>You’ve noticed an adult family friend is behaving in an unsafe or inappropriate way with your child, for example you’ve seen them whisper and ask your child to keep a secret.</a:t>
            </a:r>
          </a:p>
        </p:txBody>
      </p:sp>
    </p:spTree>
    <p:extLst>
      <p:ext uri="{BB962C8B-B14F-4D97-AF65-F5344CB8AC3E}">
        <p14:creationId xmlns:p14="http://schemas.microsoft.com/office/powerpoint/2010/main" val="4212056437"/>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25">
          <a:extLst>
            <a:ext uri="{FF2B5EF4-FFF2-40B4-BE49-F238E27FC236}">
              <a16:creationId xmlns:a16="http://schemas.microsoft.com/office/drawing/2014/main" id="{F0C710B5-4241-3D15-CF1C-92D08849824D}"/>
            </a:ext>
          </a:extLst>
        </p:cNvPr>
        <p:cNvGrpSpPr/>
        <p:nvPr/>
      </p:nvGrpSpPr>
      <p:grpSpPr>
        <a:xfrm>
          <a:off x="0" y="0"/>
          <a:ext cx="0" cy="0"/>
          <a:chOff x="0" y="0"/>
          <a:chExt cx="0" cy="0"/>
        </a:xfrm>
      </p:grpSpPr>
      <p:sp>
        <p:nvSpPr>
          <p:cNvPr id="326" name="Google Shape;326;p11">
            <a:extLst>
              <a:ext uri="{FF2B5EF4-FFF2-40B4-BE49-F238E27FC236}">
                <a16:creationId xmlns:a16="http://schemas.microsoft.com/office/drawing/2014/main" id="{97A962BE-540C-D695-6809-FAB041643B21}"/>
              </a:ext>
            </a:extLst>
          </p:cNvPr>
          <p:cNvSpPr txBox="1">
            <a:spLocks noGrp="1"/>
          </p:cNvSpPr>
          <p:nvPr>
            <p:ph type="title" idx="4294967295"/>
          </p:nvPr>
        </p:nvSpPr>
        <p:spPr>
          <a:xfrm>
            <a:off x="317505" y="258234"/>
            <a:ext cx="24066498" cy="1016000"/>
          </a:xfrm>
          <a:prstGeom prst="rect">
            <a:avLst/>
          </a:prstGeom>
          <a:noFill/>
          <a:ln>
            <a:noFill/>
          </a:ln>
        </p:spPr>
        <p:txBody>
          <a:bodyPr spcFirstLastPara="1" vert="horz" wrap="square" lIns="243800" tIns="121866" rIns="243800" bIns="121866" rtlCol="0" anchor="ctr" anchorCtr="0">
            <a:normAutofit/>
          </a:bodyPr>
          <a:lstStyle/>
          <a:p>
            <a:pPr>
              <a:buClr>
                <a:schemeClr val="dk1"/>
              </a:buClr>
              <a:buSzPts val="1429"/>
            </a:pPr>
            <a:r>
              <a:rPr lang="en" sz="5334">
                <a:latin typeface="Lato"/>
                <a:ea typeface="Lato"/>
                <a:cs typeface="Lato"/>
                <a:sym typeface="Lato"/>
              </a:rPr>
              <a:t>Practice Speaking Up</a:t>
            </a:r>
            <a:endParaRPr sz="5334">
              <a:latin typeface="Lato"/>
              <a:ea typeface="Lato"/>
              <a:cs typeface="Lato"/>
              <a:sym typeface="Lato"/>
            </a:endParaRPr>
          </a:p>
        </p:txBody>
      </p:sp>
      <p:pic>
        <p:nvPicPr>
          <p:cNvPr id="3" name="Picture 2" descr="A person looking at another person's hand&#10;&#10;Description automatically generated">
            <a:extLst>
              <a:ext uri="{FF2B5EF4-FFF2-40B4-BE49-F238E27FC236}">
                <a16:creationId xmlns:a16="http://schemas.microsoft.com/office/drawing/2014/main" id="{D1FBC1AE-0AFF-B964-096C-74F24E4E4B95}"/>
              </a:ext>
            </a:extLst>
          </p:cNvPr>
          <p:cNvPicPr>
            <a:picLocks noChangeAspect="1"/>
          </p:cNvPicPr>
          <p:nvPr/>
        </p:nvPicPr>
        <p:blipFill>
          <a:blip r:embed="rId3"/>
          <a:stretch>
            <a:fillRect/>
          </a:stretch>
        </p:blipFill>
        <p:spPr>
          <a:xfrm>
            <a:off x="0" y="0"/>
            <a:ext cx="24384000" cy="13716000"/>
          </a:xfrm>
          <a:prstGeom prst="rect">
            <a:avLst/>
          </a:prstGeom>
        </p:spPr>
      </p:pic>
    </p:spTree>
    <p:extLst>
      <p:ext uri="{BB962C8B-B14F-4D97-AF65-F5344CB8AC3E}">
        <p14:creationId xmlns:p14="http://schemas.microsoft.com/office/powerpoint/2010/main" val="2539643808"/>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13" descr="A person talking to another perso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24384000" cy="13716000"/>
          </a:xfrm>
          <a:prstGeom prst="rect">
            <a:avLst/>
          </a:prstGeom>
          <a:noFill/>
          <a:ln>
            <a:noFill/>
          </a:ln>
        </p:spPr>
      </p:pic>
      <p:sp>
        <p:nvSpPr>
          <p:cNvPr id="342" name="Google Shape;342;p13"/>
          <p:cNvSpPr/>
          <p:nvPr/>
        </p:nvSpPr>
        <p:spPr>
          <a:xfrm>
            <a:off x="0" y="0"/>
            <a:ext cx="24871680" cy="14489464"/>
          </a:xfrm>
          <a:prstGeom prst="rect">
            <a:avLst/>
          </a:prstGeom>
          <a:solidFill>
            <a:srgbClr val="9EA4BC">
              <a:alpha val="83922"/>
            </a:srgbClr>
          </a:solidFill>
          <a:ln w="19050" cap="flat" cmpd="sng">
            <a:noFill/>
            <a:prstDash val="solid"/>
            <a:miter lim="800000"/>
            <a:headEnd type="none" w="sm" len="sm"/>
            <a:tailEnd type="none" w="sm" len="sm"/>
          </a:ln>
        </p:spPr>
        <p:txBody>
          <a:bodyPr spcFirstLastPara="1" wrap="square" lIns="243800" tIns="121866" rIns="243800" bIns="121866" anchor="ctr" anchorCtr="0">
            <a:noAutofit/>
          </a:bodyPr>
          <a:lstStyle/>
          <a:p>
            <a:pPr algn="ctr">
              <a:buClr>
                <a:srgbClr val="000000"/>
              </a:buClr>
              <a:buSzPts val="1800"/>
            </a:pPr>
            <a:endParaRPr>
              <a:solidFill>
                <a:schemeClr val="accent1"/>
              </a:solidFill>
              <a:latin typeface="Arial"/>
              <a:ea typeface="Arial"/>
              <a:cs typeface="Arial"/>
              <a:sym typeface="Arial"/>
            </a:endParaRPr>
          </a:p>
        </p:txBody>
      </p:sp>
      <p:sp>
        <p:nvSpPr>
          <p:cNvPr id="343" name="Google Shape;343;p13"/>
          <p:cNvSpPr txBox="1">
            <a:spLocks noGrp="1"/>
          </p:cNvSpPr>
          <p:nvPr>
            <p:ph type="body" idx="1"/>
          </p:nvPr>
        </p:nvSpPr>
        <p:spPr>
          <a:xfrm>
            <a:off x="1402573" y="834421"/>
            <a:ext cx="22277002" cy="12642674"/>
          </a:xfrm>
          <a:prstGeom prst="rect">
            <a:avLst/>
          </a:prstGeom>
          <a:noFill/>
          <a:ln>
            <a:noFill/>
          </a:ln>
        </p:spPr>
        <p:txBody>
          <a:bodyPr spcFirstLastPara="1" vert="horz" wrap="square" lIns="243800" tIns="121866" rIns="243800" bIns="121866" rtlCol="0" anchor="t" anchorCtr="0">
            <a:normAutofit/>
          </a:bodyPr>
          <a:lstStyle/>
          <a:p>
            <a:pPr marL="0" indent="0">
              <a:spcBef>
                <a:spcPts val="0"/>
              </a:spcBef>
              <a:buClr>
                <a:schemeClr val="lt1"/>
              </a:buClr>
              <a:buSzPts val="2400"/>
              <a:buNone/>
            </a:pPr>
            <a:r>
              <a:rPr lang="en" sz="6400" b="1">
                <a:latin typeface="Calibri" panose="020F0502020204030204" pitchFamily="34" charset="0"/>
                <a:ea typeface="Calibri" panose="020F0502020204030204" pitchFamily="34" charset="0"/>
                <a:cs typeface="Calibri" panose="020F0502020204030204" pitchFamily="34" charset="0"/>
                <a:sym typeface="Lato Black"/>
              </a:rPr>
              <a:t>Helpful tips and reminders:</a:t>
            </a:r>
            <a:endParaRPr>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14378" indent="-914378">
              <a:spcBef>
                <a:spcPts val="5866"/>
              </a:spcBef>
              <a:buClr>
                <a:schemeClr val="tx1"/>
              </a:buClr>
              <a:buSzPts val="2000"/>
              <a:buFont typeface="Wingdings" pitchFamily="2" charset="2"/>
              <a:buChar char="§"/>
            </a:pPr>
            <a:r>
              <a:rPr lang="en" sz="5334" b="1">
                <a:latin typeface="Calibri" panose="020F0502020204030204" pitchFamily="34" charset="0"/>
                <a:ea typeface="Calibri" panose="020F0502020204030204" pitchFamily="34" charset="0"/>
                <a:cs typeface="Calibri" panose="020F0502020204030204" pitchFamily="34" charset="0"/>
                <a:sym typeface="Lato"/>
              </a:rPr>
              <a:t>Focus on observed behaviors vs intent</a:t>
            </a:r>
            <a:endParaRPr b="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14378" indent="-914378">
              <a:spcBef>
                <a:spcPts val="5866"/>
              </a:spcBef>
              <a:buClr>
                <a:schemeClr val="tx1"/>
              </a:buClr>
              <a:buSzPts val="2000"/>
              <a:buFont typeface="Wingdings" pitchFamily="2" charset="2"/>
              <a:buChar char="§"/>
            </a:pPr>
            <a:r>
              <a:rPr lang="en" sz="5334" b="1">
                <a:latin typeface="Calibri" panose="020F0502020204030204" pitchFamily="34" charset="0"/>
                <a:ea typeface="Calibri" panose="020F0502020204030204" pitchFamily="34" charset="0"/>
                <a:cs typeface="Calibri" panose="020F0502020204030204" pitchFamily="34" charset="0"/>
                <a:sym typeface="Lato"/>
              </a:rPr>
              <a:t>Speaking up is proactively keeping children safe</a:t>
            </a:r>
            <a:endParaRPr b="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14378" indent="-914378">
              <a:spcBef>
                <a:spcPts val="5866"/>
              </a:spcBef>
              <a:buClr>
                <a:schemeClr val="tx1"/>
              </a:buClr>
              <a:buSzPts val="2000"/>
              <a:buFont typeface="Wingdings" pitchFamily="2" charset="2"/>
              <a:buChar char="§"/>
            </a:pPr>
            <a:r>
              <a:rPr lang="en" sz="5334" b="1">
                <a:latin typeface="Calibri" panose="020F0502020204030204" pitchFamily="34" charset="0"/>
                <a:ea typeface="Calibri" panose="020F0502020204030204" pitchFamily="34" charset="0"/>
                <a:cs typeface="Calibri" panose="020F0502020204030204" pitchFamily="34" charset="0"/>
                <a:sym typeface="Lato"/>
              </a:rPr>
              <a:t>Demonstrating that a child is supervised helps protect them </a:t>
            </a:r>
            <a:endParaRPr b="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14378" indent="-914378">
              <a:spcBef>
                <a:spcPts val="5866"/>
              </a:spcBef>
              <a:buClr>
                <a:schemeClr val="tx1"/>
              </a:buClr>
              <a:buSzPts val="2000"/>
              <a:buFont typeface="Wingdings" pitchFamily="2" charset="2"/>
              <a:buChar char="§"/>
            </a:pPr>
            <a:r>
              <a:rPr lang="en" sz="5334" b="1">
                <a:latin typeface="Calibri" panose="020F0502020204030204" pitchFamily="34" charset="0"/>
                <a:ea typeface="Calibri" panose="020F0502020204030204" pitchFamily="34" charset="0"/>
                <a:cs typeface="Calibri" panose="020F0502020204030204" pitchFamily="34" charset="0"/>
                <a:sym typeface="Lato"/>
              </a:rPr>
              <a:t>It’s okay to be nervous; you don’t have to be perfect</a:t>
            </a:r>
            <a:endParaRPr b="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14378" indent="-914378">
              <a:spcBef>
                <a:spcPts val="5866"/>
              </a:spcBef>
              <a:buClr>
                <a:schemeClr val="tx1"/>
              </a:buClr>
              <a:buSzPts val="2000"/>
              <a:buFont typeface="Wingdings" pitchFamily="2" charset="2"/>
              <a:buChar char="§"/>
            </a:pPr>
            <a:r>
              <a:rPr lang="en" sz="5334" b="1">
                <a:latin typeface="Calibri" panose="020F0502020204030204" pitchFamily="34" charset="0"/>
                <a:ea typeface="Calibri" panose="020F0502020204030204" pitchFamily="34" charset="0"/>
                <a:cs typeface="Calibri" panose="020F0502020204030204" pitchFamily="34" charset="0"/>
                <a:sym typeface="Lato"/>
              </a:rPr>
              <a:t>It may be helpful to write down what you want to say</a:t>
            </a:r>
            <a:endParaRPr b="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14378" indent="-914378">
              <a:spcBef>
                <a:spcPts val="5866"/>
              </a:spcBef>
              <a:buClr>
                <a:schemeClr val="tx1"/>
              </a:buClr>
              <a:buSzPts val="2000"/>
              <a:buFont typeface="Wingdings" pitchFamily="2" charset="2"/>
              <a:buChar char="§"/>
            </a:pPr>
            <a:r>
              <a:rPr lang="en" sz="5334" b="1">
                <a:latin typeface="Calibri" panose="020F0502020204030204" pitchFamily="34" charset="0"/>
                <a:ea typeface="Calibri" panose="020F0502020204030204" pitchFamily="34" charset="0"/>
                <a:cs typeface="Calibri" panose="020F0502020204030204" pitchFamily="34" charset="0"/>
                <a:sym typeface="Lato"/>
              </a:rPr>
              <a:t>Honor your own feelings and take care of yourself, seek support when needed</a:t>
            </a:r>
            <a:endParaRPr b="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14378" indent="-914378">
              <a:spcBef>
                <a:spcPts val="5866"/>
              </a:spcBef>
              <a:buClr>
                <a:schemeClr val="tx1"/>
              </a:buClr>
              <a:buSzPts val="2000"/>
              <a:buFont typeface="Wingdings" pitchFamily="2" charset="2"/>
              <a:buChar char="§"/>
            </a:pPr>
            <a:r>
              <a:rPr lang="en" sz="5334" b="1">
                <a:latin typeface="Calibri" panose="020F0502020204030204" pitchFamily="34" charset="0"/>
                <a:ea typeface="Calibri" panose="020F0502020204030204" pitchFamily="34" charset="0"/>
                <a:cs typeface="Calibri" panose="020F0502020204030204" pitchFamily="34" charset="0"/>
                <a:sym typeface="Lato"/>
              </a:rPr>
              <a:t>Follow up!</a:t>
            </a:r>
            <a:endParaRPr b="1">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lgn="ctr">
              <a:spcBef>
                <a:spcPts val="5866"/>
              </a:spcBef>
              <a:buClr>
                <a:schemeClr val="dk1"/>
              </a:buClr>
              <a:buSzPts val="2400"/>
              <a:buNone/>
            </a:pPr>
            <a:endParaRPr sz="6400" b="1">
              <a:solidFill>
                <a:schemeClr val="lt1"/>
              </a:solidFill>
              <a:latin typeface="Calibri" panose="020F0502020204030204" pitchFamily="34" charset="0"/>
              <a:ea typeface="Calibri" panose="020F0502020204030204" pitchFamily="34" charset="0"/>
              <a:cs typeface="Calibri" panose="020F0502020204030204" pitchFamily="34" charset="0"/>
              <a:sym typeface="Lato"/>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 glasses&#10;&#10;Description automatically generated">
            <a:extLst>
              <a:ext uri="{FF2B5EF4-FFF2-40B4-BE49-F238E27FC236}">
                <a16:creationId xmlns:a16="http://schemas.microsoft.com/office/drawing/2014/main" id="{C9CAE7D0-8114-554A-838C-A36967FE31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858003" y="0"/>
            <a:ext cx="20581838" cy="13716000"/>
          </a:xfrm>
          <a:prstGeom prst="rect">
            <a:avLst/>
          </a:prstGeom>
        </p:spPr>
      </p:pic>
      <p:sp>
        <p:nvSpPr>
          <p:cNvPr id="9" name="Rectangle 8">
            <a:extLst>
              <a:ext uri="{FF2B5EF4-FFF2-40B4-BE49-F238E27FC236}">
                <a16:creationId xmlns:a16="http://schemas.microsoft.com/office/drawing/2014/main" id="{17606A1C-9526-DD40-8230-6F9934F1CAC2}"/>
              </a:ext>
            </a:extLst>
          </p:cNvPr>
          <p:cNvSpPr/>
          <p:nvPr/>
        </p:nvSpPr>
        <p:spPr>
          <a:xfrm>
            <a:off x="1" y="0"/>
            <a:ext cx="24022758" cy="13716000"/>
          </a:xfrm>
          <a:prstGeom prst="rect">
            <a:avLst/>
          </a:prstGeom>
          <a:gradFill>
            <a:gsLst>
              <a:gs pos="43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06400" y="392462"/>
            <a:ext cx="21971000" cy="1433163"/>
          </a:xfrm>
        </p:spPr>
        <p:txBody>
          <a:bodyPr>
            <a:noAutofit/>
          </a:bodyPr>
          <a:lstStyle/>
          <a:p>
            <a:r>
              <a:rPr lang="en-US" sz="6000" b="0">
                <a:latin typeface="Calibri" panose="020F0502020204030204" pitchFamily="34" charset="0"/>
                <a:ea typeface="Calibri" panose="020F0502020204030204" pitchFamily="34" charset="0"/>
                <a:cs typeface="Calibri" panose="020F0502020204030204" pitchFamily="34" charset="0"/>
              </a:rPr>
              <a:t>Activity:</a:t>
            </a:r>
            <a:br>
              <a:rPr lang="en-US" sz="6000" b="0">
                <a:latin typeface="Calibri" panose="020F0502020204030204" pitchFamily="34" charset="0"/>
                <a:ea typeface="Calibri" panose="020F0502020204030204" pitchFamily="34" charset="0"/>
                <a:cs typeface="Calibri" panose="020F0502020204030204" pitchFamily="34" charset="0"/>
              </a:rPr>
            </a:br>
            <a:r>
              <a:rPr lang="en-US" sz="6000" b="0">
                <a:latin typeface="Calibri" panose="020F0502020204030204" pitchFamily="34" charset="0"/>
                <a:ea typeface="Calibri" panose="020F0502020204030204" pitchFamily="34" charset="0"/>
                <a:cs typeface="Calibri" panose="020F0502020204030204" pitchFamily="34" charset="0"/>
              </a:rPr>
              <a:t>Adults Crossing Boundaries</a:t>
            </a:r>
          </a:p>
        </p:txBody>
      </p:sp>
      <p:sp>
        <p:nvSpPr>
          <p:cNvPr id="6" name="Content Placeholder 5">
            <a:extLst>
              <a:ext uri="{FF2B5EF4-FFF2-40B4-BE49-F238E27FC236}">
                <a16:creationId xmlns:a16="http://schemas.microsoft.com/office/drawing/2014/main" id="{4B865ED9-FC71-AD4E-AF24-4055978D49D0}"/>
              </a:ext>
            </a:extLst>
          </p:cNvPr>
          <p:cNvSpPr>
            <a:spLocks noGrp="1"/>
          </p:cNvSpPr>
          <p:nvPr>
            <p:ph sz="half" idx="1"/>
          </p:nvPr>
        </p:nvSpPr>
        <p:spPr>
          <a:xfrm>
            <a:off x="1676400" y="4533900"/>
            <a:ext cx="10363200" cy="7820026"/>
          </a:xfrm>
        </p:spPr>
        <p:txBody>
          <a:bodyPr/>
          <a:lstStyle/>
          <a:p>
            <a:pPr marL="0" indent="0">
              <a:buNone/>
            </a:pPr>
            <a:r>
              <a:rPr lang="en-US" sz="5334">
                <a:latin typeface="Calibri" panose="020F0502020204030204" pitchFamily="34" charset="0"/>
                <a:ea typeface="Calibri" panose="020F0502020204030204" pitchFamily="34" charset="0"/>
                <a:cs typeface="Calibri" panose="020F0502020204030204" pitchFamily="34" charset="0"/>
              </a:rPr>
              <a:t>Set the tone - shared responsibility and accountability</a:t>
            </a:r>
            <a:endParaRPr lang="en-US" sz="280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5334">
                <a:latin typeface="Calibri" panose="020F0502020204030204" pitchFamily="34" charset="0"/>
                <a:ea typeface="Calibri" panose="020F0502020204030204" pitchFamily="34" charset="0"/>
                <a:cs typeface="Calibri" panose="020F0502020204030204" pitchFamily="34" charset="0"/>
              </a:rPr>
              <a:t>Describe the behavior</a:t>
            </a:r>
          </a:p>
          <a:p>
            <a:pPr marL="0" indent="0">
              <a:buNone/>
            </a:pPr>
            <a:r>
              <a:rPr lang="en-US" sz="5334">
                <a:latin typeface="Calibri" panose="020F0502020204030204" pitchFamily="34" charset="0"/>
                <a:ea typeface="Calibri" panose="020F0502020204030204" pitchFamily="34" charset="0"/>
                <a:cs typeface="Calibri" panose="020F0502020204030204" pitchFamily="34" charset="0"/>
              </a:rPr>
              <a:t>State what you want </a:t>
            </a:r>
            <a:endParaRPr lang="en-US" sz="280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5334">
                <a:latin typeface="Calibri" panose="020F0502020204030204" pitchFamily="34" charset="0"/>
                <a:ea typeface="Calibri" panose="020F0502020204030204" pitchFamily="34" charset="0"/>
                <a:cs typeface="Calibri" panose="020F0502020204030204" pitchFamily="34" charset="0"/>
              </a:rPr>
              <a:t>Speak up and set boundaries</a:t>
            </a:r>
          </a:p>
        </p:txBody>
      </p:sp>
    </p:spTree>
    <p:extLst>
      <p:ext uri="{BB962C8B-B14F-4D97-AF65-F5344CB8AC3E}">
        <p14:creationId xmlns:p14="http://schemas.microsoft.com/office/powerpoint/2010/main" val="11003090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700" y="0"/>
            <a:ext cx="21031200" cy="1788100"/>
          </a:xfrm>
        </p:spPr>
        <p:txBody>
          <a:bodyPr>
            <a:normAutofit/>
          </a:bodyPr>
          <a:lstStyle/>
          <a:p>
            <a:r>
              <a:rPr lang="en-US" sz="6000">
                <a:latin typeface="Calibri" panose="020F0502020204030204" pitchFamily="34" charset="0"/>
                <a:ea typeface="Calibri" panose="020F0502020204030204" pitchFamily="34" charset="0"/>
                <a:cs typeface="Calibri" panose="020F0502020204030204" pitchFamily="34" charset="0"/>
              </a:rPr>
              <a:t>Role Play Scenarios</a:t>
            </a:r>
          </a:p>
        </p:txBody>
      </p:sp>
      <p:graphicFrame>
        <p:nvGraphicFramePr>
          <p:cNvPr id="3" name="Table 6">
            <a:extLst>
              <a:ext uri="{FF2B5EF4-FFF2-40B4-BE49-F238E27FC236}">
                <a16:creationId xmlns:a16="http://schemas.microsoft.com/office/drawing/2014/main" id="{FE9076E7-B4DF-BB46-96BC-1C2FE02FBA99}"/>
              </a:ext>
            </a:extLst>
          </p:cNvPr>
          <p:cNvGraphicFramePr>
            <a:graphicFrameLocks noGrp="1"/>
          </p:cNvGraphicFramePr>
          <p:nvPr>
            <p:extLst>
              <p:ext uri="{D42A27DB-BD31-4B8C-83A1-F6EECF244321}">
                <p14:modId xmlns:p14="http://schemas.microsoft.com/office/powerpoint/2010/main" val="2793025975"/>
              </p:ext>
            </p:extLst>
          </p:nvPr>
        </p:nvGraphicFramePr>
        <p:xfrm>
          <a:off x="951708" y="1739326"/>
          <a:ext cx="22251984" cy="11976674"/>
        </p:xfrm>
        <a:graphic>
          <a:graphicData uri="http://schemas.openxmlformats.org/drawingml/2006/table">
            <a:tbl>
              <a:tblPr firstRow="1" bandRow="1">
                <a:tableStyleId>{5C22544A-7EE6-4342-B048-85BDC9FD1C3A}</a:tableStyleId>
              </a:tblPr>
              <a:tblGrid>
                <a:gridCol w="747922">
                  <a:extLst>
                    <a:ext uri="{9D8B030D-6E8A-4147-A177-3AD203B41FA5}">
                      <a16:colId xmlns:a16="http://schemas.microsoft.com/office/drawing/2014/main" val="654624732"/>
                    </a:ext>
                  </a:extLst>
                </a:gridCol>
                <a:gridCol w="7248526">
                  <a:extLst>
                    <a:ext uri="{9D8B030D-6E8A-4147-A177-3AD203B41FA5}">
                      <a16:colId xmlns:a16="http://schemas.microsoft.com/office/drawing/2014/main" val="3049107240"/>
                    </a:ext>
                  </a:extLst>
                </a:gridCol>
                <a:gridCol w="7127768">
                  <a:extLst>
                    <a:ext uri="{9D8B030D-6E8A-4147-A177-3AD203B41FA5}">
                      <a16:colId xmlns:a16="http://schemas.microsoft.com/office/drawing/2014/main" val="3589719939"/>
                    </a:ext>
                  </a:extLst>
                </a:gridCol>
                <a:gridCol w="7127768">
                  <a:extLst>
                    <a:ext uri="{9D8B030D-6E8A-4147-A177-3AD203B41FA5}">
                      <a16:colId xmlns:a16="http://schemas.microsoft.com/office/drawing/2014/main" val="3230504322"/>
                    </a:ext>
                  </a:extLst>
                </a:gridCol>
              </a:tblGrid>
              <a:tr h="2428079">
                <a:tc>
                  <a:txBody>
                    <a:bodyPr/>
                    <a:lstStyle/>
                    <a:p>
                      <a:endParaRPr lang="en-US" sz="4800">
                        <a:latin typeface="Arial" panose="020B0604020202020204" pitchFamily="34" charset="0"/>
                        <a:cs typeface="Arial" panose="020B0604020202020204" pitchFamily="34" charset="0"/>
                      </a:endParaRPr>
                    </a:p>
                  </a:txBody>
                  <a:tcPr marL="243840" marR="243840" marT="121920" marB="121920">
                    <a:noFill/>
                  </a:tcPr>
                </a:tc>
                <a:tc>
                  <a:txBody>
                    <a:bodyPr/>
                    <a:lstStyle/>
                    <a:p>
                      <a:pPr algn="ctr"/>
                      <a:r>
                        <a:rPr lang="en-US" sz="4800">
                          <a:latin typeface="Calibri" panose="020F0502020204030204" pitchFamily="34" charset="0"/>
                          <a:ea typeface="Calibri" panose="020F0502020204030204" pitchFamily="34" charset="0"/>
                          <a:cs typeface="Calibri" panose="020F0502020204030204" pitchFamily="34" charset="0"/>
                        </a:rPr>
                        <a:t>PARENTS &amp; FAMILIES</a:t>
                      </a:r>
                    </a:p>
                  </a:txBody>
                  <a:tcPr marL="243840" marR="243840" marT="121920" marB="121920" anchor="ctr">
                    <a:solidFill>
                      <a:schemeClr val="accent2"/>
                    </a:solidFill>
                  </a:tcPr>
                </a:tc>
                <a:tc>
                  <a:txBody>
                    <a:bodyPr/>
                    <a:lstStyle/>
                    <a:p>
                      <a:pPr algn="ctr"/>
                      <a:r>
                        <a:rPr lang="en-US" sz="4800">
                          <a:latin typeface="Calibri" panose="020F0502020204030204" pitchFamily="34" charset="0"/>
                          <a:ea typeface="Calibri" panose="020F0502020204030204" pitchFamily="34" charset="0"/>
                          <a:cs typeface="Calibri" panose="020F0502020204030204" pitchFamily="34" charset="0"/>
                        </a:rPr>
                        <a:t>PROFESSIONAL CAREGIVER/EDUCATOR</a:t>
                      </a:r>
                    </a:p>
                  </a:txBody>
                  <a:tcPr marL="243840" marR="243840" marT="121920" marB="121920" anchor="ctr">
                    <a:solidFill>
                      <a:schemeClr val="accent4"/>
                    </a:solidFill>
                  </a:tcPr>
                </a:tc>
                <a:tc>
                  <a:txBody>
                    <a:bodyPr/>
                    <a:lstStyle/>
                    <a:p>
                      <a:pPr algn="ctr"/>
                      <a:r>
                        <a:rPr lang="en-US" sz="4800">
                          <a:latin typeface="Calibri" panose="020F0502020204030204" pitchFamily="34" charset="0"/>
                          <a:ea typeface="Calibri" panose="020F0502020204030204" pitchFamily="34" charset="0"/>
                          <a:cs typeface="Calibri" panose="020F0502020204030204" pitchFamily="34" charset="0"/>
                        </a:rPr>
                        <a:t>COMMUNITY MEMBER</a:t>
                      </a:r>
                    </a:p>
                  </a:txBody>
                  <a:tcPr marL="243840" marR="243840" marT="121920" marB="121920" anchor="ctr">
                    <a:solidFill>
                      <a:schemeClr val="accent3"/>
                    </a:solidFill>
                  </a:tcPr>
                </a:tc>
                <a:extLst>
                  <a:ext uri="{0D108BD9-81ED-4DB2-BD59-A6C34878D82A}">
                    <a16:rowId xmlns:a16="http://schemas.microsoft.com/office/drawing/2014/main" val="1728311504"/>
                  </a:ext>
                </a:extLst>
              </a:tr>
              <a:tr h="2456000">
                <a:tc>
                  <a:txBody>
                    <a:bodyPr/>
                    <a:lstStyle/>
                    <a:p>
                      <a:r>
                        <a:rPr lang="en-US" sz="3400">
                          <a:latin typeface="Arial" panose="020B0604020202020204" pitchFamily="34" charset="0"/>
                          <a:cs typeface="Arial" panose="020B0604020202020204" pitchFamily="34" charset="0"/>
                        </a:rPr>
                        <a:t>1</a:t>
                      </a:r>
                    </a:p>
                  </a:txBody>
                  <a:tcPr marL="243840" marR="243840" marT="121920" marB="121920">
                    <a:solidFill>
                      <a:schemeClr val="bg2">
                        <a:lumMod val="9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400">
                          <a:latin typeface="Calibri" panose="020F0502020204030204" pitchFamily="34" charset="0"/>
                          <a:ea typeface="Calibri" panose="020F0502020204030204" pitchFamily="34" charset="0"/>
                          <a:cs typeface="Calibri" panose="020F0502020204030204" pitchFamily="34" charset="0"/>
                        </a:rPr>
                        <a:t>Your child tells you your spouse asked them to keep a secret about buying them something.</a:t>
                      </a:r>
                    </a:p>
                  </a:txBody>
                  <a:tcPr marL="243840" marR="243840" marT="121920" marB="121920">
                    <a:solidFill>
                      <a:schemeClr val="accent2">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400">
                          <a:latin typeface="Calibri" panose="020F0502020204030204" pitchFamily="34" charset="0"/>
                          <a:ea typeface="Calibri" panose="020F0502020204030204" pitchFamily="34" charset="0"/>
                          <a:cs typeface="Calibri" panose="020F0502020204030204" pitchFamily="34" charset="0"/>
                        </a:rPr>
                        <a:t>A parent tells you that your assistant teacher texted their 14-year-old that they are “sexy.”</a:t>
                      </a:r>
                    </a:p>
                  </a:txBody>
                  <a:tcPr marL="243840" marR="243840" marT="121920" marB="121920">
                    <a:solidFill>
                      <a:schemeClr val="accent4">
                        <a:lumMod val="20000"/>
                        <a:lumOff val="80000"/>
                      </a:schemeClr>
                    </a:solidFill>
                  </a:tcPr>
                </a:tc>
                <a:tc>
                  <a:txBody>
                    <a:bodyPr/>
                    <a:lstStyle/>
                    <a:p>
                      <a:r>
                        <a:rPr lang="en-US" sz="3400">
                          <a:latin typeface="Calibri" panose="020F0502020204030204" pitchFamily="34" charset="0"/>
                          <a:ea typeface="Calibri" panose="020F0502020204030204" pitchFamily="34" charset="0"/>
                          <a:cs typeface="Calibri" panose="020F0502020204030204" pitchFamily="34" charset="0"/>
                        </a:rPr>
                        <a:t>You have noticed that your neighbor has been standing at the bus stop with a group of children since school started.</a:t>
                      </a:r>
                    </a:p>
                  </a:txBody>
                  <a:tcPr marL="243840" marR="243840" marT="121920" marB="121920">
                    <a:solidFill>
                      <a:schemeClr val="accent3">
                        <a:lumMod val="20000"/>
                        <a:lumOff val="80000"/>
                      </a:schemeClr>
                    </a:solidFill>
                  </a:tcPr>
                </a:tc>
                <a:extLst>
                  <a:ext uri="{0D108BD9-81ED-4DB2-BD59-A6C34878D82A}">
                    <a16:rowId xmlns:a16="http://schemas.microsoft.com/office/drawing/2014/main" val="898937400"/>
                  </a:ext>
                </a:extLst>
              </a:tr>
              <a:tr h="2456000">
                <a:tc>
                  <a:txBody>
                    <a:bodyPr/>
                    <a:lstStyle/>
                    <a:p>
                      <a:r>
                        <a:rPr lang="en-US" sz="3400">
                          <a:latin typeface="Arial" panose="020B0604020202020204" pitchFamily="34" charset="0"/>
                          <a:cs typeface="Arial" panose="020B0604020202020204" pitchFamily="34" charset="0"/>
                        </a:rPr>
                        <a:t>2</a:t>
                      </a:r>
                    </a:p>
                  </a:txBody>
                  <a:tcPr marL="243840" marR="243840" marT="121920" marB="121920">
                    <a:solidFill>
                      <a:schemeClr val="bg2">
                        <a:lumMod val="9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400">
                          <a:latin typeface="Calibri" panose="020F0502020204030204" pitchFamily="34" charset="0"/>
                          <a:ea typeface="Calibri" panose="020F0502020204030204" pitchFamily="34" charset="0"/>
                          <a:cs typeface="Calibri" panose="020F0502020204030204" pitchFamily="34" charset="0"/>
                        </a:rPr>
                        <a:t>You are concerned that your spouse may be looking at illegal images.</a:t>
                      </a:r>
                    </a:p>
                  </a:txBody>
                  <a:tcPr marL="243840" marR="243840" marT="121920" marB="121920">
                    <a:solidFill>
                      <a:schemeClr val="accent2">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400">
                          <a:latin typeface="Calibri" panose="020F0502020204030204" pitchFamily="34" charset="0"/>
                          <a:ea typeface="Calibri" panose="020F0502020204030204" pitchFamily="34" charset="0"/>
                          <a:cs typeface="Calibri" panose="020F0502020204030204" pitchFamily="34" charset="0"/>
                        </a:rPr>
                        <a:t>A parent in your day camp has been bringing gifts to another camper (not his own child) and asking about the child’s home life.</a:t>
                      </a:r>
                    </a:p>
                  </a:txBody>
                  <a:tcPr marL="243840" marR="243840" marT="121920" marB="121920">
                    <a:solidFill>
                      <a:schemeClr val="accent4">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400">
                          <a:latin typeface="Calibri" panose="020F0502020204030204" pitchFamily="34" charset="0"/>
                          <a:ea typeface="Calibri" panose="020F0502020204030204" pitchFamily="34" charset="0"/>
                          <a:cs typeface="Calibri" panose="020F0502020204030204" pitchFamily="34" charset="0"/>
                        </a:rPr>
                        <a:t>You’ve noticed a religious leader taking a special interest in a 13-year-old, often bringing them alone to their office.</a:t>
                      </a:r>
                    </a:p>
                  </a:txBody>
                  <a:tcPr marL="243840" marR="243840" marT="121920" marB="121920">
                    <a:solidFill>
                      <a:schemeClr val="accent3">
                        <a:lumMod val="20000"/>
                        <a:lumOff val="80000"/>
                      </a:schemeClr>
                    </a:solidFill>
                  </a:tcPr>
                </a:tc>
                <a:extLst>
                  <a:ext uri="{0D108BD9-81ED-4DB2-BD59-A6C34878D82A}">
                    <a16:rowId xmlns:a16="http://schemas.microsoft.com/office/drawing/2014/main" val="3636917365"/>
                  </a:ext>
                </a:extLst>
              </a:tr>
              <a:tr h="4636595">
                <a:tc>
                  <a:txBody>
                    <a:bodyPr/>
                    <a:lstStyle/>
                    <a:p>
                      <a:r>
                        <a:rPr lang="en-US" sz="3400">
                          <a:latin typeface="Arial" panose="020B0604020202020204" pitchFamily="34" charset="0"/>
                          <a:cs typeface="Arial" panose="020B0604020202020204" pitchFamily="34" charset="0"/>
                        </a:rPr>
                        <a:t>3</a:t>
                      </a:r>
                    </a:p>
                  </a:txBody>
                  <a:tcPr marL="243840" marR="243840" marT="121920" marB="121920">
                    <a:solidFill>
                      <a:schemeClr val="bg2">
                        <a:lumMod val="90000"/>
                      </a:schemeClr>
                    </a:solidFill>
                  </a:tcPr>
                </a:tc>
                <a:tc>
                  <a:txBody>
                    <a:bodyPr/>
                    <a:lstStyle/>
                    <a:p>
                      <a:r>
                        <a:rPr lang="en-US" sz="3400">
                          <a:latin typeface="Calibri" panose="020F0502020204030204" pitchFamily="34" charset="0"/>
                          <a:ea typeface="Calibri" panose="020F0502020204030204" pitchFamily="34" charset="0"/>
                          <a:cs typeface="Calibri" panose="020F0502020204030204" pitchFamily="34" charset="0"/>
                        </a:rPr>
                        <a:t>While visiting for 2 weeks, Aunt Mary tells your 6-year-old that he is going to break lots of hearts and jokes about being younger so she can take a “roll in the hay with him.”</a:t>
                      </a:r>
                    </a:p>
                  </a:txBody>
                  <a:tcPr marL="243840" marR="243840" marT="121920" marB="121920">
                    <a:solidFill>
                      <a:schemeClr val="accent2">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400">
                          <a:latin typeface="Calibri" panose="020F0502020204030204" pitchFamily="34" charset="0"/>
                          <a:ea typeface="Calibri" panose="020F0502020204030204" pitchFamily="34" charset="0"/>
                          <a:cs typeface="Calibri" panose="020F0502020204030204" pitchFamily="34" charset="0"/>
                        </a:rPr>
                        <a:t>In the teacher’s lounge, you overhear the librarian talking on the phone about an overseas trip, and how cool it was to see so many young, pretty girls “dating” older men.</a:t>
                      </a:r>
                      <a:endParaRPr lang="en-US" sz="3400" b="1">
                        <a:latin typeface="Calibri" panose="020F0502020204030204" pitchFamily="34" charset="0"/>
                        <a:ea typeface="Calibri" panose="020F0502020204030204" pitchFamily="34" charset="0"/>
                        <a:cs typeface="Calibri" panose="020F0502020204030204" pitchFamily="34" charset="0"/>
                      </a:endParaRPr>
                    </a:p>
                  </a:txBody>
                  <a:tcPr marL="243840" marR="243840" marT="121920" marB="121920">
                    <a:solidFill>
                      <a:schemeClr val="accent4">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3400">
                          <a:latin typeface="Calibri" panose="020F0502020204030204" pitchFamily="34" charset="0"/>
                          <a:ea typeface="Calibri" panose="020F0502020204030204" pitchFamily="34" charset="0"/>
                          <a:cs typeface="Calibri" panose="020F0502020204030204" pitchFamily="34" charset="0"/>
                        </a:rPr>
                        <a:t>Your supervisor brings his 9-year-old to work daily after school. A colleague has been spending a lot of time with her. You observed him telling her that her dad doesn’t understand her the way he does, and he has been talking about dating websites he visits.</a:t>
                      </a:r>
                      <a:endParaRPr lang="en-US" sz="3400" b="1">
                        <a:latin typeface="Calibri" panose="020F0502020204030204" pitchFamily="34" charset="0"/>
                        <a:ea typeface="Calibri" panose="020F0502020204030204" pitchFamily="34" charset="0"/>
                        <a:cs typeface="Calibri" panose="020F0502020204030204" pitchFamily="34" charset="0"/>
                      </a:endParaRPr>
                    </a:p>
                  </a:txBody>
                  <a:tcPr marL="243840" marR="243840" marT="121920" marB="121920">
                    <a:solidFill>
                      <a:schemeClr val="accent3">
                        <a:lumMod val="20000"/>
                        <a:lumOff val="80000"/>
                      </a:schemeClr>
                    </a:solidFill>
                  </a:tcPr>
                </a:tc>
                <a:extLst>
                  <a:ext uri="{0D108BD9-81ED-4DB2-BD59-A6C34878D82A}">
                    <a16:rowId xmlns:a16="http://schemas.microsoft.com/office/drawing/2014/main" val="1854947105"/>
                  </a:ext>
                </a:extLst>
              </a:tr>
            </a:tbl>
          </a:graphicData>
        </a:graphic>
      </p:graphicFrame>
    </p:spTree>
    <p:extLst>
      <p:ext uri="{BB962C8B-B14F-4D97-AF65-F5344CB8AC3E}">
        <p14:creationId xmlns:p14="http://schemas.microsoft.com/office/powerpoint/2010/main" val="369361817"/>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700" y="349250"/>
            <a:ext cx="21031200" cy="1593850"/>
          </a:xfrm>
        </p:spPr>
        <p:txBody>
          <a:bodyPr>
            <a:normAutofit/>
          </a:bodyPr>
          <a:lstStyle/>
          <a:p>
            <a:r>
              <a:rPr lang="en-US" sz="6000">
                <a:latin typeface="Calibri" panose="020F0502020204030204" pitchFamily="34" charset="0"/>
                <a:ea typeface="Calibri" panose="020F0502020204030204" pitchFamily="34" charset="0"/>
                <a:cs typeface="Calibri" panose="020F0502020204030204" pitchFamily="34" charset="0"/>
              </a:rPr>
              <a:t>Role Play Debrief</a:t>
            </a:r>
          </a:p>
        </p:txBody>
      </p:sp>
      <p:sp>
        <p:nvSpPr>
          <p:cNvPr id="3" name="Content Placeholder 2"/>
          <p:cNvSpPr>
            <a:spLocks noGrp="1"/>
          </p:cNvSpPr>
          <p:nvPr>
            <p:ph idx="1"/>
          </p:nvPr>
        </p:nvSpPr>
        <p:spPr/>
        <p:txBody>
          <a:bodyPr/>
          <a:lstStyle/>
          <a:p>
            <a:r>
              <a:rPr lang="en-US">
                <a:latin typeface="Calibri" panose="020F0502020204030204" pitchFamily="34" charset="0"/>
                <a:ea typeface="Calibri" panose="020F0502020204030204" pitchFamily="34" charset="0"/>
                <a:cs typeface="Calibri" panose="020F0502020204030204" pitchFamily="34" charset="0"/>
              </a:rPr>
              <a:t>What was challenging to talk about?</a:t>
            </a:r>
          </a:p>
          <a:p>
            <a:r>
              <a:rPr lang="en-US">
                <a:latin typeface="Calibri" panose="020F0502020204030204" pitchFamily="34" charset="0"/>
                <a:ea typeface="Calibri" panose="020F0502020204030204" pitchFamily="34" charset="0"/>
                <a:cs typeface="Calibri" panose="020F0502020204030204" pitchFamily="34" charset="0"/>
              </a:rPr>
              <a:t>What did you notice about switching roles? How did it change your perspective? How was it to observe?</a:t>
            </a:r>
          </a:p>
          <a:p>
            <a:r>
              <a:rPr lang="en-US">
                <a:latin typeface="Calibri" panose="020F0502020204030204" pitchFamily="34" charset="0"/>
                <a:ea typeface="Calibri" panose="020F0502020204030204" pitchFamily="34" charset="0"/>
                <a:cs typeface="Calibri" panose="020F0502020204030204" pitchFamily="34" charset="0"/>
              </a:rPr>
              <a:t>What skills came naturally?</a:t>
            </a:r>
          </a:p>
          <a:p>
            <a:r>
              <a:rPr lang="en-US">
                <a:latin typeface="Calibri" panose="020F0502020204030204" pitchFamily="34" charset="0"/>
                <a:ea typeface="Calibri" panose="020F0502020204030204" pitchFamily="34" charset="0"/>
                <a:cs typeface="Calibri" panose="020F0502020204030204" pitchFamily="34" charset="0"/>
              </a:rPr>
              <a:t>What skills did you notice need strengthening?</a:t>
            </a:r>
          </a:p>
          <a:p>
            <a:r>
              <a:rPr lang="en-US">
                <a:latin typeface="Calibri" panose="020F0502020204030204" pitchFamily="34" charset="0"/>
                <a:ea typeface="Calibri" panose="020F0502020204030204" pitchFamily="34" charset="0"/>
                <a:cs typeface="Calibri" panose="020F0502020204030204" pitchFamily="34" charset="0"/>
              </a:rPr>
              <a:t>What else??</a:t>
            </a:r>
          </a:p>
        </p:txBody>
      </p:sp>
    </p:spTree>
    <p:extLst>
      <p:ext uri="{BB962C8B-B14F-4D97-AF65-F5344CB8AC3E}">
        <p14:creationId xmlns:p14="http://schemas.microsoft.com/office/powerpoint/2010/main" val="4182075706"/>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6000">
                <a:latin typeface="Calibri" panose="020F0502020204030204" pitchFamily="34" charset="0"/>
              </a:rPr>
              <a:t>Wrap Up</a:t>
            </a:r>
          </a:p>
        </p:txBody>
      </p:sp>
    </p:spTree>
    <p:extLst>
      <p:ext uri="{BB962C8B-B14F-4D97-AF65-F5344CB8AC3E}">
        <p14:creationId xmlns:p14="http://schemas.microsoft.com/office/powerpoint/2010/main" val="585837547"/>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6723-6A8C-3344-A43C-C97A0B383C16}"/>
              </a:ext>
            </a:extLst>
          </p:cNvPr>
          <p:cNvSpPr>
            <a:spLocks noGrp="1"/>
          </p:cNvSpPr>
          <p:nvPr>
            <p:ph type="title"/>
          </p:nvPr>
        </p:nvSpPr>
        <p:spPr>
          <a:xfrm>
            <a:off x="342900" y="329426"/>
            <a:ext cx="21031200" cy="1250950"/>
          </a:xfrm>
        </p:spPr>
        <p:txBody>
          <a:bodyPr>
            <a:normAutofit/>
          </a:bodyPr>
          <a:lstStyle/>
          <a:p>
            <a:r>
              <a:rPr lang="en-US" sz="6000">
                <a:latin typeface="Calibri" panose="020F0502020204030204" pitchFamily="34" charset="0"/>
                <a:ea typeface="Calibri" panose="020F0502020204030204" pitchFamily="34" charset="0"/>
                <a:cs typeface="Calibri" panose="020F0502020204030204" pitchFamily="34" charset="0"/>
              </a:rPr>
              <a:t>Thank you!</a:t>
            </a:r>
          </a:p>
        </p:txBody>
      </p:sp>
      <p:sp>
        <p:nvSpPr>
          <p:cNvPr id="3" name="Content Placeholder 2">
            <a:extLst>
              <a:ext uri="{FF2B5EF4-FFF2-40B4-BE49-F238E27FC236}">
                <a16:creationId xmlns:a16="http://schemas.microsoft.com/office/drawing/2014/main" id="{6030DB09-A3B8-A74C-84CE-94479E8E0F59}"/>
              </a:ext>
            </a:extLst>
          </p:cNvPr>
          <p:cNvSpPr>
            <a:spLocks noGrp="1"/>
          </p:cNvSpPr>
          <p:nvPr>
            <p:ph idx="1"/>
          </p:nvPr>
        </p:nvSpPr>
        <p:spPr/>
        <p:txBody>
          <a:bodyPr>
            <a:normAutofit/>
          </a:bodyPr>
          <a:lstStyle/>
          <a:p>
            <a:pPr marL="0" indent="0">
              <a:lnSpc>
                <a:spcPct val="100000"/>
              </a:lnSpc>
              <a:spcBef>
                <a:spcPts val="0"/>
              </a:spcBef>
              <a:buNone/>
            </a:pPr>
            <a:endParaRPr lang="en-US">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None/>
            </a:pPr>
            <a:endParaRPr lang="en-US">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None/>
            </a:pPr>
            <a:endParaRPr lang="en-US">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None/>
            </a:pPr>
            <a:endParaRPr lang="en-US">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None/>
            </a:pPr>
            <a:endParaRPr lang="en-US">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None/>
            </a:pPr>
            <a:endParaRPr lang="en-US">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None/>
            </a:pPr>
            <a:r>
              <a:rPr lang="en-US" sz="4800" err="1">
                <a:latin typeface="Calibri" panose="020F0502020204030204" pitchFamily="34" charset="0"/>
                <a:ea typeface="Calibri" panose="020F0502020204030204" pitchFamily="34" charset="0"/>
                <a:cs typeface="Calibri" panose="020F0502020204030204" pitchFamily="34" charset="0"/>
              </a:rPr>
              <a:t>stopitnow.org</a:t>
            </a:r>
            <a:endParaRPr lang="en-US" sz="480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None/>
              <a:tabLst>
                <a:tab pos="8204303" algn="l"/>
              </a:tabLst>
            </a:pPr>
            <a:r>
              <a:rPr lang="en-US" sz="4800">
                <a:latin typeface="Calibri" panose="020F0502020204030204" pitchFamily="34" charset="0"/>
                <a:ea typeface="Calibri" panose="020F0502020204030204" pitchFamily="34" charset="0"/>
                <a:cs typeface="Calibri" panose="020F0502020204030204" pitchFamily="34" charset="0"/>
              </a:rPr>
              <a:t>facebook.com/</a:t>
            </a:r>
            <a:r>
              <a:rPr lang="en-US" sz="4800" err="1">
                <a:latin typeface="Calibri" panose="020F0502020204030204" pitchFamily="34" charset="0"/>
                <a:ea typeface="Calibri" panose="020F0502020204030204" pitchFamily="34" charset="0"/>
                <a:cs typeface="Calibri" panose="020F0502020204030204" pitchFamily="34" charset="0"/>
              </a:rPr>
              <a:t>StopItNow</a:t>
            </a:r>
            <a:endParaRPr lang="en-US" sz="480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None/>
              <a:tabLst>
                <a:tab pos="8204303" algn="l"/>
              </a:tabLst>
            </a:pPr>
            <a:r>
              <a:rPr lang="en-US" sz="4800">
                <a:latin typeface="Calibri" panose="020F0502020204030204" pitchFamily="34" charset="0"/>
                <a:ea typeface="Calibri" panose="020F0502020204030204" pitchFamily="34" charset="0"/>
                <a:cs typeface="Calibri" panose="020F0502020204030204" pitchFamily="34" charset="0"/>
              </a:rPr>
              <a:t>Helpline: </a:t>
            </a:r>
            <a:r>
              <a:rPr lang="en-US" sz="4800" b="1">
                <a:latin typeface="Calibri" panose="020F0502020204030204" pitchFamily="34" charset="0"/>
                <a:ea typeface="Calibri" panose="020F0502020204030204" pitchFamily="34" charset="0"/>
                <a:cs typeface="Calibri" panose="020F0502020204030204" pitchFamily="34" charset="0"/>
              </a:rPr>
              <a:t>1.888.PREVENT</a:t>
            </a:r>
          </a:p>
        </p:txBody>
      </p:sp>
      <p:pic>
        <p:nvPicPr>
          <p:cNvPr id="4" name="Picture 3">
            <a:extLst>
              <a:ext uri="{FF2B5EF4-FFF2-40B4-BE49-F238E27FC236}">
                <a16:creationId xmlns:a16="http://schemas.microsoft.com/office/drawing/2014/main" id="{53C7AB62-6F03-2E44-8152-68441237619D}"/>
              </a:ext>
            </a:extLst>
          </p:cNvPr>
          <p:cNvPicPr>
            <a:picLocks noChangeAspect="1"/>
          </p:cNvPicPr>
          <p:nvPr/>
        </p:nvPicPr>
        <p:blipFill>
          <a:blip r:embed="rId3"/>
          <a:stretch>
            <a:fillRect/>
          </a:stretch>
        </p:blipFill>
        <p:spPr>
          <a:xfrm>
            <a:off x="13652848" y="2602727"/>
            <a:ext cx="7378677" cy="8103373"/>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7"/>
          <p:cNvSpPr txBox="1">
            <a:spLocks noGrp="1"/>
          </p:cNvSpPr>
          <p:nvPr>
            <p:ph type="title" idx="4294967295"/>
          </p:nvPr>
        </p:nvSpPr>
        <p:spPr>
          <a:xfrm>
            <a:off x="317501" y="258231"/>
            <a:ext cx="24066506" cy="1016010"/>
          </a:xfrm>
          <a:prstGeom prst="rect">
            <a:avLst/>
          </a:prstGeom>
          <a:noFill/>
          <a:ln>
            <a:noFill/>
          </a:ln>
        </p:spPr>
        <p:txBody>
          <a:bodyPr spcFirstLastPara="1" wrap="square" lIns="121850" tIns="121850" rIns="121850" bIns="121850" anchor="ctr" anchorCtr="0">
            <a:noAutofit/>
          </a:bodyPr>
          <a:lstStyle/>
          <a:p>
            <a:pPr>
              <a:lnSpc>
                <a:spcPct val="90000"/>
              </a:lnSpc>
              <a:buClr>
                <a:schemeClr val="dk1"/>
              </a:buClr>
              <a:buSzPct val="100000"/>
            </a:pPr>
            <a:r>
              <a:rPr lang="en-US" sz="6000" b="0">
                <a:solidFill>
                  <a:schemeClr val="dk1"/>
                </a:solidFill>
                <a:latin typeface="Calibri" panose="020F0502020204030204" pitchFamily="34" charset="0"/>
                <a:ea typeface="Calibri" panose="020F0502020204030204" pitchFamily="34" charset="0"/>
                <a:cs typeface="Calibri" panose="020F0502020204030204" pitchFamily="34" charset="0"/>
                <a:sym typeface="Play"/>
              </a:rPr>
              <a:t>Healthy or Unhealthy?</a:t>
            </a:r>
            <a:endParaRPr sz="6000" b="0">
              <a:latin typeface="Calibri" panose="020F0502020204030204" pitchFamily="34" charset="0"/>
              <a:ea typeface="Calibri" panose="020F0502020204030204" pitchFamily="34" charset="0"/>
              <a:cs typeface="Calibri" panose="020F0502020204030204" pitchFamily="34" charset="0"/>
            </a:endParaRPr>
          </a:p>
        </p:txBody>
      </p:sp>
      <p:grpSp>
        <p:nvGrpSpPr>
          <p:cNvPr id="377" name="Google Shape;377;p27"/>
          <p:cNvGrpSpPr/>
          <p:nvPr/>
        </p:nvGrpSpPr>
        <p:grpSpPr>
          <a:xfrm>
            <a:off x="12778729" y="5697791"/>
            <a:ext cx="10575094" cy="7170440"/>
            <a:chOff x="-1" y="122220"/>
            <a:chExt cx="3965659" cy="2688913"/>
          </a:xfrm>
        </p:grpSpPr>
        <p:sp>
          <p:nvSpPr>
            <p:cNvPr id="378" name="Google Shape;378;p27"/>
            <p:cNvSpPr/>
            <p:nvPr/>
          </p:nvSpPr>
          <p:spPr>
            <a:xfrm>
              <a:off x="-1" y="122220"/>
              <a:ext cx="3965659" cy="2688913"/>
            </a:xfrm>
            <a:custGeom>
              <a:avLst/>
              <a:gdLst/>
              <a:ahLst/>
              <a:cxnLst/>
              <a:rect l="l" t="t" r="r" b="b"/>
              <a:pathLst>
                <a:path w="21600" h="21600" extrusionOk="0">
                  <a:moveTo>
                    <a:pt x="0" y="2947"/>
                  </a:moveTo>
                  <a:cubicBezTo>
                    <a:pt x="0" y="1319"/>
                    <a:pt x="828" y="0"/>
                    <a:pt x="1848" y="0"/>
                  </a:cubicBezTo>
                  <a:lnTo>
                    <a:pt x="19752" y="0"/>
                  </a:lnTo>
                  <a:cubicBezTo>
                    <a:pt x="20772" y="0"/>
                    <a:pt x="21600" y="1319"/>
                    <a:pt x="21600" y="2947"/>
                  </a:cubicBezTo>
                  <a:lnTo>
                    <a:pt x="21600" y="14733"/>
                  </a:lnTo>
                  <a:cubicBezTo>
                    <a:pt x="21600" y="16360"/>
                    <a:pt x="20772" y="17679"/>
                    <a:pt x="19752" y="17679"/>
                  </a:cubicBezTo>
                  <a:lnTo>
                    <a:pt x="9000" y="17679"/>
                  </a:lnTo>
                  <a:lnTo>
                    <a:pt x="1849" y="21600"/>
                  </a:lnTo>
                  <a:lnTo>
                    <a:pt x="3600" y="17679"/>
                  </a:lnTo>
                  <a:lnTo>
                    <a:pt x="1848" y="17679"/>
                  </a:lnTo>
                  <a:cubicBezTo>
                    <a:pt x="828" y="17679"/>
                    <a:pt x="0" y="16360"/>
                    <a:pt x="0" y="14733"/>
                  </a:cubicBezTo>
                  <a:lnTo>
                    <a:pt x="0" y="10313"/>
                  </a:lnTo>
                  <a:close/>
                </a:path>
              </a:pathLst>
            </a:custGeom>
            <a:solidFill>
              <a:srgbClr val="FFFFFF"/>
            </a:solidFill>
            <a:ln w="88900" cap="flat" cmpd="sng">
              <a:solidFill>
                <a:srgbClr val="7EBC6C"/>
              </a:solidFill>
              <a:prstDash val="solid"/>
              <a:miter lim="800000"/>
              <a:headEnd type="none" w="sm" len="sm"/>
              <a:tailEnd type="none" w="sm" len="sm"/>
            </a:ln>
          </p:spPr>
          <p:txBody>
            <a:bodyPr spcFirstLastPara="1" wrap="square" lIns="121900" tIns="121900" rIns="121900" bIns="121900" anchor="ctr" anchorCtr="0">
              <a:noAutofit/>
            </a:bodyPr>
            <a:lstStyle/>
            <a:p>
              <a:pPr>
                <a:spcBef>
                  <a:spcPts val="0"/>
                </a:spcBef>
              </a:pPr>
              <a:endParaRPr sz="3466">
                <a:solidFill>
                  <a:schemeClr val="dk1"/>
                </a:solidFill>
                <a:latin typeface="Arial"/>
                <a:ea typeface="Arial"/>
                <a:cs typeface="Arial"/>
                <a:sym typeface="Arial"/>
              </a:endParaRPr>
            </a:p>
          </p:txBody>
        </p:sp>
        <p:sp>
          <p:nvSpPr>
            <p:cNvPr id="379" name="Google Shape;379;p27"/>
            <p:cNvSpPr txBox="1"/>
            <p:nvPr/>
          </p:nvSpPr>
          <p:spPr>
            <a:xfrm>
              <a:off x="145911" y="236387"/>
              <a:ext cx="3673831" cy="1726813"/>
            </a:xfrm>
            <a:prstGeom prst="rect">
              <a:avLst/>
            </a:prstGeom>
            <a:noFill/>
            <a:ln>
              <a:noFill/>
            </a:ln>
          </p:spPr>
          <p:txBody>
            <a:bodyPr spcFirstLastPara="1" wrap="square" lIns="121850" tIns="121850" rIns="121850" bIns="121850" anchor="ctr" anchorCtr="0">
              <a:spAutoFit/>
            </a:bodyPr>
            <a:lstStyle/>
            <a:p>
              <a:pPr>
                <a:spcBef>
                  <a:spcPts val="0"/>
                </a:spcBef>
              </a:pPr>
              <a:endParaRPr>
                <a:solidFill>
                  <a:schemeClr val="dk1"/>
                </a:solidFill>
                <a:latin typeface="Arial"/>
                <a:ea typeface="Arial"/>
                <a:cs typeface="Arial"/>
                <a:sym typeface="Arial"/>
              </a:endParaRPr>
            </a:p>
            <a:p>
              <a:pP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The mom was worried but when she asked the kids what they were doing, one of them said they were making a movie and some of kids were changing their costumes.</a:t>
              </a:r>
              <a:endParaRPr sz="9600">
                <a:latin typeface="Calibri" panose="020F0502020204030204" pitchFamily="34" charset="0"/>
                <a:ea typeface="Calibri" panose="020F0502020204030204" pitchFamily="34" charset="0"/>
                <a:cs typeface="Calibri" panose="020F0502020204030204" pitchFamily="34" charset="0"/>
              </a:endParaRPr>
            </a:p>
          </p:txBody>
        </p:sp>
      </p:grpSp>
      <p:grpSp>
        <p:nvGrpSpPr>
          <p:cNvPr id="380" name="Google Shape;380;p27"/>
          <p:cNvGrpSpPr/>
          <p:nvPr/>
        </p:nvGrpSpPr>
        <p:grpSpPr>
          <a:xfrm>
            <a:off x="682240" y="2285614"/>
            <a:ext cx="11511696" cy="6703730"/>
            <a:chOff x="-2" y="-2"/>
            <a:chExt cx="4316885" cy="2513897"/>
          </a:xfrm>
        </p:grpSpPr>
        <p:sp>
          <p:nvSpPr>
            <p:cNvPr id="381" name="Google Shape;381;p27"/>
            <p:cNvSpPr/>
            <p:nvPr/>
          </p:nvSpPr>
          <p:spPr>
            <a:xfrm flipH="1">
              <a:off x="-2" y="-2"/>
              <a:ext cx="4316885" cy="2513897"/>
            </a:xfrm>
            <a:custGeom>
              <a:avLst/>
              <a:gdLst/>
              <a:ahLst/>
              <a:cxnLst/>
              <a:rect l="l" t="t" r="r" b="b"/>
              <a:pathLst>
                <a:path w="21600" h="21600" extrusionOk="0">
                  <a:moveTo>
                    <a:pt x="0" y="2947"/>
                  </a:moveTo>
                  <a:cubicBezTo>
                    <a:pt x="0" y="1319"/>
                    <a:pt x="828" y="0"/>
                    <a:pt x="1848" y="0"/>
                  </a:cubicBezTo>
                  <a:lnTo>
                    <a:pt x="19752" y="0"/>
                  </a:lnTo>
                  <a:cubicBezTo>
                    <a:pt x="20772" y="0"/>
                    <a:pt x="21600" y="1319"/>
                    <a:pt x="21600" y="2947"/>
                  </a:cubicBezTo>
                  <a:lnTo>
                    <a:pt x="21600" y="14733"/>
                  </a:lnTo>
                  <a:cubicBezTo>
                    <a:pt x="21600" y="16360"/>
                    <a:pt x="20772" y="17679"/>
                    <a:pt x="19752" y="17679"/>
                  </a:cubicBezTo>
                  <a:lnTo>
                    <a:pt x="9000" y="17679"/>
                  </a:lnTo>
                  <a:lnTo>
                    <a:pt x="1849" y="21600"/>
                  </a:lnTo>
                  <a:lnTo>
                    <a:pt x="3600" y="17679"/>
                  </a:lnTo>
                  <a:lnTo>
                    <a:pt x="1848" y="17679"/>
                  </a:lnTo>
                  <a:cubicBezTo>
                    <a:pt x="828" y="17679"/>
                    <a:pt x="0" y="16360"/>
                    <a:pt x="0" y="14733"/>
                  </a:cubicBezTo>
                  <a:lnTo>
                    <a:pt x="0" y="10313"/>
                  </a:lnTo>
                  <a:close/>
                </a:path>
              </a:pathLst>
            </a:custGeom>
            <a:solidFill>
              <a:srgbClr val="FFFFFF"/>
            </a:solidFill>
            <a:ln w="88900" cap="flat" cmpd="sng">
              <a:solidFill>
                <a:srgbClr val="7EBC6C"/>
              </a:solidFill>
              <a:prstDash val="solid"/>
              <a:miter lim="800000"/>
              <a:headEnd type="none" w="sm" len="sm"/>
              <a:tailEnd type="none" w="sm" len="sm"/>
            </a:ln>
          </p:spPr>
          <p:txBody>
            <a:bodyPr spcFirstLastPara="1" wrap="square" lIns="121900" tIns="121900" rIns="121900" bIns="121900" anchor="ctr" anchorCtr="0">
              <a:noAutofit/>
            </a:bodyPr>
            <a:lstStyle/>
            <a:p>
              <a:pPr>
                <a:spcBef>
                  <a:spcPts val="0"/>
                </a:spcBef>
              </a:pPr>
              <a:endParaRPr sz="3466">
                <a:solidFill>
                  <a:schemeClr val="dk1"/>
                </a:solidFill>
                <a:latin typeface="Arial"/>
                <a:ea typeface="Arial"/>
                <a:cs typeface="Arial"/>
                <a:sym typeface="Arial"/>
              </a:endParaRPr>
            </a:p>
          </p:txBody>
        </p:sp>
        <p:sp>
          <p:nvSpPr>
            <p:cNvPr id="382" name="Google Shape;382;p27"/>
            <p:cNvSpPr txBox="1"/>
            <p:nvPr/>
          </p:nvSpPr>
          <p:spPr>
            <a:xfrm>
              <a:off x="219300" y="361110"/>
              <a:ext cx="3964621" cy="1477514"/>
            </a:xfrm>
            <a:prstGeom prst="rect">
              <a:avLst/>
            </a:prstGeom>
            <a:noFill/>
            <a:ln>
              <a:noFill/>
            </a:ln>
          </p:spPr>
          <p:txBody>
            <a:bodyPr spcFirstLastPara="1" wrap="square" lIns="121850" tIns="121850" rIns="121850" bIns="121850" anchor="ctr" anchorCtr="0">
              <a:spAutoFit/>
            </a:bodyPr>
            <a:lstStyle/>
            <a:p>
              <a:pPr>
                <a:spcBef>
                  <a:spcPts val="0"/>
                </a:spcBef>
              </a:pPr>
              <a:r>
                <a:rPr lang="en-US" sz="5334">
                  <a:solidFill>
                    <a:schemeClr val="dk1"/>
                  </a:solidFill>
                  <a:latin typeface="Calibri" panose="020F0502020204030204" pitchFamily="34" charset="0"/>
                  <a:ea typeface="Calibri" panose="020F0502020204030204" pitchFamily="34" charset="0"/>
                  <a:cs typeface="Calibri" panose="020F0502020204030204" pitchFamily="34" charset="0"/>
                  <a:sym typeface="Lato"/>
                </a:rPr>
                <a:t>A group of 5-year-olds were playing together. The mom of one of the children found them together and two of the kids were partially undressed.</a:t>
              </a:r>
              <a:endParaRPr sz="9600">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500"/>
                                        <p:tgtEl>
                                          <p:spTgt spid="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2 - &amp;quot;Ground Rules &amp;quot;&quot;/&gt;&lt;property id=&quot;20307&quot; value=&quot;2228&quot;/&gt;&lt;/object&gt;&lt;object type=&quot;3&quot; unique_id=&quot;10005&quot;&gt;&lt;property id=&quot;20148&quot; value=&quot;5&quot;/&gt;&lt;property id=&quot;20300&quot; value=&quot;Slide 3 - &amp;quot;Self-care &amp;quot;&quot;/&gt;&lt;property id=&quot;20307&quot; value=&quot;2229&quot;/&gt;&lt;/object&gt;&lt;object type=&quot;3&quot; unique_id=&quot;10006&quot;&gt;&lt;property id=&quot;20148&quot; value=&quot;5&quot;/&gt;&lt;property id=&quot;20300&quot; value=&quot;Slide 4 - &amp;quot;Learning Objectives &amp;quot;&quot;/&gt;&lt;property id=&quot;20307&quot; value=&quot;2230&quot;/&gt;&lt;/object&gt;&lt;object type=&quot;3&quot; unique_id=&quot;10007&quot;&gt;&lt;property id=&quot;20148&quot; value=&quot;5&quot;/&gt;&lt;property id=&quot;20300&quot; value=&quot;Slide 5&quot;/&gt;&lt;property id=&quot;20307&quot; value=&quot;2231&quot;/&gt;&lt;/object&gt;&lt;object type=&quot;3&quot; unique_id=&quot;10008&quot;&gt;&lt;property id=&quot;20148&quot; value=&quot;5&quot;/&gt;&lt;property id=&quot;20300&quot; value=&quot;Slide 6&quot;/&gt;&lt;property id=&quot;20307&quot; value=&quot;2232&quot;/&gt;&lt;/object&gt;&lt;object type=&quot;3&quot; unique_id=&quot;10009&quot;&gt;&lt;property id=&quot;20148&quot; value=&quot;5&quot;/&gt;&lt;property id=&quot;20300&quot; value=&quot;Slide 7&quot;/&gt;&lt;property id=&quot;20307&quot; value=&quot;2233&quot;/&gt;&lt;/object&gt;&lt;object type=&quot;3&quot; unique_id=&quot;10010&quot;&gt;&lt;property id=&quot;20148&quot; value=&quot;5&quot;/&gt;&lt;property id=&quot;20300&quot; value=&quot;Slide 8 - &amp;quot;Stop It Now! Helpline &amp;quot;&quot;/&gt;&lt;property id=&quot;20307&quot; value=&quot;2234&quot;/&gt;&lt;/object&gt;&lt;object type=&quot;3&quot; unique_id=&quot;10011&quot;&gt;&lt;property id=&quot;20148&quot; value=&quot;5&quot;/&gt;&lt;property id=&quot;20300&quot; value=&quot;Slide 9 - &amp;quot;WhatsOK? Helpline&amp;quot;&quot;/&gt;&lt;property id=&quot;20307&quot; value=&quot;2235&quot;/&gt;&lt;/object&gt;&lt;object type=&quot;3&quot; unique_id=&quot;10013&quot;&gt;&lt;property id=&quot;20148&quot; value=&quot;5&quot;/&gt;&lt;property id=&quot;20300&quot; value=&quot;Slide 11&quot;/&gt;&lt;property id=&quot;20307&quot; value=&quot;2237&quot;/&gt;&lt;/object&gt;&lt;object type=&quot;3&quot; unique_id=&quot;10014&quot;&gt;&lt;property id=&quot;20148&quot; value=&quot;5&quot;/&gt;&lt;property id=&quot;20300&quot; value=&quot;Slide 12 - &amp;quot;Your Experience&amp;quot;&quot;/&gt;&lt;property id=&quot;20307&quot; value=&quot;2238&quot;/&gt;&lt;/object&gt;&lt;object type=&quot;3&quot; unique_id=&quot;10015&quot;&gt;&lt;property id=&quot;20148&quot; value=&quot;5&quot;/&gt;&lt;property id=&quot;20300&quot; value=&quot;Slide 13 - &amp;quot;Key Concepts for Prevention&amp;quot;&quot;/&gt;&lt;property id=&quot;20307&quot; value=&quot;2239&quot;/&gt;&lt;/object&gt;&lt;object type=&quot;3&quot; unique_id=&quot;10016&quot;&gt;&lt;property id=&quot;20148&quot; value=&quot;5&quot;/&gt;&lt;property id=&quot;20300&quot; value=&quot;Slide 14&quot;/&gt;&lt;property id=&quot;20307&quot; value=&quot;2240&quot;/&gt;&lt;/object&gt;&lt;object type=&quot;3&quot; unique_id=&quot;10017&quot;&gt;&lt;property id=&quot;20148&quot; value=&quot;5&quot;/&gt;&lt;property id=&quot;20300&quot; value=&quot;Slide 15&quot;/&gt;&lt;property id=&quot;20307&quot; value=&quot;2241&quot;/&gt;&lt;/object&gt;&lt;object type=&quot;3&quot; unique_id=&quot;10018&quot;&gt;&lt;property id=&quot;20148&quot; value=&quot;5&quot;/&gt;&lt;property id=&quot;20300&quot; value=&quot;Slide 16 - &amp;quot;Unique Experiences&amp;quot;&quot;/&gt;&lt;property id=&quot;20307&quot; value=&quot;271&quot;/&gt;&lt;/object&gt;&lt;object type=&quot;3&quot; unique_id=&quot;10019&quot;&gt;&lt;property id=&quot;20148&quot; value=&quot;5&quot;/&gt;&lt;property id=&quot;20300&quot; value=&quot;Slide 17&quot;/&gt;&lt;property id=&quot;20307&quot; value=&quot;2242&quot;/&gt;&lt;/object&gt;&lt;object type=&quot;3&quot; unique_id=&quot;10020&quot;&gt;&lt;property id=&quot;20148&quot; value=&quot;5&quot;/&gt;&lt;property id=&quot;20300&quot; value=&quot;Slide 18 - &amp;quot;Adults Setting Boundaries&amp;quot;&quot;/&gt;&lt;property id=&quot;20307&quot; value=&quot;2243&quot;/&gt;&lt;/object&gt;&lt;object type=&quot;3&quot; unique_id=&quot;10022&quot;&gt;&lt;property id=&quot;20148&quot; value=&quot;5&quot;/&gt;&lt;property id=&quot;20300&quot; value=&quot;Slide 20&quot;/&gt;&lt;property id=&quot;20307&quot; value=&quot;2273&quot;/&gt;&lt;/object&gt;&lt;object type=&quot;3&quot; unique_id=&quot;10023&quot;&gt;&lt;property id=&quot;20148&quot; value=&quot;5&quot;/&gt;&lt;property id=&quot;20300&quot; value=&quot;Slide 21&quot;/&gt;&lt;property id=&quot;20307&quot; value=&quot;275&quot;/&gt;&lt;/object&gt;&lt;object type=&quot;3&quot; unique_id=&quot;10024&quot;&gt;&lt;property id=&quot;20148&quot; value=&quot;5&quot;/&gt;&lt;property id=&quot;20300&quot; value=&quot;Slide 22 - &amp;quot;Children and disclosure&amp;quot;&quot;/&gt;&lt;property id=&quot;20307&quot; value=&quot;2245&quot;/&gt;&lt;/object&gt;&lt;object type=&quot;3&quot; unique_id=&quot;10025&quot;&gt;&lt;property id=&quot;20148&quot; value=&quot;5&quot;/&gt;&lt;property id=&quot;20300&quot; value=&quot;Slide 23 - &amp;quot;Reasons Children Don’t Disclose&amp;quot;&quot;/&gt;&lt;property id=&quot;20307&quot; value=&quot;2270&quot;/&gt;&lt;/object&gt;&lt;object type=&quot;3&quot; unique_id=&quot;10026&quot;&gt;&lt;property id=&quot;20148&quot; value=&quot;5&quot;/&gt;&lt;property id=&quot;20300&quot; value=&quot;Slide 24&quot;/&gt;&lt;property id=&quot;20307&quot; value=&quot;2247&quot;/&gt;&lt;/object&gt;&lt;object type=&quot;3&quot; unique_id=&quot;10027&quot;&gt;&lt;property id=&quot;20148&quot; value=&quot;5&quot;/&gt;&lt;property id=&quot;20300&quot; value=&quot;Slide 25&quot;/&gt;&lt;property id=&quot;20307&quot; value=&quot;2248&quot;/&gt;&lt;/object&gt;&lt;object type=&quot;3&quot; unique_id=&quot;10028&quot;&gt;&lt;property id=&quot;20148&quot; value=&quot;5&quot;/&gt;&lt;property id=&quot;20300&quot; value=&quot;Slide 26&quot;/&gt;&lt;property id=&quot;20307&quot; value=&quot;2249&quot;/&gt;&lt;/object&gt;&lt;object type=&quot;3&quot; unique_id=&quot;10030&quot;&gt;&lt;property id=&quot;20148&quot; value=&quot;5&quot;/&gt;&lt;property id=&quot;20300&quot; value=&quot;Slide 28&quot;/&gt;&lt;property id=&quot;20307&quot; value=&quot;2250&quot;/&gt;&lt;/object&gt;&lt;object type=&quot;3&quot; unique_id=&quot;10031&quot;&gt;&lt;property id=&quot;20148&quot; value=&quot;5&quot;/&gt;&lt;property id=&quot;20300&quot; value=&quot;Slide 29&quot;/&gt;&lt;property id=&quot;20307&quot; value=&quot;283&quot;/&gt;&lt;/object&gt;&lt;object type=&quot;3&quot; unique_id=&quot;10032&quot;&gt;&lt;property id=&quot;20148&quot; value=&quot;5&quot;/&gt;&lt;property id=&quot;20300&quot; value=&quot;Slide 30 - &amp;quot;Who is Abusing?&amp;quot;&quot;/&gt;&lt;property id=&quot;20307&quot; value=&quot;2251&quot;/&gt;&lt;/object&gt;&lt;object type=&quot;3&quot; unique_id=&quot;10033&quot;&gt;&lt;property id=&quot;20148&quot; value=&quot;5&quot;/&gt;&lt;property id=&quot;20300&quot; value=&quot;Slide 31&quot;/&gt;&lt;property id=&quot;20307&quot; value=&quot;2252&quot;/&gt;&lt;/object&gt;&lt;object type=&quot;3&quot; unique_id=&quot;10034&quot;&gt;&lt;property id=&quot;20148&quot; value=&quot;5&quot;/&gt;&lt;property id=&quot;20300&quot; value=&quot;Slide 32&quot;/&gt;&lt;property id=&quot;20307&quot; value=&quot;2253&quot;/&gt;&lt;/object&gt;&lt;object type=&quot;3&quot; unique_id=&quot;10035&quot;&gt;&lt;property id=&quot;20148&quot; value=&quot;5&quot;/&gt;&lt;property id=&quot;20300&quot; value=&quot;Slide 33&quot;/&gt;&lt;property id=&quot;20307&quot; value=&quot;2254&quot;/&gt;&lt;/object&gt;&lt;object type=&quot;3&quot; unique_id=&quot;10036&quot;&gt;&lt;property id=&quot;20148&quot; value=&quot;5&quot;/&gt;&lt;property id=&quot;20300&quot; value=&quot;Slide 34 - &amp;quot;Prevention Continuum&amp;quot;&quot;/&gt;&lt;property id=&quot;20307&quot; value=&quot;2255&quot;/&gt;&lt;/object&gt;&lt;object type=&quot;3&quot; unique_id=&quot;10037&quot;&gt;&lt;property id=&quot;20148&quot; value=&quot;5&quot;/&gt;&lt;property id=&quot;20300&quot; value=&quot;Slide 35 - &amp;quot;Prevention Continuum&amp;quot;&quot;/&gt;&lt;property id=&quot;20307&quot; value=&quot;2256&quot;/&gt;&lt;/object&gt;&lt;object type=&quot;3&quot; unique_id=&quot;10038&quot;&gt;&lt;property id=&quot;20148&quot; value=&quot;5&quot;/&gt;&lt;property id=&quot;20300&quot; value=&quot;Slide 36 - &amp;quot;Prevention Continuum&amp;quot;&quot;/&gt;&lt;property id=&quot;20307&quot; value=&quot;2257&quot;/&gt;&lt;/object&gt;&lt;object type=&quot;3&quot; unique_id=&quot;10039&quot;&gt;&lt;property id=&quot;20148&quot; value=&quot;5&quot;/&gt;&lt;property id=&quot;20300&quot; value=&quot;Slide 37&quot;/&gt;&lt;property id=&quot;20307&quot; value=&quot;2258&quot;/&gt;&lt;/object&gt;&lt;object type=&quot;3&quot; unique_id=&quot;10040&quot;&gt;&lt;property id=&quot;20148&quot; value=&quot;5&quot;/&gt;&lt;property id=&quot;20300&quot; value=&quot;Slide 38&quot;/&gt;&lt;property id=&quot;20307&quot; value=&quot;292&quot;/&gt;&lt;/object&gt;&lt;object type=&quot;3&quot; unique_id=&quot;10041&quot;&gt;&lt;property id=&quot;20148&quot; value=&quot;5&quot;/&gt;&lt;property id=&quot;20300&quot; value=&quot;Slide 39&quot;/&gt;&lt;property id=&quot;20307&quot; value=&quot;293&quot;/&gt;&lt;/object&gt;&lt;object type=&quot;3&quot; unique_id=&quot;10042&quot;&gt;&lt;property id=&quot;20148&quot; value=&quot;5&quot;/&gt;&lt;property id=&quot;20300&quot; value=&quot;Slide 40&quot;/&gt;&lt;property id=&quot;20307&quot; value=&quot;2259&quot;/&gt;&lt;/object&gt;&lt;object type=&quot;3&quot; unique_id=&quot;10043&quot;&gt;&lt;property id=&quot;20148&quot; value=&quot;5&quot;/&gt;&lt;property id=&quot;20300&quot; value=&quot;Slide 41&quot;/&gt;&lt;property id=&quot;20307&quot; value=&quot;295&quot;/&gt;&lt;/object&gt;&lt;object type=&quot;3&quot; unique_id=&quot;10044&quot;&gt;&lt;property id=&quot;20148&quot; value=&quot;5&quot;/&gt;&lt;property id=&quot;20300&quot; value=&quot;Slide 42&quot;/&gt;&lt;property id=&quot;20307&quot; value=&quot;296&quot;/&gt;&lt;/object&gt;&lt;object type=&quot;3&quot; unique_id=&quot;10045&quot;&gt;&lt;property id=&quot;20148&quot; value=&quot;5&quot;/&gt;&lt;property id=&quot;20300&quot; value=&quot;Slide 43&quot;/&gt;&lt;property id=&quot;20307&quot; value=&quot;2282&quot;/&gt;&lt;/object&gt;&lt;object type=&quot;3&quot; unique_id=&quot;10046&quot;&gt;&lt;property id=&quot;20148&quot; value=&quot;5&quot;/&gt;&lt;property id=&quot;20300&quot; value=&quot;Slide 44&quot;/&gt;&lt;property id=&quot;20307&quot; value=&quot;2260&quot;/&gt;&lt;/object&gt;&lt;object type=&quot;3&quot; unique_id=&quot;10047&quot;&gt;&lt;property id=&quot;20148&quot; value=&quot;5&quot;/&gt;&lt;property id=&quot;20300&quot; value=&quot;Slide 45&quot;/&gt;&lt;property id=&quot;20307&quot; value=&quot;2261&quot;/&gt;&lt;/object&gt;&lt;object type=&quot;3&quot; unique_id=&quot;10048&quot;&gt;&lt;property id=&quot;20148&quot; value=&quot;5&quot;/&gt;&lt;property id=&quot;20300&quot; value=&quot;Slide 46&quot;/&gt;&lt;property id=&quot;20307&quot; value=&quot;2262&quot;/&gt;&lt;/object&gt;&lt;object type=&quot;3&quot; unique_id=&quot;10050&quot;&gt;&lt;property id=&quot;20148&quot; value=&quot;5&quot;/&gt;&lt;property id=&quot;20300&quot; value=&quot;Slide 48 - &amp;quot;Safety Planning&amp;quot;&quot;/&gt;&lt;property id=&quot;20307&quot; value=&quot;2277&quot;/&gt;&lt;/object&gt;&lt;object type=&quot;3&quot; unique_id=&quot;10051&quot;&gt;&lt;property id=&quot;20148&quot; value=&quot;5&quot;/&gt;&lt;property id=&quot;20300&quot; value=&quot;Slide 49 - &amp;quot;Activity:  Family Safety Planning&amp;quot;&quot;/&gt;&lt;property id=&quot;20307&quot; value=&quot;2264&quot;/&gt;&lt;/object&gt;&lt;object type=&quot;3&quot; unique_id=&quot;10052&quot;&gt;&lt;property id=&quot;20148&quot; value=&quot;5&quot;/&gt;&lt;property id=&quot;20300&quot; value=&quot;Slide 50&quot;/&gt;&lt;property id=&quot;20307&quot; value=&quot;302&quot;/&gt;&lt;/object&gt;&lt;object type=&quot;3&quot; unique_id=&quot;10053&quot;&gt;&lt;property id=&quot;20148&quot; value=&quot;5&quot;/&gt;&lt;property id=&quot;20300&quot; value=&quot;Slide 51&quot;/&gt;&lt;property id=&quot;20307&quot; value=&quot;303&quot;/&gt;&lt;/object&gt;&lt;object type=&quot;3&quot; unique_id=&quot;10054&quot;&gt;&lt;property id=&quot;20148&quot; value=&quot;5&quot;/&gt;&lt;property id=&quot;20300&quot; value=&quot;Slide 52&quot;/&gt;&lt;property id=&quot;20307&quot; value=&quot;2265&quot;/&gt;&lt;/object&gt;&lt;object type=&quot;3&quot; unique_id=&quot;10055&quot;&gt;&lt;property id=&quot;20148&quot; value=&quot;5&quot;/&gt;&lt;property id=&quot;20300&quot; value=&quot;Slide 53&quot;/&gt;&lt;property id=&quot;20307&quot; value=&quot;2266&quot;/&gt;&lt;/object&gt;&lt;object type=&quot;3&quot; unique_id=&quot;10056&quot;&gt;&lt;property id=&quot;20148&quot; value=&quot;5&quot;/&gt;&lt;property id=&quot;20300&quot; value=&quot;Slide 54&quot;/&gt;&lt;property id=&quot;20307&quot; value=&quot;306&quot;/&gt;&lt;/object&gt;&lt;object type=&quot;3&quot; unique_id=&quot;10057&quot;&gt;&lt;property id=&quot;20148&quot; value=&quot;5&quot;/&gt;&lt;property id=&quot;20300&quot; value=&quot;Slide 55&quot;/&gt;&lt;property id=&quot;20307&quot; value=&quot;2267&quot;/&gt;&lt;/object&gt;&lt;object type=&quot;3&quot; unique_id=&quot;10058&quot;&gt;&lt;property id=&quot;20148&quot; value=&quot;5&quot;/&gt;&lt;property id=&quot;20300&quot; value=&quot;Slide 56&quot;/&gt;&lt;property id=&quot;20307&quot; value=&quot;2268&quot;/&gt;&lt;/object&gt;&lt;object type=&quot;3&quot; unique_id=&quot;10059&quot;&gt;&lt;property id=&quot;20148&quot; value=&quot;5&quot;/&gt;&lt;property id=&quot;20300&quot; value=&quot;Slide 60 - &amp;quot;Activity:  What do you wish you knew then?&amp;quot;&quot;/&gt;&lt;property id=&quot;20307&quot; value=&quot;2269&quot;/&gt;&lt;/object&gt;&lt;object type=&quot;3&quot; unique_id=&quot;10062&quot;&gt;&lt;property id=&quot;20148&quot; value=&quot;5&quot;/&gt;&lt;property id=&quot;20300&quot; value=&quot;Slide 62&quot;/&gt;&lt;property id=&quot;20307&quot; value=&quot;312&quot;/&gt;&lt;/object&gt;&lt;object type=&quot;3&quot; unique_id=&quot;10063&quot;&gt;&lt;property id=&quot;20148&quot; value=&quot;5&quot;/&gt;&lt;property id=&quot;20300&quot; value=&quot;Slide 63 - &amp;quot;Sexual Development&amp;quot;&quot;/&gt;&lt;property id=&quot;20307&quot; value=&quot;313&quot;/&gt;&lt;/object&gt;&lt;object type=&quot;3&quot; unique_id=&quot;10064&quot;&gt;&lt;property id=&quot;20148&quot; value=&quot;5&quot;/&gt;&lt;property id=&quot;20300&quot; value=&quot;Slide 64 - &amp;quot;Sexual Development&amp;quot;&quot;/&gt;&lt;property id=&quot;20307&quot; value=&quot;314&quot;/&gt;&lt;/object&gt;&lt;object type=&quot;3&quot; unique_id=&quot;10065&quot;&gt;&lt;property id=&quot;20148&quot; value=&quot;5&quot;/&gt;&lt;property id=&quot;20300&quot; value=&quot;Slide 65 - &amp;quot;Sexual Development&amp;quot;&quot;/&gt;&lt;property id=&quot;20307&quot; value=&quot;315&quot;/&gt;&lt;/object&gt;&lt;object type=&quot;3&quot; unique_id=&quot;10066&quot;&gt;&lt;property id=&quot;20148&quot; value=&quot;5&quot;/&gt;&lt;property id=&quot;20300&quot; value=&quot;Slide 66 - &amp;quot;Sexual Development&amp;quot;&quot;/&gt;&lt;property id=&quot;20307&quot; value=&quot;316&quot;/&gt;&lt;/object&gt;&lt;object type=&quot;3&quot; unique_id=&quot;10067&quot;&gt;&lt;property id=&quot;20148&quot; value=&quot;5&quot;/&gt;&lt;property id=&quot;20300&quot; value=&quot;Slide 67 - &amp;quot;Sexual Development&amp;quot;&quot;/&gt;&lt;property id=&quot;20307&quot; value=&quot;317&quot;/&gt;&lt;/object&gt;&lt;object type=&quot;3&quot; unique_id=&quot;10068&quot;&gt;&lt;property id=&quot;20148&quot; value=&quot;5&quot;/&gt;&lt;property id=&quot;20300&quot; value=&quot;Slide 68&quot;/&gt;&lt;property id=&quot;20307&quot; value=&quot;318&quot;/&gt;&lt;/object&gt;&lt;object type=&quot;3&quot; unique_id=&quot;10069&quot;&gt;&lt;property id=&quot;20148&quot; value=&quot;5&quot;/&gt;&lt;property id=&quot;20300&quot; value=&quot;Slide 69&quot;/&gt;&lt;property id=&quot;20307&quot; value=&quot;2272&quot;/&gt;&lt;/object&gt;&lt;object type=&quot;3&quot; unique_id=&quot;10070&quot;&gt;&lt;property id=&quot;20148&quot; value=&quot;5&quot;/&gt;&lt;property id=&quot;20300&quot; value=&quot;Slide 70&quot;/&gt;&lt;property id=&quot;20307&quot; value=&quot;2271&quot;/&gt;&lt;/object&gt;&lt;object type=&quot;3&quot; unique_id=&quot;10071&quot;&gt;&lt;property id=&quot;20148&quot; value=&quot;5&quot;/&gt;&lt;property id=&quot;20300&quot; value=&quot;Slide 71&quot;/&gt;&lt;property id=&quot;20307&quot; value=&quot;320&quot;/&gt;&lt;/object&gt;&lt;object type=&quot;3&quot; unique_id=&quot;10072&quot;&gt;&lt;property id=&quot;20148&quot; value=&quot;5&quot;/&gt;&lt;property id=&quot;20300&quot; value=&quot;Slide 72&quot;/&gt;&lt;property id=&quot;20307&quot; value=&quot;321&quot;/&gt;&lt;/object&gt;&lt;object type=&quot;3&quot; unique_id=&quot;10073&quot;&gt;&lt;property id=&quot;20148&quot; value=&quot;5&quot;/&gt;&lt;property id=&quot;20300&quot; value=&quot;Slide 73 - &amp;quot;Model Healthy Boundaries&amp;quot;&quot;/&gt;&lt;property id=&quot;20307&quot; value=&quot;322&quot;/&gt;&lt;/object&gt;&lt;object type=&quot;3&quot; unique_id=&quot;10074&quot;&gt;&lt;property id=&quot;20148&quot; value=&quot;5&quot;/&gt;&lt;property id=&quot;20300&quot; value=&quot;Slide 74&quot;/&gt;&lt;property id=&quot;20307&quot; value=&quot;323&quot;/&gt;&lt;/object&gt;&lt;object type=&quot;3&quot; unique_id=&quot;10075&quot;&gt;&lt;property id=&quot;20148&quot; value=&quot;5&quot;/&gt;&lt;property id=&quot;20300&quot; value=&quot;Slide 75 - &amp;quot;Teaching Consent to Children&amp;quot;&quot;/&gt;&lt;property id=&quot;20307&quot; value=&quot;324&quot;/&gt;&lt;/object&gt;&lt;object type=&quot;3&quot; unique_id=&quot;10079&quot;&gt;&lt;property id=&quot;20148&quot; value=&quot;5&quot;/&gt;&lt;property id=&quot;20300&quot; value=&quot;Slide 79 - &amp;quot;Healthy Touch&amp;quot;&quot;/&gt;&lt;property id=&quot;20307&quot; value=&quot;327&quot;/&gt;&lt;/object&gt;&lt;object type=&quot;3&quot; unique_id=&quot;10080&quot;&gt;&lt;property id=&quot;20148&quot; value=&quot;5&quot;/&gt;&lt;property id=&quot;20300&quot; value=&quot;Slide 80 - &amp;quot;Special Considerations&amp;quot;&quot;/&gt;&lt;property id=&quot;20307&quot; value=&quot;328&quot;/&gt;&lt;/object&gt;&lt;object type=&quot;3&quot; unique_id=&quot;10081&quot;&gt;&lt;property id=&quot;20148&quot; value=&quot;5&quot;/&gt;&lt;property id=&quot;20300&quot; value=&quot;Slide 82&quot;/&gt;&lt;property id=&quot;20307&quot; value=&quot;329&quot;/&gt;&lt;/object&gt;&lt;object type=&quot;3&quot; unique_id=&quot;10082&quot;&gt;&lt;property id=&quot;20148&quot; value=&quot;5&quot;/&gt;&lt;property id=&quot;20300&quot; value=&quot;Slide 83&quot;/&gt;&lt;property id=&quot;20307&quot; value=&quot;2278&quot;/&gt;&lt;/object&gt;&lt;object type=&quot;3&quot; unique_id=&quot;10083&quot;&gt;&lt;property id=&quot;20148&quot; value=&quot;5&quot;/&gt;&lt;property id=&quot;20300&quot; value=&quot;Slide 84 - &amp;quot;Prevention Tasks&amp;quot;&quot;/&gt;&lt;property id=&quot;20307&quot; value=&quot;330&quot;/&gt;&lt;/object&gt;&lt;object type=&quot;3&quot; unique_id=&quot;10084&quot;&gt;&lt;property id=&quot;20148&quot; value=&quot;5&quot;/&gt;&lt;property id=&quot;20300&quot; value=&quot;Slide 85 - &amp;quot;Prevention Tasks&amp;quot;&quot;/&gt;&lt;property id=&quot;20307&quot; value=&quot;331&quot;/&gt;&lt;/object&gt;&lt;object type=&quot;3&quot; unique_id=&quot;10085&quot;&gt;&lt;property id=&quot;20148&quot; value=&quot;5&quot;/&gt;&lt;property id=&quot;20300&quot; value=&quot;Slide 86 - &amp;quot;Prevention Tasks&amp;quot;&quot;/&gt;&lt;property id=&quot;20307&quot; value=&quot;332&quot;/&gt;&lt;/object&gt;&lt;object type=&quot;3&quot; unique_id=&quot;10086&quot;&gt;&lt;property id=&quot;20148&quot; value=&quot;5&quot;/&gt;&lt;property id=&quot;20300&quot; value=&quot;Slide 87 - &amp;quot;Prevention Tasks&amp;quot;&quot;/&gt;&lt;property id=&quot;20307&quot; value=&quot;333&quot;/&gt;&lt;/object&gt;&lt;object type=&quot;3&quot; unique_id=&quot;10087&quot;&gt;&lt;property id=&quot;20148&quot; value=&quot;5&quot;/&gt;&lt;property id=&quot;20300&quot; value=&quot;Slide 88 - &amp;quot;Questions to Use &amp;quot;&quot;/&gt;&lt;property id=&quot;20307&quot; value=&quot;334&quot;/&gt;&lt;/object&gt;&lt;object type=&quot;3&quot; unique_id=&quot;10088&quot;&gt;&lt;property id=&quot;20148&quot; value=&quot;5&quot;/&gt;&lt;property id=&quot;20300&quot; value=&quot;Slide 89 - &amp;quot;Prevention Tasks&amp;quot;&quot;/&gt;&lt;property id=&quot;20307&quot; value=&quot;335&quot;/&gt;&lt;/object&gt;&lt;object type=&quot;3&quot; unique_id=&quot;10089&quot;&gt;&lt;property id=&quot;20148&quot; value=&quot;5&quot;/&gt;&lt;property id=&quot;20300&quot; value=&quot;Slide 91&quot;/&gt;&lt;property id=&quot;20307&quot; value=&quot;336&quot;/&gt;&lt;/object&gt;&lt;object type=&quot;3&quot; unique_id=&quot;10090&quot;&gt;&lt;property id=&quot;20148&quot; value=&quot;5&quot;/&gt;&lt;property id=&quot;20300&quot; value=&quot;Slide 92&quot;/&gt;&lt;property id=&quot;20307&quot; value=&quot;2280&quot;/&gt;&lt;/object&gt;&lt;object type=&quot;3&quot; unique_id=&quot;10091&quot;&gt;&lt;property id=&quot;20148&quot; value=&quot;5&quot;/&gt;&lt;property id=&quot;20300&quot; value=&quot;Slide 93&quot;/&gt;&lt;property id=&quot;20307&quot; value=&quot;338&quot;/&gt;&lt;/object&gt;&lt;object type=&quot;3&quot; unique_id=&quot;10092&quot;&gt;&lt;property id=&quot;20148&quot; value=&quot;5&quot;/&gt;&lt;property id=&quot;20300&quot; value=&quot;Slide 94 - &amp;quot;How Would You Answer?&amp;quot;&quot;/&gt;&lt;property id=&quot;20307&quot; value=&quot;339&quot;/&gt;&lt;/object&gt;&lt;object type=&quot;3&quot; unique_id=&quot;10093&quot;&gt;&lt;property id=&quot;20148&quot; value=&quot;5&quot;/&gt;&lt;property id=&quot;20300&quot; value=&quot;Slide 95&quot;/&gt;&lt;property id=&quot;20307&quot; value=&quot;340&quot;/&gt;&lt;/object&gt;&lt;object type=&quot;3&quot; unique_id=&quot;10094&quot;&gt;&lt;property id=&quot;20148&quot; value=&quot;5&quot;/&gt;&lt;property id=&quot;20300&quot; value=&quot;Slide 100 - &amp;quot;Prevention Continuum&amp;quot;&quot;/&gt;&lt;property id=&quot;20307&quot; value=&quot;2139&quot;/&gt;&lt;/object&gt;&lt;object type=&quot;3&quot; unique_id=&quot;10095&quot;&gt;&lt;property id=&quot;20148&quot; value=&quot;5&quot;/&gt;&lt;property id=&quot;20300&quot; value=&quot;Slide 101&quot;/&gt;&lt;property id=&quot;20307&quot; value=&quot;257&quot;/&gt;&lt;/object&gt;&lt;object type=&quot;3&quot; unique_id=&quot;10096&quot;&gt;&lt;property id=&quot;20148&quot; value=&quot;5&quot;/&gt;&lt;property id=&quot;20300&quot; value=&quot;Slide 102&quot;/&gt;&lt;property id=&quot;20307&quot; value=&quot;258&quot;/&gt;&lt;/object&gt;&lt;object type=&quot;3&quot; unique_id=&quot;10097&quot;&gt;&lt;property id=&quot;20148&quot; value=&quot;5&quot;/&gt;&lt;property id=&quot;20300&quot; value=&quot;Slide 103&quot;/&gt;&lt;property id=&quot;20307&quot; value=&quot;259&quot;/&gt;&lt;/object&gt;&lt;object type=&quot;3&quot; unique_id=&quot;10098&quot;&gt;&lt;property id=&quot;20148&quot; value=&quot;5&quot;/&gt;&lt;property id=&quot;20300&quot; value=&quot;Slide 104&quot;/&gt;&lt;property id=&quot;20307&quot; value=&quot;260&quot;/&gt;&lt;/object&gt;&lt;object type=&quot;3&quot; unique_id=&quot;10099&quot;&gt;&lt;property id=&quot;20148&quot; value=&quot;5&quot;/&gt;&lt;property id=&quot;20300&quot; value=&quot;Slide 105&quot;/&gt;&lt;property id=&quot;20307&quot; value=&quot;2283&quot;/&gt;&lt;/object&gt;&lt;object type=&quot;3&quot; unique_id=&quot;10100&quot;&gt;&lt;property id=&quot;20148&quot; value=&quot;5&quot;/&gt;&lt;property id=&quot;20300&quot; value=&quot;Slide 106&quot;/&gt;&lt;property id=&quot;20307&quot; value=&quot;2281&quot;/&gt;&lt;/object&gt;&lt;object type=&quot;3&quot; unique_id=&quot;10101&quot;&gt;&lt;property id=&quot;20148&quot; value=&quot;5&quot;/&gt;&lt;property id=&quot;20300&quot; value=&quot;Slide 107&quot;/&gt;&lt;property id=&quot;20307&quot; value=&quot;2284&quot;/&gt;&lt;/object&gt;&lt;object type=&quot;3&quot; unique_id=&quot;10102&quot;&gt;&lt;property id=&quot;20148&quot; value=&quot;5&quot;/&gt;&lt;property id=&quot;20300&quot; value=&quot;Slide 108&quot;/&gt;&lt;property id=&quot;20307&quot; value=&quot;261&quot;/&gt;&lt;/object&gt;&lt;object type=&quot;3&quot; unique_id=&quot;10103&quot;&gt;&lt;property id=&quot;20148&quot; value=&quot;5&quot;/&gt;&lt;property id=&quot;20300&quot; value=&quot;Slide 109&quot;/&gt;&lt;property id=&quot;20307&quot; value=&quot;2285&quot;/&gt;&lt;/object&gt;&lt;object type=&quot;3&quot; unique_id=&quot;10104&quot;&gt;&lt;property id=&quot;20148&quot; value=&quot;5&quot;/&gt;&lt;property id=&quot;20300&quot; value=&quot;Slide 110&quot;/&gt;&lt;property id=&quot;20307&quot; value=&quot;262&quot;/&gt;&lt;/object&gt;&lt;object type=&quot;3&quot; unique_id=&quot;10105&quot;&gt;&lt;property id=&quot;20148&quot; value=&quot;5&quot;/&gt;&lt;property id=&quot;20300&quot; value=&quot;Slide 111&quot;/&gt;&lt;property id=&quot;20307&quot; value=&quot;263&quot;/&gt;&lt;/object&gt;&lt;object type=&quot;3&quot; unique_id=&quot;10106&quot;&gt;&lt;property id=&quot;20148&quot; value=&quot;5&quot;/&gt;&lt;property id=&quot;20300&quot; value=&quot;Slide 112&quot;/&gt;&lt;property id=&quot;20307&quot; value=&quot;264&quot;/&gt;&lt;/object&gt;&lt;object type=&quot;3&quot; unique_id=&quot;10107&quot;&gt;&lt;property id=&quot;20148&quot; value=&quot;5&quot;/&gt;&lt;property id=&quot;20300&quot; value=&quot;Slide 113&quot;/&gt;&lt;property id=&quot;20307&quot; value=&quot;265&quot;/&gt;&lt;/object&gt;&lt;object type=&quot;3&quot; unique_id=&quot;10108&quot;&gt;&lt;property id=&quot;20148&quot; value=&quot;5&quot;/&gt;&lt;property id=&quot;20300&quot; value=&quot;Slide 114&quot;/&gt;&lt;property id=&quot;20307&quot; value=&quot;266&quot;/&gt;&lt;/object&gt;&lt;object type=&quot;3&quot; unique_id=&quot;10109&quot;&gt;&lt;property id=&quot;20148&quot; value=&quot;5&quot;/&gt;&lt;property id=&quot;20300&quot; value=&quot;Slide 115&quot;/&gt;&lt;property id=&quot;20307&quot; value=&quot;267&quot;/&gt;&lt;/object&gt;&lt;object type=&quot;3&quot; unique_id=&quot;10110&quot;&gt;&lt;property id=&quot;20148&quot; value=&quot;5&quot;/&gt;&lt;property id=&quot;20300&quot; value=&quot;Slide 116&quot;/&gt;&lt;property id=&quot;20307&quot; value=&quot;268&quot;/&gt;&lt;/object&gt;&lt;object type=&quot;3&quot; unique_id=&quot;10111&quot;&gt;&lt;property id=&quot;20148&quot; value=&quot;5&quot;/&gt;&lt;property id=&quot;20300&quot; value=&quot;Slide 117&quot;/&gt;&lt;property id=&quot;20307&quot; value=&quot;269&quot;/&gt;&lt;/object&gt;&lt;object type=&quot;3&quot; unique_id=&quot;10112&quot;&gt;&lt;property id=&quot;20148&quot; value=&quot;5&quot;/&gt;&lt;property id=&quot;20300&quot; value=&quot;Slide 119&quot;/&gt;&lt;property id=&quot;20307&quot; value=&quot;270&quot;/&gt;&lt;/object&gt;&lt;object type=&quot;3&quot; unique_id=&quot;10113&quot;&gt;&lt;property id=&quot;20148&quot; value=&quot;5&quot;/&gt;&lt;property id=&quot;20300&quot; value=&quot;Slide 120 - &amp;quot;Discovery of Abuse or Sexual Harm&amp;quot;&quot;/&gt;&lt;property id=&quot;20307&quot; value=&quot;2135&quot;/&gt;&lt;/object&gt;&lt;object type=&quot;3&quot; unique_id=&quot;10114&quot;&gt;&lt;property id=&quot;20148&quot; value=&quot;5&quot;/&gt;&lt;property id=&quot;20300&quot; value=&quot;Slide 121&quot;/&gt;&lt;property id=&quot;20307&quot; value=&quot;272&quot;/&gt;&lt;/object&gt;&lt;object type=&quot;3&quot; unique_id=&quot;10116&quot;&gt;&lt;property id=&quot;20148&quot; value=&quot;5&quot;/&gt;&lt;property id=&quot;20300&quot; value=&quot;Slide 123&quot;/&gt;&lt;property id=&quot;20307&quot; value=&quot;274&quot;/&gt;&lt;/object&gt;&lt;object type=&quot;3&quot; unique_id=&quot;10117&quot;&gt;&lt;property id=&quot;20148&quot; value=&quot;5&quot;/&gt;&lt;property id=&quot;20300&quot; value=&quot;Slide 124&quot;/&gt;&lt;property id=&quot;20307&quot; value=&quot;2136&quot;/&gt;&lt;/object&gt;&lt;object type=&quot;3&quot; unique_id=&quot;10118&quot;&gt;&lt;property id=&quot;20148&quot; value=&quot;5&quot;/&gt;&lt;property id=&quot;20300&quot; value=&quot;Slide 125&quot;/&gt;&lt;property id=&quot;20307&quot; value=&quot;276&quot;/&gt;&lt;/object&gt;&lt;object type=&quot;3&quot; unique_id=&quot;10119&quot;&gt;&lt;property id=&quot;20148&quot; value=&quot;5&quot;/&gt;&lt;property id=&quot;20300&quot; value=&quot;Slide 126 - &amp;quot;Prevention Continuum&amp;quot;&quot;/&gt;&lt;property id=&quot;20307&quot; value=&quot;279&quot;/&gt;&lt;/object&gt;&lt;object type=&quot;3&quot; unique_id=&quot;10120&quot;&gt;&lt;property id=&quot;20148&quot; value=&quot;5&quot;/&gt;&lt;property id=&quot;20300&quot; value=&quot;Slide 127&quot;/&gt;&lt;property id=&quot;20307&quot; value=&quot;277&quot;/&gt;&lt;/object&gt;&lt;object type=&quot;3&quot; unique_id=&quot;10121&quot;&gt;&lt;property id=&quot;20148&quot; value=&quot;5&quot;/&gt;&lt;property id=&quot;20300&quot; value=&quot;Slide 128&quot;/&gt;&lt;property id=&quot;20307&quot; value=&quot;278&quot;/&gt;&lt;/object&gt;&lt;object type=&quot;3&quot; unique_id=&quot;10122&quot;&gt;&lt;property id=&quot;20148&quot; value=&quot;5&quot;/&gt;&lt;property id=&quot;20300&quot; value=&quot;Slide 129&quot;/&gt;&lt;property id=&quot;20307&quot; value=&quot;280&quot;/&gt;&lt;/object&gt;&lt;object type=&quot;3&quot; unique_id=&quot;10123&quot;&gt;&lt;property id=&quot;20148&quot; value=&quot;5&quot;/&gt;&lt;property id=&quot;20300&quot; value=&quot;Slide 130 - &amp;quot;Determining if a Behavior is Problematic&amp;quot;&quot;/&gt;&lt;property id=&quot;20307&quot; value=&quot;2145&quot;/&gt;&lt;/object&gt;&lt;object type=&quot;3&quot; unique_id=&quot;10124&quot;&gt;&lt;property id=&quot;20148&quot; value=&quot;5&quot;/&gt;&lt;property id=&quot;20300&quot; value=&quot;Slide 131 - &amp;quot;Determining if a Behavior is Problematic&amp;quot;&quot;/&gt;&lt;property id=&quot;20307&quot; value=&quot;2146&quot;/&gt;&lt;/object&gt;&lt;object type=&quot;3&quot; unique_id=&quot;10125&quot;&gt;&lt;property id=&quot;20148&quot; value=&quot;5&quot;/&gt;&lt;property id=&quot;20300&quot; value=&quot;Slide 132 - &amp;quot;Healthy or Unhealthy?&amp;quot;&quot;/&gt;&lt;property id=&quot;20307&quot; value=&quot;282&quot;/&gt;&lt;/object&gt;&lt;object type=&quot;3&quot; unique_id=&quot;10126&quot;&gt;&lt;property id=&quot;20148&quot; value=&quot;5&quot;/&gt;&lt;property id=&quot;20300&quot; value=&quot;Slide 133 - &amp;quot;Determining if a Behavior is Problematic&amp;quot;&quot;/&gt;&lt;property id=&quot;20307&quot; value=&quot;2286&quot;/&gt;&lt;/object&gt;&lt;object type=&quot;3&quot; unique_id=&quot;10127&quot;&gt;&lt;property id=&quot;20148&quot; value=&quot;5&quot;/&gt;&lt;property id=&quot;20300&quot; value=&quot;Slide 134&quot;/&gt;&lt;property id=&quot;20307&quot; value=&quot;285&quot;/&gt;&lt;/object&gt;&lt;object type=&quot;3&quot; unique_id=&quot;10128&quot;&gt;&lt;property id=&quot;20148&quot; value=&quot;5&quot;/&gt;&lt;property id=&quot;20300&quot; value=&quot;Slide 135&quot;/&gt;&lt;property id=&quot;20307&quot; value=&quot;2144&quot;/&gt;&lt;/object&gt;&lt;object type=&quot;3&quot; unique_id=&quot;10129&quot;&gt;&lt;property id=&quot;20148&quot; value=&quot;5&quot;/&gt;&lt;property id=&quot;20300&quot; value=&quot;Slide 136&quot;/&gt;&lt;property id=&quot;20307&quot; value=&quot;2287&quot;/&gt;&lt;/object&gt;&lt;object type=&quot;3&quot; unique_id=&quot;10130&quot;&gt;&lt;property id=&quot;20148&quot; value=&quot;5&quot;/&gt;&lt;property id=&quot;20300&quot; value=&quot;Slide 137 - &amp;quot;Why Children/Youth Engage in Sexual Behaviors&amp;quot;&quot;/&gt;&lt;property id=&quot;20307&quot; value=&quot;287&quot;/&gt;&lt;/object&gt;&lt;object type=&quot;3&quot; unique_id=&quot;10131&quot;&gt;&lt;property id=&quot;20148&quot; value=&quot;5&quot;/&gt;&lt;property id=&quot;20300&quot; value=&quot;Slide 138 - &amp;quot;Warning Signs of Youth Causing Sexual Harm&amp;quot;&quot;/&gt;&lt;property id=&quot;20307&quot; value=&quot;288&quot;/&gt;&lt;/object&gt;&lt;object type=&quot;3&quot; unique_id=&quot;10132&quot;&gt;&lt;property id=&quot;20148&quot; value=&quot;5&quot;/&gt;&lt;property id=&quot;20300&quot; value=&quot;Slide 139&quot;/&gt;&lt;property id=&quot;20307&quot; value=&quot;289&quot;/&gt;&lt;/object&gt;&lt;object type=&quot;3&quot; unique_id=&quot;10133&quot;&gt;&lt;property id=&quot;20148&quot; value=&quot;5&quot;/&gt;&lt;property id=&quot;20300&quot; value=&quot;Slide 140 - &amp;quot;Determining if a Behavior is Problematic&amp;quot;&quot;/&gt;&lt;property id=&quot;20307&quot; value=&quot;290&quot;/&gt;&lt;/object&gt;&lt;object type=&quot;3&quot; unique_id=&quot;10134&quot;&gt;&lt;property id=&quot;20148&quot; value=&quot;5&quot;/&gt;&lt;property id=&quot;20300&quot; value=&quot;Slide 141 - &amp;quot;Determining if a Behavior is Problematic&amp;quot;&quot;/&gt;&lt;property id=&quot;20307&quot; value=&quot;291&quot;/&gt;&lt;/object&gt;&lt;object type=&quot;3&quot; unique_id=&quot;10135&quot;&gt;&lt;property id=&quot;20148&quot; value=&quot;5&quot;/&gt;&lt;property id=&quot;20300&quot; value=&quot;Slide 142&quot;/&gt;&lt;property id=&quot;20307&quot; value=&quot;2141&quot;/&gt;&lt;/object&gt;&lt;object type=&quot;3&quot; unique_id=&quot;10136&quot;&gt;&lt;property id=&quot;20148&quot; value=&quot;5&quot;/&gt;&lt;property id=&quot;20300&quot; value=&quot;Slide 143 - &amp;quot;Talking with Youth about Warning Signs&amp;quot;&quot;/&gt;&lt;property id=&quot;20307&quot; value=&quot;294&quot;/&gt;&lt;/object&gt;&lt;object type=&quot;3&quot; unique_id=&quot;10138&quot;&gt;&lt;property id=&quot;20148&quot; value=&quot;5&quot;/&gt;&lt;property id=&quot;20300&quot; value=&quot;Slide 145&quot;/&gt;&lt;property id=&quot;20307&quot; value=&quot;2140&quot;/&gt;&lt;/object&gt;&lt;object type=&quot;3&quot; unique_id=&quot;10139&quot;&gt;&lt;property id=&quot;20148&quot; value=&quot;5&quot;/&gt;&lt;property id=&quot;20300&quot; value=&quot;Slide 146&quot;/&gt;&lt;property id=&quot;20307&quot; value=&quot;297&quot;/&gt;&lt;/object&gt;&lt;object type=&quot;3&quot; unique_id=&quot;10140&quot;&gt;&lt;property id=&quot;20148&quot; value=&quot;5&quot;/&gt;&lt;property id=&quot;20300&quot; value=&quot;Slide 147&quot;/&gt;&lt;property id=&quot;20307&quot; value=&quot;298&quot;/&gt;&lt;/object&gt;&lt;object type=&quot;3&quot; unique_id=&quot;10141&quot;&gt;&lt;property id=&quot;20148&quot; value=&quot;5&quot;/&gt;&lt;property id=&quot;20300&quot; value=&quot;Slide 148 - &amp;quot;Determining if a Behavior is Problematic&amp;quot;&quot;/&gt;&lt;property id=&quot;20307&quot; value=&quot;299&quot;/&gt;&lt;/object&gt;&lt;object type=&quot;3&quot; unique_id=&quot;10142&quot;&gt;&lt;property id=&quot;20148&quot; value=&quot;5&quot;/&gt;&lt;property id=&quot;20300&quot; value=&quot;Slide 149 - &amp;quot;Determining if a Behavior is Problematic&amp;quot;&quot;/&gt;&lt;property id=&quot;20307&quot; value=&quot;300&quot;/&gt;&lt;/object&gt;&lt;object type=&quot;3&quot; unique_id=&quot;10143&quot;&gt;&lt;property id=&quot;20148&quot; value=&quot;5&quot;/&gt;&lt;property id=&quot;20300&quot; value=&quot;Slide 150&quot;/&gt;&lt;property id=&quot;20307&quot; value=&quot;301&quot;/&gt;&lt;/object&gt;&lt;object type=&quot;3&quot; unique_id=&quot;10144&quot;&gt;&lt;property id=&quot;20148&quot; value=&quot;5&quot;/&gt;&lt;property id=&quot;20300&quot; value=&quot;Slide 151&quot;/&gt;&lt;property id=&quot;20307&quot; value=&quot;2142&quot;/&gt;&lt;/object&gt;&lt;object type=&quot;3&quot; unique_id=&quot;10145&quot;&gt;&lt;property id=&quot;20148&quot; value=&quot;5&quot;/&gt;&lt;property id=&quot;20300&quot; value=&quot;Slide 152 - &amp;quot;Activity:  Continuum of Youth Behaviors&amp;quot;&quot;/&gt;&lt;property id=&quot;20307&quot; value=&quot;304&quot;/&gt;&lt;/object&gt;&lt;object type=&quot;3&quot; unique_id=&quot;10146&quot;&gt;&lt;property id=&quot;20148&quot; value=&quot;5&quot;/&gt;&lt;property id=&quot;20300&quot; value=&quot;Slide 153&quot;/&gt;&lt;property id=&quot;20307&quot; value=&quot;305&quot;/&gt;&lt;/object&gt;&lt;object type=&quot;3&quot; unique_id=&quot;10147&quot;&gt;&lt;property id=&quot;20148&quot; value=&quot;5&quot;/&gt;&lt;property id=&quot;20300&quot; value=&quot;Slide 154&quot;/&gt;&lt;property id=&quot;20307&quot; value=&quot;307&quot;/&gt;&lt;/object&gt;&lt;object type=&quot;3&quot; unique_id=&quot;10148&quot;&gt;&lt;property id=&quot;20148&quot; value=&quot;5&quot;/&gt;&lt;property id=&quot;20300&quot; value=&quot;Slide 155 - &amp;quot;Why Talk to Other Parents?&amp;quot;&quot;/&gt;&lt;property id=&quot;20307&quot; value=&quot;308&quot;/&gt;&lt;/object&gt;&lt;object type=&quot;3&quot; unique_id=&quot;10149&quot;&gt;&lt;property id=&quot;20148&quot; value=&quot;5&quot;/&gt;&lt;property id=&quot;20300&quot; value=&quot;Slide 159&quot;/&gt;&lt;property id=&quot;20307&quot; value=&quot;309&quot;/&gt;&lt;/object&gt;&lt;object type=&quot;3&quot; unique_id=&quot;10150&quot;&gt;&lt;property id=&quot;20148&quot; value=&quot;5&quot;/&gt;&lt;property id=&quot;20300&quot; value=&quot;Slide 160 - &amp;quot;Continuum of Adult Behaviors&amp;quot;&quot;/&gt;&lt;property id=&quot;20307&quot; value=&quot;2218&quot;/&gt;&lt;/object&gt;&lt;object type=&quot;3&quot; unique_id=&quot;10151&quot;&gt;&lt;property id=&quot;20148&quot; value=&quot;5&quot;/&gt;&lt;property id=&quot;20300&quot; value=&quot;Slide 161&quot;/&gt;&lt;property id=&quot;20307&quot; value=&quot;2102&quot;/&gt;&lt;/object&gt;&lt;object type=&quot;3&quot; unique_id=&quot;10152&quot;&gt;&lt;property id=&quot;20148&quot; value=&quot;5&quot;/&gt;&lt;property id=&quot;20300&quot; value=&quot;Slide 162 - &amp;quot;Continuum of Adult Behaviors&amp;quot;&quot;/&gt;&lt;property id=&quot;20307&quot; value=&quot;2064&quot;/&gt;&lt;/object&gt;&lt;object type=&quot;3&quot; unique_id=&quot;10153&quot;&gt;&lt;property id=&quot;20148&quot; value=&quot;5&quot;/&gt;&lt;property id=&quot;20300&quot; value=&quot;Slide 163 - &amp;quot;Who Sexually Abuses Kids?&amp;quot;&quot;/&gt;&lt;property id=&quot;20307&quot; value=&quot;2103&quot;/&gt;&lt;/object&gt;&lt;object type=&quot;3&quot; unique_id=&quot;10154&quot;&gt;&lt;property id=&quot;20148&quot; value=&quot;5&quot;/&gt;&lt;property id=&quot;20300&quot; value=&quot;Slide 164&quot;/&gt;&lt;property id=&quot;20307&quot; value=&quot;2107&quot;/&gt;&lt;/object&gt;&lt;object type=&quot;3&quot; unique_id=&quot;10155&quot;&gt;&lt;property id=&quot;20148&quot; value=&quot;5&quot;/&gt;&lt;property id=&quot;20300&quot; value=&quot;Slide 165&quot;/&gt;&lt;property id=&quot;20307&quot; value=&quot;2111&quot;/&gt;&lt;/object&gt;&lt;object type=&quot;3&quot; unique_id=&quot;10156&quot;&gt;&lt;property id=&quot;20148&quot; value=&quot;5&quot;/&gt;&lt;property id=&quot;20300&quot; value=&quot;Slide 166&quot;/&gt;&lt;property id=&quot;20307&quot; value=&quot;2222&quot;/&gt;&lt;/object&gt;&lt;object type=&quot;3&quot; unique_id=&quot;10157&quot;&gt;&lt;property id=&quot;20148&quot; value=&quot;5&quot;/&gt;&lt;property id=&quot;20300&quot; value=&quot;Slide 167 - &amp;quot;Defining Terms&amp;quot;&quot;/&gt;&lt;property id=&quot;20307&quot; value=&quot;2104&quot;/&gt;&lt;/object&gt;&lt;object type=&quot;3&quot; unique_id=&quot;10158&quot;&gt;&lt;property id=&quot;20148&quot; value=&quot;5&quot;/&gt;&lt;property id=&quot;20300&quot; value=&quot;Slide 168&quot;/&gt;&lt;property id=&quot;20307&quot; value=&quot;2106&quot;/&gt;&lt;/object&gt;&lt;object type=&quot;3&quot; unique_id=&quot;10159&quot;&gt;&lt;property id=&quot;20148&quot; value=&quot;5&quot;/&gt;&lt;property id=&quot;20300&quot; value=&quot;Slide 169&quot;/&gt;&lt;property id=&quot;20307&quot; value=&quot;2108&quot;/&gt;&lt;/object&gt;&lt;object type=&quot;3&quot; unique_id=&quot;10160&quot;&gt;&lt;property id=&quot;20148&quot; value=&quot;5&quot;/&gt;&lt;property id=&quot;20300&quot; value=&quot;Slide 170&quot;/&gt;&lt;property id=&quot;20307&quot; value=&quot;2109&quot;/&gt;&lt;/object&gt;&lt;object type=&quot;3&quot; unique_id=&quot;10161&quot;&gt;&lt;property id=&quot;20148&quot; value=&quot;5&quot;/&gt;&lt;property id=&quot;20300&quot; value=&quot;Slide 171&quot;/&gt;&lt;property id=&quot;20307&quot; value=&quot;2110&quot;/&gt;&lt;/object&gt;&lt;object type=&quot;3&quot; unique_id=&quot;10162&quot;&gt;&lt;property id=&quot;20148&quot; value=&quot;5&quot;/&gt;&lt;property id=&quot;20300&quot; value=&quot;Slide 172&quot;/&gt;&lt;property id=&quot;20307&quot; value=&quot;2112&quot;/&gt;&lt;/object&gt;&lt;object type=&quot;3&quot; unique_id=&quot;10163&quot;&gt;&lt;property id=&quot;20148&quot; value=&quot;5&quot;/&gt;&lt;property id=&quot;20300&quot; value=&quot;Slide 173&quot;/&gt;&lt;property id=&quot;20307&quot; value=&quot;2223&quot;/&gt;&lt;/object&gt;&lt;object type=&quot;3&quot; unique_id=&quot;10164&quot;&gt;&lt;property id=&quot;20148&quot; value=&quot;5&quot;/&gt;&lt;property id=&quot;20300&quot; value=&quot;Slide 174&quot;/&gt;&lt;property id=&quot;20307&quot; value=&quot;2119&quot;/&gt;&lt;/object&gt;&lt;object type=&quot;3&quot; unique_id=&quot;10165&quot;&gt;&lt;property id=&quot;20148&quot; value=&quot;5&quot;/&gt;&lt;property id=&quot;20300&quot; value=&quot;Slide 175&quot;/&gt;&lt;property id=&quot;20307&quot; value=&quot;2120&quot;/&gt;&lt;/object&gt;&lt;object type=&quot;3&quot; unique_id=&quot;10166&quot;&gt;&lt;property id=&quot;20148&quot; value=&quot;5&quot;/&gt;&lt;property id=&quot;20300&quot; value=&quot;Slide 176&quot;/&gt;&lt;property id=&quot;20307&quot; value=&quot;2121&quot;/&gt;&lt;/object&gt;&lt;object type=&quot;3&quot; unique_id=&quot;10167&quot;&gt;&lt;property id=&quot;20148&quot; value=&quot;5&quot;/&gt;&lt;property id=&quot;20300&quot; value=&quot;Slide 177 - &amp;quot;Prevention Continuum&amp;quot;&quot;/&gt;&lt;property id=&quot;20307&quot; value=&quot;2122&quot;/&gt;&lt;/object&gt;&lt;object type=&quot;3&quot; unique_id=&quot;10168&quot;&gt;&lt;property id=&quot;20148&quot; value=&quot;5&quot;/&gt;&lt;property id=&quot;20300&quot; value=&quot;Slide 178 - &amp;quot;Yellow Behaviors in Adults&amp;quot;&quot;/&gt;&lt;property id=&quot;20307&quot; value=&quot;2124&quot;/&gt;&lt;/object&gt;&lt;object type=&quot;3&quot; unique_id=&quot;10169&quot;&gt;&lt;property id=&quot;20148&quot; value=&quot;5&quot;/&gt;&lt;property id=&quot;20300&quot; value=&quot;Slide 179&quot;/&gt;&lt;property id=&quot;20307&quot; value=&quot;2125&quot;/&gt;&lt;/object&gt;&lt;object type=&quot;3&quot; unique_id=&quot;10170&quot;&gt;&lt;property id=&quot;20148&quot; value=&quot;5&quot;/&gt;&lt;property id=&quot;20300&quot; value=&quot;Slide 180 - &amp;quot;Yellow Behaviors in Adults&amp;quot;&quot;/&gt;&lt;property id=&quot;20307&quot; value=&quot;2126&quot;/&gt;&lt;/object&gt;&lt;object type=&quot;3&quot; unique_id=&quot;10171&quot;&gt;&lt;property id=&quot;20148&quot; value=&quot;5&quot;/&gt;&lt;property id=&quot;20300&quot; value=&quot;Slide 181 - &amp;quot;Yellow Behaviors in Adults&amp;quot;&quot;/&gt;&lt;property id=&quot;20307&quot; value=&quot;2127&quot;/&gt;&lt;/object&gt;&lt;object type=&quot;3&quot; unique_id=&quot;10172&quot;&gt;&lt;property id=&quot;20148&quot; value=&quot;5&quot;/&gt;&lt;property id=&quot;20300&quot; value=&quot;Slide 182 - &amp;quot;Yellow Behaviors in Adults&amp;quot;&quot;/&gt;&lt;property id=&quot;20307&quot; value=&quot;2128&quot;/&gt;&lt;/object&gt;&lt;object type=&quot;3&quot; unique_id=&quot;10173&quot;&gt;&lt;property id=&quot;20148&quot; value=&quot;5&quot;/&gt;&lt;property id=&quot;20300&quot; value=&quot;Slide 183&quot;/&gt;&lt;property id=&quot;20307&quot; value=&quot;2129&quot;/&gt;&lt;/object&gt;&lt;object type=&quot;3&quot; unique_id=&quot;10174&quot;&gt;&lt;property id=&quot;20148&quot; value=&quot;5&quot;/&gt;&lt;property id=&quot;20300&quot; value=&quot;Slide 184&quot;/&gt;&lt;property id=&quot;20307&quot; value=&quot;2130&quot;/&gt;&lt;/object&gt;&lt;object type=&quot;3&quot; unique_id=&quot;10175&quot;&gt;&lt;property id=&quot;20148&quot; value=&quot;5&quot;/&gt;&lt;property id=&quot;20300&quot; value=&quot;Slide 185&quot;/&gt;&lt;property id=&quot;20307&quot; value=&quot;2131&quot;/&gt;&lt;/object&gt;&lt;object type=&quot;3&quot; unique_id=&quot;10176&quot;&gt;&lt;property id=&quot;20148&quot; value=&quot;5&quot;/&gt;&lt;property id=&quot;20300&quot; value=&quot;Slide 186 - &amp;quot;Prevention Continuum&amp;quot;&quot;/&gt;&lt;property id=&quot;20307&quot; value=&quot;2219&quot;/&gt;&lt;/object&gt;&lt;object type=&quot;3&quot; unique_id=&quot;10177&quot;&gt;&lt;property id=&quot;20148&quot; value=&quot;5&quot;/&gt;&lt;property id=&quot;20300&quot; value=&quot;Slide 187&quot;/&gt;&lt;property id=&quot;20307&quot; value=&quot;2132&quot;/&gt;&lt;/object&gt;&lt;object type=&quot;3&quot; unique_id=&quot;10178&quot;&gt;&lt;property id=&quot;20148&quot; value=&quot;5&quot;/&gt;&lt;property id=&quot;20300&quot; value=&quot;Slide 188&quot;/&gt;&lt;property id=&quot;20307&quot; value=&quot;2134&quot;/&gt;&lt;/object&gt;&lt;object type=&quot;3&quot; unique_id=&quot;10179&quot;&gt;&lt;property id=&quot;20148&quot; value=&quot;5&quot;/&gt;&lt;property id=&quot;20300&quot; value=&quot;Slide 189 - &amp;quot;Activity: Continuum of Adult Behaviors&amp;quot;&quot;/&gt;&lt;property id=&quot;20307&quot; value=&quot;493&quot;/&gt;&lt;/object&gt;&lt;object type=&quot;3&quot; unique_id=&quot;10180&quot;&gt;&lt;property id=&quot;20148&quot; value=&quot;5&quot;/&gt;&lt;property id=&quot;20300&quot; value=&quot;Slide 190 - &amp;quot;Continuum of Adult’s Behaviors Examples&amp;quot;&quot;/&gt;&lt;property id=&quot;20307&quot; value=&quot;389&quot;/&gt;&lt;/object&gt;&lt;object type=&quot;3&quot; unique_id=&quot;10181&quot;&gt;&lt;property id=&quot;20148&quot; value=&quot;5&quot;/&gt;&lt;property id=&quot;20300&quot; value=&quot;Slide 191&quot;/&gt;&lt;property id=&quot;20307&quot; value=&quot;2147&quot;/&gt;&lt;/object&gt;&lt;object type=&quot;3&quot; unique_id=&quot;10182&quot;&gt;&lt;property id=&quot;20148&quot; value=&quot;5&quot;/&gt;&lt;property id=&quot;20300&quot; value=&quot;Slide 192&quot;/&gt;&lt;property id=&quot;20307&quot; value=&quot;2148&quot;/&gt;&lt;/object&gt;&lt;object type=&quot;3&quot; unique_id=&quot;10183&quot;&gt;&lt;property id=&quot;20148&quot; value=&quot;5&quot;/&gt;&lt;property id=&quot;20300&quot; value=&quot;Slide 193 - &amp;quot;Misinterpreting situation  Worried about offending others  Make things worse  Safety concerns for child  Safety c&quot;/&gt;&lt;property id=&quot;20307&quot; value=&quot;2225&quot;/&gt;&lt;/object&gt;&lt;object type=&quot;3&quot; unique_id=&quot;10184&quot;&gt;&lt;property id=&quot;20148&quot; value=&quot;5&quot;/&gt;&lt;property id=&quot;20300&quot; value=&quot;Slide 194&quot;/&gt;&lt;property id=&quot;20307&quot; value=&quot;2226&quot;/&gt;&lt;/object&gt;&lt;object type=&quot;3&quot; unique_id=&quot;10185&quot;&gt;&lt;property id=&quot;20148&quot; value=&quot;5&quot;/&gt;&lt;property id=&quot;20300&quot; value=&quot;Slide 195&quot;/&gt;&lt;property id=&quot;20307&quot; value=&quot;2151&quot;/&gt;&lt;/object&gt;&lt;object type=&quot;3&quot; unique_id=&quot;10186&quot;&gt;&lt;property id=&quot;20148&quot; value=&quot;5&quot;/&gt;&lt;property id=&quot;20300&quot; value=&quot;Slide 196&quot;/&gt;&lt;property id=&quot;20307&quot; value=&quot;2152&quot;/&gt;&lt;/object&gt;&lt;object type=&quot;3&quot; unique_id=&quot;10187&quot;&gt;&lt;property id=&quot;20148&quot; value=&quot;5&quot;/&gt;&lt;property id=&quot;20300&quot; value=&quot;Slide 197&quot;/&gt;&lt;property id=&quot;20307&quot; value=&quot;2153&quot;/&gt;&lt;/object&gt;&lt;object type=&quot;3&quot; unique_id=&quot;10188&quot;&gt;&lt;property id=&quot;20148&quot; value=&quot;5&quot;/&gt;&lt;property id=&quot;20300&quot; value=&quot;Slide 198 - &amp;quot;Preparing for Difficult Conversations&amp;quot;&quot;/&gt;&lt;property id=&quot;20307&quot; value=&quot;2154&quot;/&gt;&lt;/object&gt;&lt;object type=&quot;3&quot; unique_id=&quot;10189&quot;&gt;&lt;property id=&quot;20148&quot; value=&quot;5&quot;/&gt;&lt;property id=&quot;20300&quot; value=&quot;Slide 199&quot;/&gt;&lt;property id=&quot;20307&quot; value=&quot;2155&quot;/&gt;&lt;/object&gt;&lt;object type=&quot;3&quot; unique_id=&quot;10190&quot;&gt;&lt;property id=&quot;20148&quot; value=&quot;5&quot;/&gt;&lt;property id=&quot;20300&quot; value=&quot;Slide 200&quot;/&gt;&lt;property id=&quot;20307&quot; value=&quot;2288&quot;/&gt;&lt;/object&gt;&lt;object type=&quot;3&quot; unique_id=&quot;10191&quot;&gt;&lt;property id=&quot;20148&quot; value=&quot;5&quot;/&gt;&lt;property id=&quot;20300&quot; value=&quot;Slide 201 - &amp;quot;Communication&amp;quot;&quot;/&gt;&lt;property id=&quot;20307&quot; value=&quot;2156&quot;/&gt;&lt;/object&gt;&lt;object type=&quot;3&quot; unique_id=&quot;10192&quot;&gt;&lt;property id=&quot;20148&quot; value=&quot;5&quot;/&gt;&lt;property id=&quot;20300&quot; value=&quot;Slide 202&quot;/&gt;&lt;property id=&quot;20307&quot; value=&quot;2157&quot;/&gt;&lt;/object&gt;&lt;object type=&quot;3&quot; unique_id=&quot;10193&quot;&gt;&lt;property id=&quot;20148&quot; value=&quot;5&quot;/&gt;&lt;property id=&quot;20300&quot; value=&quot;Slide 203&quot;/&gt;&lt;property id=&quot;20307&quot; value=&quot;2158&quot;/&gt;&lt;/object&gt;&lt;object type=&quot;3&quot; unique_id=&quot;10194&quot;&gt;&lt;property id=&quot;20148&quot; value=&quot;5&quot;/&gt;&lt;property id=&quot;20300&quot; value=&quot;Slide 204 - &amp;quot;Framing the Conversation&amp;quot;&quot;/&gt;&lt;property id=&quot;20307&quot; value=&quot;2159&quot;/&gt;&lt;/object&gt;&lt;object type=&quot;3&quot; unique_id=&quot;10195&quot;&gt;&lt;property id=&quot;20148&quot; value=&quot;5&quot;/&gt;&lt;property id=&quot;20300&quot; value=&quot;Slide 205 - &amp;quot;Activity: Low Risk Situations&amp;quot;&quot;/&gt;&lt;property id=&quot;20307&quot; value=&quot;363&quot;/&gt;&lt;/object&gt;&lt;object type=&quot;3&quot; unique_id=&quot;10196&quot;&gt;&lt;property id=&quot;20148&quot; value=&quot;5&quot;/&gt;&lt;property id=&quot;20300&quot; value=&quot;Slide 206 - &amp;quot;Practice Speaking Up&amp;quot;&quot;/&gt;&lt;property id=&quot;20307&quot; value=&quot;2160&quot;/&gt;&lt;/object&gt;&lt;object type=&quot;3&quot; unique_id=&quot;10197&quot;&gt;&lt;property id=&quot;20148&quot; value=&quot;5&quot;/&gt;&lt;property id=&quot;20300&quot; value=&quot;Slide 207 - &amp;quot;Practice Speaking Up&amp;quot;&quot;/&gt;&lt;property id=&quot;20307&quot; value=&quot;2289&quot;/&gt;&lt;/object&gt;&lt;object type=&quot;3&quot; unique_id=&quot;10198&quot;&gt;&lt;property id=&quot;20148&quot; value=&quot;5&quot;/&gt;&lt;property id=&quot;20300&quot; value=&quot;Slide 208 - &amp;quot;Practice Speaking Up&amp;quot;&quot;/&gt;&lt;property id=&quot;20307&quot; value=&quot;2163&quot;/&gt;&lt;/object&gt;&lt;object type=&quot;3&quot; unique_id=&quot;10199&quot;&gt;&lt;property id=&quot;20148&quot; value=&quot;5&quot;/&gt;&lt;property id=&quot;20300&quot; value=&quot;Slide 209&quot;/&gt;&lt;property id=&quot;20307&quot; value=&quot;2164&quot;/&gt;&lt;/object&gt;&lt;object type=&quot;3&quot; unique_id=&quot;10200&quot;&gt;&lt;property id=&quot;20148&quot; value=&quot;5&quot;/&gt;&lt;property id=&quot;20300&quot; value=&quot;Slide 210 - &amp;quot;Activity: Adults Crossing Boundaries&amp;quot;&quot;/&gt;&lt;property id=&quot;20307&quot; value=&quot;366&quot;/&gt;&lt;/object&gt;&lt;object type=&quot;3&quot; unique_id=&quot;10201&quot;&gt;&lt;property id=&quot;20148&quot; value=&quot;5&quot;/&gt;&lt;property id=&quot;20300&quot; value=&quot;Slide 211 - &amp;quot;Role Play Scenarios&amp;quot;&quot;/&gt;&lt;property id=&quot;20307&quot; value=&quot;485&quot;/&gt;&lt;/object&gt;&lt;object type=&quot;3&quot; unique_id=&quot;10202&quot;&gt;&lt;property id=&quot;20148&quot; value=&quot;5&quot;/&gt;&lt;property id=&quot;20300&quot; value=&quot;Slide 212 - &amp;quot;Role Play Debrief&amp;quot;&quot;/&gt;&lt;property id=&quot;20307&quot; value=&quot;368&quot;/&gt;&lt;/object&gt;&lt;object type=&quot;3&quot; unique_id=&quot;10203&quot;&gt;&lt;property id=&quot;20148&quot; value=&quot;5&quot;/&gt;&lt;property id=&quot;20300&quot; value=&quot;Slide 215 - &amp;quot;Thank you!&amp;quot;&quot;/&gt;&lt;property id=&quot;20307&quot; value=&quot;2290&quot;/&gt;&lt;/object&gt;&lt;object type=&quot;3&quot; unique_id=&quot;10814&quot;&gt;&lt;property id=&quot;20148&quot; value=&quot;5&quot;/&gt;&lt;property id=&quot;20300&quot; value=&quot;Slide 61&quot;/&gt;&lt;property id=&quot;20307&quot; value=&quot;2291&quot;/&gt;&lt;/object&gt;&lt;object type=&quot;3&quot; unique_id=&quot;11628&quot;&gt;&lt;property id=&quot;20148&quot; value=&quot;5&quot;/&gt;&lt;property id=&quot;20300&quot; value=&quot;Slide 76&quot;/&gt;&lt;property id=&quot;20307&quot; value=&quot;2292&quot;/&gt;&lt;/object&gt;&lt;object type=&quot;3&quot; unique_id=&quot;11629&quot;&gt;&lt;property id=&quot;20148&quot; value=&quot;5&quot;/&gt;&lt;property id=&quot;20300&quot; value=&quot;Slide 77&quot;/&gt;&lt;property id=&quot;20307&quot; value=&quot;2293&quot;/&gt;&lt;/object&gt;&lt;object type=&quot;3&quot; unique_id=&quot;11630&quot;&gt;&lt;property id=&quot;20148&quot; value=&quot;5&quot;/&gt;&lt;property id=&quot;20300&quot; value=&quot;Slide 78 - &amp;quot;Healthy Touch&amp;quot;&quot;/&gt;&lt;property id=&quot;20307&quot; value=&quot;2294&quot;/&gt;&lt;/object&gt;&lt;object type=&quot;3&quot; unique_id=&quot;155775&quot;&gt;&lt;property id=&quot;20148&quot; value=&quot;5&quot;/&gt;&lt;property id=&quot;20300&quot; value=&quot;Slide 90 - &amp;quot;Technology Use Through A Developmental Lens&amp;quot;&quot;/&gt;&lt;property id=&quot;20307&quot; value=&quot;2295&quot;/&gt;&lt;/object&gt;&lt;object type=&quot;3&quot; unique_id=&quot;156191&quot;&gt;&lt;property id=&quot;20148&quot; value=&quot;5&quot;/&gt;&lt;property id=&quot;20300&quot; value=&quot;Slide 1 - &amp;quot;Awareness to Action&amp;quot;&quot;/&gt;&lt;property id=&quot;20307&quot; value=&quot;2296&quot;/&gt;&lt;/object&gt;&lt;object type=&quot;3&quot; unique_id=&quot;156192&quot;&gt;&lt;property id=&quot;20148&quot; value=&quot;5&quot;/&gt;&lt;property id=&quot;20300&quot; value=&quot;Slide 10 - &amp;quot;Website &amp;amp; Resources&amp;quot;&quot;/&gt;&lt;property id=&quot;20307&quot; value=&quot;2297&quot;/&gt;&lt;/object&gt;&lt;object type=&quot;3&quot; unique_id=&quot;156193&quot;&gt;&lt;property id=&quot;20148&quot; value=&quot;5&quot;/&gt;&lt;property id=&quot;20300&quot; value=&quot;Slide 19&quot;/&gt;&lt;property id=&quot;20307&quot; value=&quot;2298&quot;/&gt;&lt;/object&gt;&lt;object type=&quot;3&quot; unique_id=&quot;156194&quot;&gt;&lt;property id=&quot;20148&quot; value=&quot;5&quot;/&gt;&lt;property id=&quot;20300&quot; value=&quot;Slide 27 - &amp;quot;Rates of Child Sexual Abuse&amp;quot;&quot;/&gt;&lt;property id=&quot;20307&quot; value=&quot;2299&quot;/&gt;&lt;/object&gt;&lt;object type=&quot;3&quot; unique_id=&quot;156195&quot;&gt;&lt;property id=&quot;20148&quot; value=&quot;5&quot;/&gt;&lt;property id=&quot;20300&quot; value=&quot;Slide 47 - &amp;quot;Safety Planning&amp;quot;&quot;/&gt;&lt;property id=&quot;20307&quot; value=&quot;2300&quot;/&gt;&lt;/object&gt;&lt;object type=&quot;3&quot; unique_id=&quot;156196&quot;&gt;&lt;property id=&quot;20148&quot; value=&quot;5&quot;/&gt;&lt;property id=&quot;20300&quot; value=&quot;Slide 122 - &amp;quot;Responding &amp;quot;&quot;/&gt;&lt;property id=&quot;20307&quot; value=&quot;2301&quot;/&gt;&lt;/object&gt;&lt;object type=&quot;3&quot; unique_id=&quot;156197&quot;&gt;&lt;property id=&quot;20148&quot; value=&quot;5&quot;/&gt;&lt;property id=&quot;20300&quot; value=&quot;Slide 144&quot;/&gt;&lt;property id=&quot;20307&quot; value=&quot;2302&quot;/&gt;&lt;/object&gt;&lt;object type=&quot;3&quot; unique_id=&quot;156198&quot;&gt;&lt;property id=&quot;20148&quot; value=&quot;5&quot;/&gt;&lt;property id=&quot;20300&quot; value=&quot;Slide 213 - &amp;quot;Wrap Up&amp;quot;&quot;/&gt;&lt;property id=&quot;20307&quot; value=&quot;2303&quot;/&gt;&lt;/object&gt;&lt;object type=&quot;3&quot; unique_id=&quot;157220&quot;&gt;&lt;property id=&quot;20148&quot; value=&quot;5&quot;/&gt;&lt;property id=&quot;20300&quot; value=&quot;Slide 81 - &amp;quot;Prevention Tasks&amp;quot;&quot;/&gt;&lt;property id=&quot;20307&quot; value=&quot;2304&quot;/&gt;&lt;/object&gt;&lt;object type=&quot;3&quot; unique_id=&quot;157221&quot;&gt;&lt;property id=&quot;20148&quot; value=&quot;5&quot;/&gt;&lt;property id=&quot;20300&quot; value=&quot;Slide 118&quot;/&gt;&lt;property id=&quot;20307&quot; value=&quot;2306&quot;/&gt;&lt;/object&gt;&lt;object type=&quot;3&quot; unique_id=&quot;160724&quot;&gt;&lt;property id=&quot;20148&quot; value=&quot;5&quot;/&gt;&lt;property id=&quot;20300&quot; value=&quot;Slide 57&quot;/&gt;&lt;property id=&quot;20307&quot; value=&quot;2307&quot;/&gt;&lt;/object&gt;&lt;object type=&quot;3&quot; unique_id=&quot;160725&quot;&gt;&lt;property id=&quot;20148&quot; value=&quot;5&quot;/&gt;&lt;property id=&quot;20300&quot; value=&quot;Slide 58&quot;/&gt;&lt;property id=&quot;20307&quot; value=&quot;2308&quot;/&gt;&lt;/object&gt;&lt;object type=&quot;3&quot; unique_id=&quot;160726&quot;&gt;&lt;property id=&quot;20148&quot; value=&quot;5&quot;/&gt;&lt;property id=&quot;20300&quot; value=&quot;Slide 59 - &amp;quot;Awareness to Action&amp;quot;&quot;/&gt;&lt;property id=&quot;20307&quot; value=&quot;2309&quot;/&gt;&lt;/object&gt;&lt;object type=&quot;3&quot; unique_id=&quot;160727&quot;&gt;&lt;property id=&quot;20148&quot; value=&quot;5&quot;/&gt;&lt;property id=&quot;20300&quot; value=&quot;Slide 96&quot;/&gt;&lt;property id=&quot;20307&quot; value=&quot;2310&quot;/&gt;&lt;/object&gt;&lt;object type=&quot;3&quot; unique_id=&quot;160728&quot;&gt;&lt;property id=&quot;20148&quot; value=&quot;5&quot;/&gt;&lt;property id=&quot;20300&quot; value=&quot;Slide 97&quot;/&gt;&lt;property id=&quot;20307&quot; value=&quot;2311&quot;/&gt;&lt;/object&gt;&lt;object type=&quot;3&quot; unique_id=&quot;160729&quot;&gt;&lt;property id=&quot;20148&quot; value=&quot;5&quot;/&gt;&lt;property id=&quot;20300&quot; value=&quot;Slide 98 - &amp;quot;Which cat best describes you right now?&amp;quot;&quot;/&gt;&lt;property id=&quot;20307&quot; value=&quot;2312&quot;/&gt;&lt;/object&gt;&lt;object type=&quot;3&quot; unique_id=&quot;160730&quot;&gt;&lt;property id=&quot;20148&quot; value=&quot;5&quot;/&gt;&lt;property id=&quot;20300&quot; value=&quot;Slide 99 - &amp;quot;Awareness to Action&amp;quot;&quot;/&gt;&lt;property id=&quot;20307&quot; value=&quot;2313&quot;/&gt;&lt;/object&gt;&lt;object type=&quot;3&quot; unique_id=&quot;160731&quot;&gt;&lt;property id=&quot;20148&quot; value=&quot;5&quot;/&gt;&lt;property id=&quot;20300&quot; value=&quot;Slide 156&quot;/&gt;&lt;property id=&quot;20307&quot; value=&quot;2314&quot;/&gt;&lt;/object&gt;&lt;object type=&quot;3&quot; unique_id=&quot;160732&quot;&gt;&lt;property id=&quot;20148&quot; value=&quot;5&quot;/&gt;&lt;property id=&quot;20300&quot; value=&quot;Slide 157&quot;/&gt;&lt;property id=&quot;20307&quot; value=&quot;2315&quot;/&gt;&lt;/object&gt;&lt;object type=&quot;3&quot; unique_id=&quot;160733&quot;&gt;&lt;property id=&quot;20148&quot; value=&quot;5&quot;/&gt;&lt;property id=&quot;20300&quot; value=&quot;Slide 158 - &amp;quot;Awareness to Action&amp;quot;&quot;/&gt;&lt;property id=&quot;20307&quot; value=&quot;2316&quot;/&gt;&lt;/object&gt;&lt;object type=&quot;3&quot; unique_id=&quot;160734&quot;&gt;&lt;property id=&quot;20148&quot; value=&quot;5&quot;/&gt;&lt;property id=&quot;20300&quot; value=&quot;Slide 214&quot;/&gt;&lt;property id=&quot;20307&quot; value=&quot;2318&quot;/&gt;&lt;/object&gt;&lt;/object&gt;&lt;object type=&quot;8&quot; unique_id=&quot;10406&quot;&gt;&lt;/object&gt;&lt;/object&gt;&lt;/database&gt;"/>
  <p:tag name="SECTOMILLISECCONVERTED" val="1"/>
</p:tagLst>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1284</TotalTime>
  <Words>27127</Words>
  <Application>Microsoft Office PowerPoint</Application>
  <PresentationFormat>Custom</PresentationFormat>
  <Paragraphs>2081</Paragraphs>
  <Slides>88</Slides>
  <Notes>88</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88</vt:i4>
      </vt:variant>
    </vt:vector>
  </HeadingPairs>
  <TitlesOfParts>
    <vt:vector size="104" baseType="lpstr">
      <vt:lpstr>Aptos</vt:lpstr>
      <vt:lpstr>Aptos Display</vt:lpstr>
      <vt:lpstr>Arial</vt:lpstr>
      <vt:lpstr>Calibri</vt:lpstr>
      <vt:lpstr>Helvetica Neue</vt:lpstr>
      <vt:lpstr>Helvetica Neue Medium</vt:lpstr>
      <vt:lpstr>Lato</vt:lpstr>
      <vt:lpstr>Lato Black</vt:lpstr>
      <vt:lpstr>Noto Sans Symbols</vt:lpstr>
      <vt:lpstr>Play</vt:lpstr>
      <vt:lpstr>Roboto</vt:lpstr>
      <vt:lpstr>Tahoma</vt:lpstr>
      <vt:lpstr>Times New Roman</vt:lpstr>
      <vt:lpstr>Wingdings</vt:lpstr>
      <vt:lpstr>21_BasicWhite</vt:lpstr>
      <vt:lpstr>Office Theme</vt:lpstr>
      <vt:lpstr> Awareness to Action: Understanding and Responding to Warning Signs  Workshop 2</vt:lpstr>
      <vt:lpstr>Learning Objectives </vt:lpstr>
      <vt:lpstr>Prevention Continuum</vt:lpstr>
      <vt:lpstr>PowerPoint Presentation</vt:lpstr>
      <vt:lpstr>PowerPoint Presentation</vt:lpstr>
      <vt:lpstr>PowerPoint Presentation</vt:lpstr>
      <vt:lpstr>Determining if a Behavior is Problematic</vt:lpstr>
      <vt:lpstr>Determining if a Behavior is Problematic</vt:lpstr>
      <vt:lpstr>Healthy or Unhealthy?</vt:lpstr>
      <vt:lpstr>Determining if a Behavior is Problematic</vt:lpstr>
      <vt:lpstr>PowerPoint Presentation</vt:lpstr>
      <vt:lpstr>PowerPoint Presentation</vt:lpstr>
      <vt:lpstr>PowerPoint Presentation</vt:lpstr>
      <vt:lpstr>Why Children/Youth Engage in Sexual Behaviors</vt:lpstr>
      <vt:lpstr>Warning Signs of Youth Causing Sexual Harm</vt:lpstr>
      <vt:lpstr>PowerPoint Presentation</vt:lpstr>
      <vt:lpstr>PowerPoint Presentation</vt:lpstr>
      <vt:lpstr>Determining if a Behavior is Problematic</vt:lpstr>
      <vt:lpstr>Determining if a Behavior is Problematic</vt:lpstr>
      <vt:lpstr>PowerPoint Presentation</vt:lpstr>
      <vt:lpstr>Talking with Youth about Warning Signs</vt:lpstr>
      <vt:lpstr>PowerPoint Presentation</vt:lpstr>
      <vt:lpstr>PowerPoint Presentation</vt:lpstr>
      <vt:lpstr>PowerPoint Presentation</vt:lpstr>
      <vt:lpstr>PowerPoint Presentation</vt:lpstr>
      <vt:lpstr>Determining if a Behavior is Problematic</vt:lpstr>
      <vt:lpstr>Determining if a Behavior is Problematic</vt:lpstr>
      <vt:lpstr>PowerPoint Presentation</vt:lpstr>
      <vt:lpstr>PowerPoint Presentation</vt:lpstr>
      <vt:lpstr>PowerPoint Presentation</vt:lpstr>
      <vt:lpstr>Activity:  Continuum of Youth Behaviors</vt:lpstr>
      <vt:lpstr>PowerPoint Presentation</vt:lpstr>
      <vt:lpstr>Why Talk to Other Parents?</vt:lpstr>
      <vt:lpstr>PowerPoint Presentation</vt:lpstr>
      <vt:lpstr>PowerPoint Presentation</vt:lpstr>
      <vt:lpstr>Continuum of Adult Behaviors</vt:lpstr>
      <vt:lpstr>Continuum of Adult Behaviors</vt:lpstr>
      <vt:lpstr>Who Sexually Abuses Kids?</vt:lpstr>
      <vt:lpstr>PowerPoint Presentation</vt:lpstr>
      <vt:lpstr>PowerPoint Presentation</vt:lpstr>
      <vt:lpstr>PowerPoint Presentation</vt:lpstr>
      <vt:lpstr>Defining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Prevention Continuum</vt:lpstr>
      <vt:lpstr>Yellow Behaviors in Adults</vt:lpstr>
      <vt:lpstr>PowerPoint Presentation</vt:lpstr>
      <vt:lpstr>Yellow Behaviors in Adults</vt:lpstr>
      <vt:lpstr>Yellow Behaviors in Adults</vt:lpstr>
      <vt:lpstr>Yellow Behaviors in Adults</vt:lpstr>
      <vt:lpstr>PowerPoint Presentation</vt:lpstr>
      <vt:lpstr>PowerPoint Presentation</vt:lpstr>
      <vt:lpstr>PowerPoint Presentation</vt:lpstr>
      <vt:lpstr>Prevention Continuum</vt:lpstr>
      <vt:lpstr>PowerPoint Presentation</vt:lpstr>
      <vt:lpstr>PowerPoint Presentation</vt:lpstr>
      <vt:lpstr>Activity: Continuum of Adult Behaviors</vt:lpstr>
      <vt:lpstr>Continuum of Adult’s Behaviors Examples</vt:lpstr>
      <vt:lpstr>PowerPoint Presentation</vt:lpstr>
      <vt:lpstr>PowerPoint Presentation</vt:lpstr>
      <vt:lpstr>Misinterpreting situation  Worried about offending others  Make things worse  Safety concerns for child  Safety concerns for themselves  Family disruption  Financial loss  Embarrassment/Shame and guilt</vt:lpstr>
      <vt:lpstr>PowerPoint Presentation</vt:lpstr>
      <vt:lpstr>PowerPoint Presentation</vt:lpstr>
      <vt:lpstr>PowerPoint Presentation</vt:lpstr>
      <vt:lpstr>PowerPoint Presentation</vt:lpstr>
      <vt:lpstr>Preparing for Difficult Conversations</vt:lpstr>
      <vt:lpstr>PowerPoint Presentation</vt:lpstr>
      <vt:lpstr>PowerPoint Presentation</vt:lpstr>
      <vt:lpstr>Communication</vt:lpstr>
      <vt:lpstr>PowerPoint Presentation</vt:lpstr>
      <vt:lpstr>PowerPoint Presentation</vt:lpstr>
      <vt:lpstr>Framing the Conversation</vt:lpstr>
      <vt:lpstr>Activity: Low Risk Situations</vt:lpstr>
      <vt:lpstr>Practice Speaking Up</vt:lpstr>
      <vt:lpstr>Practice Speaking Up</vt:lpstr>
      <vt:lpstr>Practice Speaking Up</vt:lpstr>
      <vt:lpstr>PowerPoint Presentation</vt:lpstr>
      <vt:lpstr>Activity: Adults Crossing Boundaries</vt:lpstr>
      <vt:lpstr>Role Play Scenarios</vt:lpstr>
      <vt:lpstr>Role Play Debrief</vt:lpstr>
      <vt:lpstr>Wrap Up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Awareness to Action</dc:title>
  <dc:creator>Micah</dc:creator>
  <cp:lastModifiedBy>Alongi, Hannah</cp:lastModifiedBy>
  <cp:revision>32</cp:revision>
  <cp:lastPrinted>2026-03-26T19:45:22Z</cp:lastPrinted>
  <dcterms:modified xsi:type="dcterms:W3CDTF">2026-03-26T20:06:25Z</dcterms:modified>
</cp:coreProperties>
</file>