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6"/>
  </p:notesMasterIdLst>
  <p:sldIdLst>
    <p:sldId id="477" r:id="rId2"/>
    <p:sldId id="386" r:id="rId3"/>
    <p:sldId id="393" r:id="rId4"/>
    <p:sldId id="486" r:id="rId5"/>
    <p:sldId id="339" r:id="rId6"/>
    <p:sldId id="405" r:id="rId7"/>
    <p:sldId id="406" r:id="rId8"/>
    <p:sldId id="342" r:id="rId9"/>
    <p:sldId id="478" r:id="rId10"/>
    <p:sldId id="384" r:id="rId11"/>
    <p:sldId id="408" r:id="rId12"/>
    <p:sldId id="466" r:id="rId13"/>
    <p:sldId id="455" r:id="rId14"/>
    <p:sldId id="410" r:id="rId15"/>
    <p:sldId id="483" r:id="rId16"/>
    <p:sldId id="378" r:id="rId17"/>
    <p:sldId id="414" r:id="rId18"/>
    <p:sldId id="354" r:id="rId19"/>
    <p:sldId id="420" r:id="rId20"/>
    <p:sldId id="400" r:id="rId21"/>
    <p:sldId id="383" r:id="rId22"/>
    <p:sldId id="467" r:id="rId23"/>
    <p:sldId id="389" r:id="rId24"/>
    <p:sldId id="418" r:id="rId25"/>
    <p:sldId id="377" r:id="rId26"/>
    <p:sldId id="487" r:id="rId27"/>
    <p:sldId id="362" r:id="rId28"/>
    <p:sldId id="363" r:id="rId29"/>
    <p:sldId id="364" r:id="rId30"/>
    <p:sldId id="365" r:id="rId31"/>
    <p:sldId id="366" r:id="rId32"/>
    <p:sldId id="485" r:id="rId33"/>
    <p:sldId id="368" r:id="rId34"/>
    <p:sldId id="257" r:id="rId35"/>
  </p:sldIdLst>
  <p:sldSz cx="9144000" cy="5143500" type="screen16x9"/>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4"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2474" autoAdjust="0"/>
    <p:restoredTop sz="52440" autoAdjust="0"/>
  </p:normalViewPr>
  <p:slideViewPr>
    <p:cSldViewPr snapToGrid="0" snapToObjects="1" showGuides="1">
      <p:cViewPr>
        <p:scale>
          <a:sx n="102" d="100"/>
          <a:sy n="102" d="100"/>
        </p:scale>
        <p:origin x="-1872" y="-990"/>
      </p:cViewPr>
      <p:guideLst>
        <p:guide orient="horz" pos="1644"/>
        <p:guide pos="2880"/>
      </p:guideLst>
    </p:cSldViewPr>
  </p:slideViewPr>
  <p:notesTextViewPr>
    <p:cViewPr>
      <p:scale>
        <a:sx n="125" d="100"/>
        <a:sy n="125" d="100"/>
      </p:scale>
      <p:origin x="0" y="0"/>
    </p:cViewPr>
  </p:notesTextViewPr>
  <p:sorterViewPr>
    <p:cViewPr>
      <p:scale>
        <a:sx n="170" d="100"/>
        <a:sy n="170" d="100"/>
      </p:scale>
      <p:origin x="0" y="0"/>
    </p:cViewPr>
  </p:sorterViewPr>
  <p:notesViewPr>
    <p:cSldViewPr snapToGrid="0" snapToObjects="1">
      <p:cViewPr varScale="1">
        <p:scale>
          <a:sx n="56" d="100"/>
          <a:sy n="56"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4588A-2D8A-1F4A-BE8D-865547B5EACB}"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50F93-73D2-9145-B5D5-291E2EEAD0FE}" type="slidenum">
              <a:rPr lang="en-US" smtClean="0"/>
              <a:t>‹#›</a:t>
            </a:fld>
            <a:endParaRPr lang="en-US"/>
          </a:p>
        </p:txBody>
      </p:sp>
    </p:spTree>
    <p:extLst>
      <p:ext uri="{BB962C8B-B14F-4D97-AF65-F5344CB8AC3E}">
        <p14:creationId xmlns:p14="http://schemas.microsoft.com/office/powerpoint/2010/main" val="7406311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topitnow.org/node/173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stopitnow.org/node/174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youtu.be/ZBeGsN1ZK4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b="1" dirty="0" smtClean="0"/>
              <a:t>Trainer’s notes/Suggested language:</a:t>
            </a:r>
          </a:p>
          <a:p>
            <a:r>
              <a:rPr lang="en-US" sz="1000" dirty="0" smtClean="0"/>
              <a:t>This workshop has been developed and adapted by Stop It Now!, a national child sex abuse organization. </a:t>
            </a:r>
          </a:p>
          <a:p>
            <a:r>
              <a:rPr lang="en-US" sz="1000" dirty="0" smtClean="0"/>
              <a:t>Everyone here should’ve first taken: Circles of Safety: Understanding Healthy Sexuality Education as Sexual Abuse Prevention. In that workshop, you might have heard that Now! was founded by a woman who was sexually abused by her father, and as an adult she wanted to know how sex abuse can be prevented. We also shared the “Upstream Story” to help illustrate what prevention could look like and as a reminder (</a:t>
            </a:r>
            <a:r>
              <a:rPr lang="en-US" sz="1000" i="1" dirty="0" smtClean="0"/>
              <a:t>trainer may choose to again read this story or skip and start with introducing today’s workshop as moving from upstream to a bit more of a downstream look at prevention)</a:t>
            </a:r>
            <a:r>
              <a:rPr lang="en-US" sz="1000" i="0" dirty="0" smtClean="0"/>
              <a:t>:</a:t>
            </a:r>
          </a:p>
          <a:p>
            <a:endParaRPr lang="en-US" sz="1000" dirty="0" smtClean="0"/>
          </a:p>
          <a:p>
            <a:r>
              <a:rPr lang="en-US" sz="1000" i="1" dirty="0" smtClean="0"/>
              <a:t>"Imagine a village with a large river with a high waterfall. At the bottom of this waterfall hundreds of people are working frantically trying to save those who have fallen into the river and have fallen down the waterfall, many of them drowning. As the people along the shore are trying to rescue as many as possible one individual looks up and sees a seemingly never-ending stream of people falling down the waterfall and begins to run upstream. One of other rescuers hollers, "Where are you going? There are so many people that need help here." To which the man replied, "I'm going upstream to find out why so many people are falling into the river.” He, with a few volunteers, travels upstream to find that a bridge has been washed away. He makes a plan to fix the bridge, goes back down to the village – grabs supplies and again, with some volunteers – goes back upstream and repairs the waterfall bridge. People stop falling into the waterfall and drowning.”</a:t>
            </a:r>
          </a:p>
          <a:p>
            <a:endParaRPr lang="en-US" sz="1000" dirty="0" smtClean="0"/>
          </a:p>
          <a:p>
            <a:r>
              <a:rPr lang="en-US" sz="1000" dirty="0" smtClean="0"/>
              <a:t>This is what prevention is about – finding the cause of the problem. We still help those who have fallen in, and maybe some more will fall in – slip or fall – but we’re providing a safe structure to try and keep as many people safe as possible. </a:t>
            </a:r>
          </a:p>
          <a:p>
            <a:endParaRPr lang="en-US" sz="1000" dirty="0" smtClean="0"/>
          </a:p>
          <a:p>
            <a:r>
              <a:rPr lang="en-US" sz="1000" dirty="0" smtClean="0"/>
              <a:t>We’re going downstream today. While we’re now moving from healthy sexuality to warning signs, this is still traveling upstream to protect folks from harm.</a:t>
            </a:r>
          </a:p>
          <a:p>
            <a:endParaRPr lang="en-US" sz="1000" b="1" dirty="0" smtClean="0"/>
          </a:p>
          <a:p>
            <a:pPr marL="167964" indent="-167964">
              <a:buFont typeface="Wingdings" panose="05000000000000000000" pitchFamily="2" charset="2"/>
              <a:buChar char="Ø"/>
            </a:pPr>
            <a:r>
              <a:rPr lang="en-US" sz="1000" b="1" dirty="0" smtClean="0"/>
              <a:t>Handout Pre-Survey: </a:t>
            </a:r>
            <a:r>
              <a:rPr lang="en-US" sz="1000" i="1" dirty="0" smtClean="0"/>
              <a:t>(refer to survey instructions)</a:t>
            </a:r>
            <a:r>
              <a:rPr lang="en-US" sz="1000" b="1" dirty="0" smtClean="0"/>
              <a:t> </a:t>
            </a:r>
            <a:r>
              <a:rPr lang="en-US" sz="1000" dirty="0" smtClean="0"/>
              <a:t>Stop It Now! Has asked us to have all participants complete a pre and post survey. Your responses will be kept confidential. Stop It Now! Is gathering information on how effective this training is and may include it in formal research. You will have the option to opt out of having your responses included.</a:t>
            </a:r>
          </a:p>
        </p:txBody>
      </p:sp>
      <p:sp>
        <p:nvSpPr>
          <p:cNvPr id="4" name="Slide Number Placeholder 3"/>
          <p:cNvSpPr>
            <a:spLocks noGrp="1"/>
          </p:cNvSpPr>
          <p:nvPr>
            <p:ph type="sldNum" sz="quarter" idx="10"/>
          </p:nvPr>
        </p:nvSpPr>
        <p:spPr/>
        <p:txBody>
          <a:bodyPr/>
          <a:lstStyle/>
          <a:p>
            <a:fld id="{40750F93-73D2-9145-B5D5-291E2EEAD0FE}" type="slidenum">
              <a:rPr lang="en-US" smtClean="0"/>
              <a:t>1</a:t>
            </a:fld>
            <a:endParaRPr lang="en-US"/>
          </a:p>
        </p:txBody>
      </p:sp>
    </p:spTree>
    <p:extLst>
      <p:ext uri="{BB962C8B-B14F-4D97-AF65-F5344CB8AC3E}">
        <p14:creationId xmlns:p14="http://schemas.microsoft.com/office/powerpoint/2010/main" val="70454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a:t>
            </a:r>
            <a:r>
              <a:rPr lang="en-US" sz="1000" b="1" dirty="0"/>
              <a:t>notes/Suggested language:</a:t>
            </a:r>
            <a:endParaRPr lang="en-US" sz="1000" dirty="0"/>
          </a:p>
          <a:p>
            <a:pPr lvl="0" eaLnBrk="1" hangingPunct="1">
              <a:spcBef>
                <a:spcPct val="0"/>
              </a:spcBef>
            </a:pPr>
            <a:r>
              <a:rPr lang="en-US" altLang="en-US" sz="1000" dirty="0"/>
              <a:t>Moving to the Red Prevention Level</a:t>
            </a:r>
            <a:r>
              <a:rPr lang="en-US" altLang="en-US" sz="1000" dirty="0" smtClean="0"/>
              <a:t>. </a:t>
            </a:r>
            <a:r>
              <a:rPr lang="en-US" altLang="en-US" sz="1000" dirty="0"/>
              <a:t>This is </a:t>
            </a:r>
            <a:r>
              <a:rPr lang="en-US" altLang="en-US" sz="1000" dirty="0" smtClean="0"/>
              <a:t>the level where those of you who are professional caregivers may be very familiar</a:t>
            </a:r>
            <a:r>
              <a:rPr lang="en-US" altLang="en-US" sz="1000" baseline="0" dirty="0" smtClean="0"/>
              <a:t> with</a:t>
            </a:r>
            <a:r>
              <a:rPr lang="en-US" altLang="en-US" sz="1000" dirty="0" smtClean="0"/>
              <a:t>. </a:t>
            </a:r>
            <a:r>
              <a:rPr lang="en-US" altLang="en-US" sz="1000" dirty="0"/>
              <a:t>You know what to do when there is a problem. That doesn’t mean you (or any of us) have the </a:t>
            </a:r>
            <a:r>
              <a:rPr lang="en-US" altLang="en-US" sz="1000" dirty="0" smtClean="0"/>
              <a:t>answers – but even in</a:t>
            </a:r>
            <a:r>
              <a:rPr lang="en-US" altLang="en-US" sz="1000" baseline="0" dirty="0" smtClean="0"/>
              <a:t> this level, we can think about prevention – and of course, healing. </a:t>
            </a:r>
            <a:r>
              <a:rPr lang="en-US" altLang="en-US" sz="1000" dirty="0" smtClean="0"/>
              <a:t> </a:t>
            </a:r>
            <a:endParaRPr lang="en-US" altLang="en-US" sz="1000" dirty="0"/>
          </a:p>
          <a:p>
            <a:pPr lvl="0" eaLnBrk="1" hangingPunct="1">
              <a:spcBef>
                <a:spcPct val="0"/>
              </a:spcBef>
            </a:pPr>
            <a:endParaRPr lang="en-US" altLang="en-US" sz="1000" dirty="0"/>
          </a:p>
          <a:p>
            <a:pPr lvl="0" eaLnBrk="1" hangingPunct="1">
              <a:spcBef>
                <a:spcPct val="0"/>
              </a:spcBef>
            </a:pPr>
            <a:r>
              <a:rPr lang="en-US" altLang="en-US" sz="1000" dirty="0"/>
              <a:t>In the Red prevention level, </a:t>
            </a:r>
            <a:r>
              <a:rPr lang="en-US" altLang="en-US" sz="1000" dirty="0" smtClean="0"/>
              <a:t>we are looking at this from two perspectives -  </a:t>
            </a:r>
            <a:r>
              <a:rPr lang="en-US" altLang="en-US" sz="1000" dirty="0"/>
              <a:t>youth who have been abused – and youth who have sexually harmed another </a:t>
            </a:r>
            <a:r>
              <a:rPr lang="en-US" altLang="en-US" sz="1000" baseline="0" dirty="0"/>
              <a:t> youth. </a:t>
            </a:r>
            <a:r>
              <a:rPr lang="en-US" altLang="en-US" sz="1000" baseline="0" dirty="0" smtClean="0"/>
              <a:t> In both situations, harm </a:t>
            </a:r>
            <a:r>
              <a:rPr lang="en-US" altLang="en-US" sz="1000" baseline="0" dirty="0"/>
              <a:t>has happened. </a:t>
            </a:r>
            <a:endParaRPr lang="en-US" altLang="en-US" sz="1000" dirty="0"/>
          </a:p>
          <a:p>
            <a:pPr lvl="0" eaLnBrk="1" hangingPunct="1">
              <a:spcBef>
                <a:spcPct val="0"/>
              </a:spcBef>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5B59D254-A56F-A64E-8A4D-A1B97E0DCDFC}" type="slidenum">
              <a:rPr lang="en-US" smtClean="0"/>
              <a:t>10</a:t>
            </a:fld>
            <a:endParaRPr lang="en-US"/>
          </a:p>
        </p:txBody>
      </p:sp>
    </p:spTree>
    <p:extLst>
      <p:ext uri="{BB962C8B-B14F-4D97-AF65-F5344CB8AC3E}">
        <p14:creationId xmlns:p14="http://schemas.microsoft.com/office/powerpoint/2010/main" val="75505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a:t>
            </a:r>
            <a:r>
              <a:rPr lang="en-US" sz="1000" b="1" dirty="0"/>
              <a:t>notes/Suggested language:</a:t>
            </a:r>
          </a:p>
          <a:p>
            <a:pPr lvl="0"/>
            <a:r>
              <a:rPr lang="en-US" sz="1000" b="0" dirty="0" smtClean="0"/>
              <a:t>So first looking</a:t>
            </a:r>
            <a:r>
              <a:rPr lang="en-US" sz="1000" b="0" baseline="0" dirty="0" smtClean="0"/>
              <a:t> </a:t>
            </a:r>
            <a:r>
              <a:rPr lang="en-US" sz="1000" b="0" baseline="0" dirty="0"/>
              <a:t>at the </a:t>
            </a:r>
            <a:r>
              <a:rPr lang="en-US" sz="1000" b="0" baseline="0" dirty="0" smtClean="0"/>
              <a:t>behaviors </a:t>
            </a:r>
            <a:r>
              <a:rPr lang="en-US" sz="1000" b="0" baseline="0" dirty="0"/>
              <a:t>of a youth who has sexually harmed another </a:t>
            </a:r>
            <a:r>
              <a:rPr lang="en-US" sz="1000" b="0" baseline="0" dirty="0" smtClean="0"/>
              <a:t>child – where we are talking in our red prevention level.</a:t>
            </a:r>
            <a:endParaRPr lang="en-US" sz="1000" b="0" baseline="0" dirty="0"/>
          </a:p>
          <a:p>
            <a:pPr lvl="0"/>
            <a:r>
              <a:rPr lang="en-US" sz="1000" b="0" baseline="0" dirty="0"/>
              <a:t>These behaviors are sexually harmful, and depending on factors like age and other dynamics, could be the basis of a sexual offending charge</a:t>
            </a:r>
            <a:r>
              <a:rPr lang="en-US" sz="1000" b="0" baseline="0" dirty="0" smtClean="0"/>
              <a:t>. And while children may exhibit play that is sexualized, as we’ve discussed – play that is normative, based on curiosity – when a child’s play that is sexualized is “forced” upon another child, then this too becomes harmful sexual behavior. </a:t>
            </a:r>
            <a:endParaRPr lang="en-US" sz="1000" b="0" baseline="0" dirty="0"/>
          </a:p>
          <a:p>
            <a:pPr lvl="0"/>
            <a:endParaRPr lang="en-US" sz="1000" b="0" dirty="0"/>
          </a:p>
          <a:p>
            <a:pPr lvl="0"/>
            <a:r>
              <a:rPr lang="en-US" sz="1000" b="0" dirty="0"/>
              <a:t>We respond</a:t>
            </a:r>
            <a:r>
              <a:rPr lang="en-US" sz="1000" b="0" baseline="0" dirty="0"/>
              <a:t> in this prevention level with intensive safety planning and with a system response – working with our teams, perhaps working with legal services, definitely working with clinical and behavioral specialists. We remain trauma informed, as these children are still children requiring gentle, nurturing, supportive, caring, helpful – and protective responses. </a:t>
            </a:r>
            <a:r>
              <a:rPr lang="en-US" sz="1000" b="0" baseline="0" dirty="0" smtClean="0"/>
              <a:t> We seek to understand more about what is happening for them, what is fueling these behaviors. We </a:t>
            </a:r>
            <a:r>
              <a:rPr lang="en-US" sz="1000" b="0" baseline="0" dirty="0"/>
              <a:t>won’t specifically address responses here as these are specialized treatment strategies, and are covered in other trainings. But to be </a:t>
            </a:r>
            <a:r>
              <a:rPr lang="en-US" sz="1000" b="0" baseline="0" dirty="0" smtClean="0"/>
              <a:t>clear,  </a:t>
            </a:r>
            <a:r>
              <a:rPr lang="en-US" sz="1000" b="0" baseline="0" dirty="0"/>
              <a:t>we know what the indicators are.</a:t>
            </a:r>
          </a:p>
          <a:p>
            <a:pPr lvl="0"/>
            <a:endParaRPr lang="en-US" sz="1000" b="0" dirty="0"/>
          </a:p>
          <a:p>
            <a:pPr marL="169560" indent="-169560">
              <a:buFont typeface="Wingdings" panose="05000000000000000000" pitchFamily="2" charset="2"/>
              <a:buChar char="Ø"/>
            </a:pPr>
            <a:r>
              <a:rPr lang="en-US" sz="1000" b="1" dirty="0"/>
              <a:t>Review</a:t>
            </a:r>
            <a:r>
              <a:rPr lang="en-US" sz="1000" b="0" dirty="0"/>
              <a:t> slide’s </a:t>
            </a:r>
            <a:r>
              <a:rPr lang="en-US" sz="1000" b="0" baseline="0" dirty="0"/>
              <a:t>bullets, discuss as needed based on participants comments/questions</a:t>
            </a:r>
          </a:p>
          <a:p>
            <a:pPr marL="169560" indent="-169560">
              <a:buFont typeface="Wingdings" panose="05000000000000000000" pitchFamily="2" charset="2"/>
              <a:buChar char="Ø"/>
            </a:pPr>
            <a:endParaRPr lang="en-US" sz="1200" b="0" baseline="0" dirty="0"/>
          </a:p>
          <a:p>
            <a:pPr eaLnBrk="1" hangingPunct="1"/>
            <a:endParaRPr lang="en-US" sz="14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pPr>
              <a:lnSpc>
                <a:spcPct val="100000"/>
              </a:lnSpc>
            </a:pPr>
            <a:endParaRPr 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11</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Trainer’s notes/Suggested language:</a:t>
            </a:r>
          </a:p>
          <a:p>
            <a:pPr lvl="0"/>
            <a:r>
              <a:rPr lang="en-US" sz="1000" dirty="0" smtClean="0"/>
              <a:t>Specific then to children who disclose their own abuse…</a:t>
            </a:r>
          </a:p>
          <a:p>
            <a:pPr lvl="0"/>
            <a:endParaRPr lang="en-US" sz="1000" dirty="0" smtClean="0"/>
          </a:p>
          <a:p>
            <a:pPr marL="171450" lvl="0" indent="-171450">
              <a:buFont typeface="Wingdings" panose="05000000000000000000" pitchFamily="2" charset="2"/>
              <a:buChar char="Ø"/>
            </a:pPr>
            <a:r>
              <a:rPr lang="en-US" sz="1000" b="1" dirty="0" smtClean="0"/>
              <a:t>POLL: </a:t>
            </a:r>
            <a:r>
              <a:rPr lang="en-US" sz="1000" dirty="0" smtClean="0"/>
              <a:t>Have you been the first person to whom</a:t>
            </a:r>
            <a:r>
              <a:rPr lang="en-US" sz="1000" baseline="0" dirty="0" smtClean="0"/>
              <a:t> a child disclosed sexual abuse? (and while not stated on poll, can include or has been the person to first discover abuse was taking place – maybe read in a journal, maybe another way)</a:t>
            </a:r>
          </a:p>
          <a:p>
            <a:pPr marL="171450" lvl="0" indent="-171450">
              <a:buFont typeface="Wingdings" panose="05000000000000000000" pitchFamily="2" charset="2"/>
              <a:buChar char="Ø"/>
            </a:pPr>
            <a:r>
              <a:rPr lang="en-US" sz="1000" b="1" baseline="0" dirty="0" smtClean="0"/>
              <a:t>Ask </a:t>
            </a:r>
            <a:r>
              <a:rPr lang="en-US" sz="1000" baseline="0" dirty="0" smtClean="0"/>
              <a:t>– anyone want to share what that experience can feel like</a:t>
            </a:r>
          </a:p>
          <a:p>
            <a:pPr lvl="0"/>
            <a:endParaRPr lang="en-US" sz="1000" baseline="0" dirty="0" smtClean="0"/>
          </a:p>
          <a:p>
            <a:pPr lvl="0"/>
            <a:r>
              <a:rPr lang="en-US" sz="1000" dirty="0" smtClean="0"/>
              <a:t>First - children </a:t>
            </a:r>
            <a:r>
              <a:rPr lang="en-US" sz="1000" i="1" dirty="0" smtClean="0"/>
              <a:t>do </a:t>
            </a:r>
            <a:r>
              <a:rPr lang="en-US" sz="1000" i="0" dirty="0" smtClean="0"/>
              <a:t>sometimes</a:t>
            </a:r>
            <a:r>
              <a:rPr lang="en-US" sz="1000" i="1" dirty="0" smtClean="0"/>
              <a:t> </a:t>
            </a:r>
            <a:r>
              <a:rPr lang="en-US" sz="1000" dirty="0" smtClean="0"/>
              <a:t>tell and need for adults to listen. While most children don’t tell about abuse while it’s happening, many children do try to repeatedly tell – just maybe not directly. Because adults do not have information about CSA, they often don’t know what children may be trying to say. </a:t>
            </a:r>
          </a:p>
          <a:p>
            <a:pPr marL="172914" indent="-172969">
              <a:buFont typeface="Arial" panose="020B0604020202020204" pitchFamily="34" charset="0"/>
              <a:buChar char="•"/>
            </a:pPr>
            <a:endParaRPr lang="en-US" sz="1000" dirty="0" smtClean="0"/>
          </a:p>
          <a:p>
            <a:pPr lvl="0"/>
            <a:r>
              <a:rPr lang="en-US" sz="1000" dirty="0" smtClean="0"/>
              <a:t>What children need is going to be different than what you as an adult needs. Adults may need to be angry, get revenge, seek legal consequences. Children may just need to know that you care for them. We’ll cover this more in a moment.</a:t>
            </a:r>
          </a:p>
          <a:p>
            <a:pPr eaLnBrk="1" hangingPunct="1"/>
            <a:endParaRPr lang="en-US" sz="1000" dirty="0" smtClean="0"/>
          </a:p>
          <a:p>
            <a:pPr eaLnBrk="1" hangingPunct="1"/>
            <a:r>
              <a:rPr lang="en-US" sz="1000" dirty="0" smtClean="0"/>
              <a:t>And discovery </a:t>
            </a:r>
            <a:r>
              <a:rPr lang="en-US" sz="1000" dirty="0"/>
              <a:t>of abuse can happen in a variety of </a:t>
            </a:r>
            <a:r>
              <a:rPr lang="en-US" sz="1000" dirty="0" smtClean="0"/>
              <a:t>ways – again, not always so directly.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Children may try to tell through their behavior, affect, and indirect statements.  It is unlikely that a child will</a:t>
            </a:r>
            <a:r>
              <a:rPr lang="en-US" sz="1000" baseline="0" dirty="0" smtClean="0"/>
              <a:t> say: </a:t>
            </a:r>
            <a:r>
              <a:rPr lang="en-US" sz="1000" dirty="0" smtClean="0"/>
              <a:t>“Dad, my new counselor molested/sexually abused me in the lake today and I didn’t like it. Can we talk at dinner?” </a:t>
            </a:r>
          </a:p>
          <a:p>
            <a:pPr lvl="0"/>
            <a:r>
              <a:rPr lang="en-US" sz="1000" dirty="0" smtClean="0"/>
              <a:t>But children do acutely listen and observe adults – even though sometimes adults don’t always listen to what children are trying to tell them. Kids try to  assess whether they will be believed, whether the adult can handle the information or will crumble etc. And children sometimes try to tell at the most “inopportune times.” i.e., when you have the flu, are trying to get dinner on the table, in the car – on the way to an appointment.</a:t>
            </a:r>
          </a:p>
          <a:p>
            <a:pPr lvl="1"/>
            <a:endParaRPr lang="en-US" sz="1000" dirty="0"/>
          </a:p>
          <a:p>
            <a:pPr lvl="0"/>
            <a:r>
              <a:rPr lang="en-US" sz="1000" dirty="0"/>
              <a:t>Some disclosures are on purpose. The child seeks you out to tell you about being hurt.  But others may be accidents, “when I’m at my mom’s house, her boyfriend jumped in the shower with me to help me wash the parts of my body I can’t reach”.  </a:t>
            </a:r>
          </a:p>
          <a:p>
            <a:pPr lvl="1"/>
            <a:endParaRPr lang="en-US" sz="1000" dirty="0"/>
          </a:p>
          <a:p>
            <a:pPr lvl="0"/>
            <a:r>
              <a:rPr lang="en-US" sz="1000" dirty="0"/>
              <a:t>And then there are the cases when the evidence – an STD in a young child </a:t>
            </a:r>
            <a:r>
              <a:rPr lang="en-US" sz="1000" dirty="0" smtClean="0"/>
              <a:t>or a teen’s pregnancy for </a:t>
            </a:r>
            <a:r>
              <a:rPr lang="en-US" sz="1000" dirty="0"/>
              <a:t>example, brings the abuse to light. </a:t>
            </a:r>
            <a:endParaRPr lang="en-US" sz="1000" dirty="0" smtClean="0"/>
          </a:p>
          <a:p>
            <a:pPr lvl="0"/>
            <a:r>
              <a:rPr lang="en-US" sz="1000" baseline="0" dirty="0" smtClean="0"/>
              <a:t>Abuse can also be discovered by literally </a:t>
            </a:r>
            <a:r>
              <a:rPr lang="en-US" sz="1000" baseline="0" dirty="0"/>
              <a:t>walking in on a child’s abuse – especially when we’re talking about youth to youth sexual harm. Our (the Stop It Now!) Helpline often hears from parents in this situation – from both perspectives; both as the parent of the child being </a:t>
            </a:r>
            <a:r>
              <a:rPr lang="en-US" sz="1000" baseline="0" dirty="0" smtClean="0"/>
              <a:t>abused </a:t>
            </a:r>
            <a:r>
              <a:rPr lang="en-US" sz="1000" baseline="0" dirty="0"/>
              <a:t>and of the child who is abusing. Also most often, a parent finds out their child has sexually harmed another when that child’s parent comes to them – or perhaps the school or other youth program contacts them.  In all cases, parents and other caring adults often feel devastated – and angry, guilty, betrayed…a great many of difficult emotions. </a:t>
            </a:r>
            <a:endParaRPr lang="en-US" sz="1000" dirty="0"/>
          </a:p>
        </p:txBody>
      </p:sp>
      <p:sp>
        <p:nvSpPr>
          <p:cNvPr id="4" name="Slide Number Placeholder 3"/>
          <p:cNvSpPr>
            <a:spLocks noGrp="1"/>
          </p:cNvSpPr>
          <p:nvPr>
            <p:ph type="sldNum" sz="quarter" idx="10"/>
          </p:nvPr>
        </p:nvSpPr>
        <p:spPr/>
        <p:txBody>
          <a:bodyPr/>
          <a:lstStyle/>
          <a:p>
            <a:fld id="{40750F93-73D2-9145-B5D5-291E2EEAD0FE}" type="slidenum">
              <a:rPr lang="en-US" smtClean="0"/>
              <a:t>12</a:t>
            </a:fld>
            <a:endParaRPr lang="en-US"/>
          </a:p>
        </p:txBody>
      </p:sp>
    </p:spTree>
    <p:extLst>
      <p:ext uri="{BB962C8B-B14F-4D97-AF65-F5344CB8AC3E}">
        <p14:creationId xmlns:p14="http://schemas.microsoft.com/office/powerpoint/2010/main" val="323211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00" b="1" dirty="0" smtClean="0"/>
              <a:t>Trainer’s notes/Suggested language:</a:t>
            </a:r>
            <a:endParaRPr lang="en-US" sz="1000" b="0" dirty="0" smtClean="0"/>
          </a:p>
          <a:p>
            <a:r>
              <a:rPr lang="en-US" sz="1000" b="0" dirty="0" smtClean="0"/>
              <a:t>For</a:t>
            </a:r>
            <a:r>
              <a:rPr lang="en-US" sz="1000" b="0" baseline="0" dirty="0" smtClean="0"/>
              <a:t> any situation where sexual harm has occurred, the two most important things to do are to:</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0" baseline="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en-US" sz="1000" b="0" baseline="0" dirty="0" smtClean="0"/>
              <a:t>Work with others – professionals, other family members, other involved adults – get help! We don’t go it alone…again – we work with our team, or we reach out to our allies as parents. Some parents have the concern that getting help for their child, who has sexually concerning and harmful behaviors, is that their child will be “labeled”, treated unfairly, put on the registry.  But we know that children can absolutely get help with these behaviors, and in fact, with treatment are unlikely to go to sexually harm again . </a:t>
            </a:r>
            <a:r>
              <a:rPr lang="en-US" sz="1000" b="0" i="0" kern="1200" dirty="0" smtClean="0">
                <a:solidFill>
                  <a:schemeClr val="tx1"/>
                </a:solidFill>
                <a:effectLst/>
                <a:latin typeface="+mn-lt"/>
                <a:ea typeface="+mn-ea"/>
                <a:cs typeface="+mn-cs"/>
              </a:rPr>
              <a:t>Youth who commit sexual offenses in childhood are unlikely to commit a subsequent sex offense. Studies universally confirm that sex offense recidivism among youth is exceptionally low—between 3–5 percent.</a:t>
            </a:r>
          </a:p>
          <a:p>
            <a:endParaRPr lang="en-US" sz="1000" b="0" baseline="0" dirty="0" smtClean="0"/>
          </a:p>
          <a:p>
            <a:r>
              <a:rPr lang="en-US" sz="1000" b="0" baseline="0" dirty="0" smtClean="0"/>
              <a:t>Resume safety as soon as possible. For children who have been abused, this means support and most likely professional support. </a:t>
            </a:r>
            <a:r>
              <a:rPr lang="en-US" sz="1000" b="0" dirty="0" smtClean="0"/>
              <a:t>From the moment a child “tells” or abuse is discovered, healing can begin. So it is critical that we feel comfortable responding to a child who has courageously disclosed their abuse or whose abuse has been discovered. These children may be terrified. These steps can help begin setting into motion a loving, caring healing process: </a:t>
            </a:r>
          </a:p>
          <a:p>
            <a:pPr marL="606140" lvl="1" indent="-169560">
              <a:buFont typeface="Arial" panose="020B0604020202020204" pitchFamily="34" charset="0"/>
              <a:buChar char="•"/>
            </a:pPr>
            <a:r>
              <a:rPr lang="en-US" sz="1000" b="0" dirty="0" smtClean="0"/>
              <a:t>Stay calm</a:t>
            </a:r>
          </a:p>
          <a:p>
            <a:pPr marL="609495" lvl="1" indent="-172969">
              <a:buFont typeface="Arial" panose="020B0604020202020204" pitchFamily="34" charset="0"/>
              <a:buChar char="•"/>
            </a:pPr>
            <a:r>
              <a:rPr lang="en-US" sz="1000" b="0" dirty="0" smtClean="0"/>
              <a:t>Believe them</a:t>
            </a:r>
          </a:p>
          <a:p>
            <a:pPr marL="609495" lvl="1" indent="-172969">
              <a:buFont typeface="Arial" panose="020B0604020202020204" pitchFamily="34" charset="0"/>
              <a:buChar char="•"/>
            </a:pPr>
            <a:r>
              <a:rPr lang="en-US" sz="1000" b="0" dirty="0" smtClean="0"/>
              <a:t>Re-establish safety</a:t>
            </a:r>
          </a:p>
          <a:p>
            <a:pPr marL="609495" lvl="1" indent="-172969">
              <a:buFont typeface="Arial" panose="020B0604020202020204" pitchFamily="34" charset="0"/>
              <a:buChar char="•"/>
            </a:pPr>
            <a:r>
              <a:rPr lang="en-US" sz="1000" b="0" dirty="0" smtClean="0"/>
              <a:t>Reassure them they are not to blame</a:t>
            </a:r>
          </a:p>
          <a:p>
            <a:pPr marL="609495" lvl="1" indent="-172969">
              <a:buFont typeface="Arial" panose="020B0604020202020204" pitchFamily="34" charset="0"/>
              <a:buChar char="•"/>
            </a:pPr>
            <a:r>
              <a:rPr lang="en-US" sz="1000" b="0" dirty="0" smtClean="0"/>
              <a:t>Reassure them that they did the right thing by telling</a:t>
            </a:r>
          </a:p>
          <a:p>
            <a:pPr marL="609495" lvl="1" indent="-172969">
              <a:buFont typeface="Arial" panose="020B0604020202020204" pitchFamily="34" charset="0"/>
              <a:buChar char="•"/>
            </a:pPr>
            <a:r>
              <a:rPr lang="en-US" sz="1000" b="0" dirty="0" smtClean="0"/>
              <a:t>Seek out help</a:t>
            </a:r>
          </a:p>
          <a:p>
            <a:pPr marL="609495" lvl="1" indent="-172969">
              <a:buFont typeface="Arial" panose="020B0604020202020204" pitchFamily="34" charset="0"/>
              <a:buChar char="•"/>
            </a:pPr>
            <a:r>
              <a:rPr lang="en-US" sz="1000" b="0" dirty="0" smtClean="0"/>
              <a:t>Express your own reaction (rage, guilt, etc.) to appropriate people – as we talked about,</a:t>
            </a:r>
            <a:r>
              <a:rPr lang="en-US" sz="1000" b="0" baseline="0" dirty="0" smtClean="0"/>
              <a:t> the adult’s reaction needs to be managed appropriately.</a:t>
            </a:r>
          </a:p>
          <a:p>
            <a:pPr marL="609495" lvl="1" indent="-172969">
              <a:buFont typeface="Arial" panose="020B0604020202020204" pitchFamily="34" charset="0"/>
              <a:buChar char="•"/>
            </a:pPr>
            <a:endParaRPr lang="en-US" sz="1000" b="0"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en-US" sz="1000" b="0" baseline="0" dirty="0" smtClean="0"/>
              <a:t>I</a:t>
            </a:r>
            <a:r>
              <a:rPr lang="en-US" sz="1000" b="0" i="0" u="none" strike="noStrike" kern="1200" baseline="0" dirty="0" smtClean="0">
                <a:solidFill>
                  <a:schemeClr val="tx1"/>
                </a:solidFill>
                <a:latin typeface="+mn-lt"/>
                <a:ea typeface="+mn-ea"/>
                <a:cs typeface="+mn-cs"/>
              </a:rPr>
              <a:t>n this post-harm stage , focusing on safety also means safety for child who is the person perpetrating the harm, if that is the case. This child’s safety is critical as well.  It’s important to immediately  address any environmental/relationship needs of the youth abusing that continues to create a vulnerable situation – for example, this youth should not be in any unsupervised position with any child. This is where our safety plans, policies and procedures are helpful.</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We do need to let kids know who have harmed another child…and possibly committed a crime that they are still important, special people – and that folks are there to help them make better decisions, get  help for behaviors that are harmful and to help them if they are struggling to understand safe sexual behaviors. </a:t>
            </a:r>
          </a:p>
          <a:p>
            <a:pPr rtl="0"/>
            <a:r>
              <a:rPr lang="en-US" sz="1000" b="0" i="0" u="none" strike="noStrike" kern="1200" baseline="0" dirty="0" smtClean="0">
                <a:solidFill>
                  <a:schemeClr val="tx1"/>
                </a:solidFill>
                <a:latin typeface="+mn-lt"/>
                <a:ea typeface="+mn-ea"/>
                <a:cs typeface="+mn-cs"/>
              </a:rPr>
              <a:t>And we continue to talk with kids about:</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Safety rules</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Consent</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Consequences</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Reassure them their safety is a priority</a:t>
            </a:r>
          </a:p>
          <a:p>
            <a:pPr marL="514350" lvl="1" indent="-171450" rtl="0">
              <a:buFont typeface="Arial" panose="020B0604020202020204" pitchFamily="34" charset="0"/>
              <a:buChar char="•"/>
            </a:pPr>
            <a:r>
              <a:rPr lang="en-US" sz="1000" b="0" i="0" u="none" strike="noStrike" kern="1200" baseline="0" dirty="0" smtClean="0">
                <a:solidFill>
                  <a:schemeClr val="tx1"/>
                </a:solidFill>
                <a:latin typeface="+mn-lt"/>
                <a:ea typeface="+mn-ea"/>
                <a:cs typeface="+mn-cs"/>
              </a:rPr>
              <a:t>That they are still loveable and valued</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Just like in all other conversations, we want to focus on the behavior and not the intent and we still want that child to feel worthwhile. Kids are really at risk for self-harm when the discovery of their own abuse of another is found out. We have an obligation to help this child as well.</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endParaRPr lang="en-US" sz="1000" b="0" dirty="0"/>
          </a:p>
          <a:p>
            <a:endParaRPr lang="en-US" sz="1000" b="0" dirty="0"/>
          </a:p>
        </p:txBody>
      </p:sp>
      <p:sp>
        <p:nvSpPr>
          <p:cNvPr id="4" name="Slide Number Placeholder 3"/>
          <p:cNvSpPr>
            <a:spLocks noGrp="1"/>
          </p:cNvSpPr>
          <p:nvPr>
            <p:ph type="sldNum" sz="quarter" idx="5"/>
          </p:nvPr>
        </p:nvSpPr>
        <p:spPr/>
        <p:txBody>
          <a:bodyPr/>
          <a:lstStyle/>
          <a:p>
            <a:fld id="{5B59D254-A56F-A64E-8A4D-A1B97E0DCDFC}" type="slidenum">
              <a:rPr lang="en-US" smtClean="0"/>
              <a:t>13</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10000"/>
          </a:bodyPr>
          <a:lstStyle/>
          <a:p>
            <a:r>
              <a:rPr lang="en-US" sz="1000" b="1" dirty="0" smtClean="0"/>
              <a:t>Trainer’s </a:t>
            </a:r>
            <a:r>
              <a:rPr lang="en-US" sz="1000" b="1" dirty="0"/>
              <a:t>notes/Suggested language: </a:t>
            </a:r>
          </a:p>
          <a:p>
            <a:pPr lvl="0"/>
            <a:r>
              <a:rPr lang="en-US" sz="1000" dirty="0"/>
              <a:t>Wrapping</a:t>
            </a:r>
            <a:r>
              <a:rPr lang="en-US" sz="1000" baseline="0" dirty="0"/>
              <a:t> up our Red prevention level, as we look at children – we have covered most of these steps but we do want to land just a bit on reporting. (For professionals) Hopefully you have received a mandated training specific training. And hopefully y</a:t>
            </a:r>
            <a:r>
              <a:rPr lang="en-US" sz="1000" dirty="0"/>
              <a:t>our programs have policies about responding to disclosures and evidence of abuse, whether between children and other children, or an adult and a child. </a:t>
            </a:r>
          </a:p>
          <a:p>
            <a:pPr lvl="0"/>
            <a:endParaRPr lang="en-US" sz="1000" dirty="0"/>
          </a:p>
          <a:p>
            <a:pPr lvl="0"/>
            <a:r>
              <a:rPr lang="en-US" sz="1000" dirty="0"/>
              <a:t>So, hopefully only as a reminder:</a:t>
            </a:r>
            <a:r>
              <a:rPr lang="en-US" sz="1000" baseline="0" dirty="0"/>
              <a:t> </a:t>
            </a:r>
            <a:r>
              <a:rPr lang="en-US" sz="1000" dirty="0"/>
              <a:t> we want to notify the appropriate authorities whenever there has been an incident involving a child and sexual abuse or sexual harmful behaviors. Whenever you have questions – that’s when you work with your team and policies. </a:t>
            </a:r>
            <a:r>
              <a:rPr lang="en-US" sz="1000" b="1" dirty="0"/>
              <a:t>You don’t need to know for sure. </a:t>
            </a:r>
            <a:r>
              <a:rPr lang="en-US" sz="1000" b="0" dirty="0"/>
              <a:t>CPS is there to talk it out with you</a:t>
            </a:r>
            <a:r>
              <a:rPr lang="en-US" sz="1000" b="0" baseline="0" dirty="0"/>
              <a:t> – discuss warning signs you’ve observed, advise you of next steps.</a:t>
            </a:r>
          </a:p>
          <a:p>
            <a:pPr lvl="0"/>
            <a:r>
              <a:rPr lang="en-US" sz="1000" dirty="0"/>
              <a:t>Always report when:</a:t>
            </a:r>
          </a:p>
          <a:p>
            <a:pPr marL="1058173" lvl="2" indent="-169540">
              <a:buFont typeface="Arial" panose="020B0604020202020204" pitchFamily="34" charset="0"/>
              <a:buChar char="•"/>
            </a:pPr>
            <a:r>
              <a:rPr lang="en-US" sz="1000" dirty="0"/>
              <a:t>A child and/or adult shows numerous and consistent warning signs of abuse or being at risk to abuse</a:t>
            </a:r>
          </a:p>
          <a:p>
            <a:pPr marL="1058173" lvl="2" indent="-169540">
              <a:buFont typeface="Arial" panose="020B0604020202020204" pitchFamily="34" charset="0"/>
              <a:buChar char="•"/>
            </a:pPr>
            <a:r>
              <a:rPr lang="en-US" sz="1000" dirty="0"/>
              <a:t>A child has stated that </a:t>
            </a:r>
            <a:r>
              <a:rPr lang="en-US" sz="1000" dirty="0" smtClean="0"/>
              <a:t>they are being </a:t>
            </a:r>
            <a:r>
              <a:rPr lang="en-US" sz="1000" dirty="0"/>
              <a:t>abused by an adult</a:t>
            </a:r>
          </a:p>
          <a:p>
            <a:pPr marL="1058173" lvl="2" indent="-169540">
              <a:buFont typeface="Arial" panose="020B0604020202020204" pitchFamily="34" charset="0"/>
              <a:buChar char="•"/>
            </a:pPr>
            <a:r>
              <a:rPr lang="en-US" sz="1000" dirty="0"/>
              <a:t>A child has stated that another child has been engaging in sexually harmful behaviors with </a:t>
            </a:r>
            <a:r>
              <a:rPr lang="en-US" sz="1000" dirty="0" smtClean="0"/>
              <a:t>them</a:t>
            </a:r>
            <a:endParaRPr lang="en-US" sz="1000" dirty="0"/>
          </a:p>
          <a:p>
            <a:pPr marL="1058173" lvl="2" indent="-169540">
              <a:buFont typeface="Arial" panose="020B0604020202020204" pitchFamily="34" charset="0"/>
              <a:buChar char="•"/>
            </a:pPr>
            <a:r>
              <a:rPr lang="en-US" sz="1000" dirty="0"/>
              <a:t>A child states that </a:t>
            </a:r>
            <a:r>
              <a:rPr lang="en-US" sz="1000" dirty="0" smtClean="0"/>
              <a:t>they have </a:t>
            </a:r>
            <a:r>
              <a:rPr lang="en-US" sz="1000" dirty="0"/>
              <a:t>sexually harmed another child</a:t>
            </a:r>
          </a:p>
          <a:p>
            <a:pPr marL="1058173" lvl="2" indent="-169540">
              <a:buFont typeface="Arial" panose="020B0604020202020204" pitchFamily="34" charset="0"/>
              <a:buChar char="•"/>
            </a:pPr>
            <a:r>
              <a:rPr lang="en-US" sz="1000" dirty="0"/>
              <a:t>An adult has stated </a:t>
            </a:r>
            <a:r>
              <a:rPr lang="en-US" sz="1000" dirty="0" smtClean="0"/>
              <a:t>that they have </a:t>
            </a:r>
            <a:r>
              <a:rPr lang="en-US" sz="1000" dirty="0"/>
              <a:t>sexually abused a child</a:t>
            </a:r>
          </a:p>
          <a:p>
            <a:pPr marL="1058173" lvl="2" indent="-169540">
              <a:buFont typeface="Arial" panose="020B0604020202020204" pitchFamily="34" charset="0"/>
              <a:buChar char="•"/>
            </a:pPr>
            <a:r>
              <a:rPr lang="en-US" sz="1000" dirty="0"/>
              <a:t>An individual has become aware of </a:t>
            </a:r>
            <a:r>
              <a:rPr lang="en-US" sz="1000" dirty="0" smtClean="0"/>
              <a:t>child sexual abuse material</a:t>
            </a:r>
            <a:r>
              <a:rPr lang="en-US" sz="1000" baseline="0" dirty="0" smtClean="0"/>
              <a:t> (</a:t>
            </a:r>
            <a:r>
              <a:rPr lang="en-US" sz="1000" dirty="0" smtClean="0"/>
              <a:t>child pornography) </a:t>
            </a:r>
            <a:r>
              <a:rPr lang="en-US" sz="1000" dirty="0"/>
              <a:t>online </a:t>
            </a:r>
          </a:p>
          <a:p>
            <a:pPr marL="1058173" lvl="2" indent="-169540">
              <a:buFont typeface="Arial" panose="020B0604020202020204" pitchFamily="34" charset="0"/>
              <a:buChar char="•"/>
            </a:pPr>
            <a:r>
              <a:rPr lang="en-US" sz="1000" dirty="0"/>
              <a:t>An adult is aware of another adult or child who is viewing </a:t>
            </a:r>
            <a:r>
              <a:rPr lang="en-US" sz="1000" dirty="0" smtClean="0"/>
              <a:t>child sexual abuse material (child pornography)</a:t>
            </a:r>
            <a:endParaRPr lang="en-US" sz="1000" dirty="0"/>
          </a:p>
          <a:p>
            <a:endParaRPr lang="en-US" sz="1000" dirty="0" smtClean="0"/>
          </a:p>
          <a:p>
            <a:r>
              <a:rPr lang="en-US" sz="1000" dirty="0" smtClean="0"/>
              <a:t>Reporting often is a scary thought for many</a:t>
            </a:r>
            <a:r>
              <a:rPr lang="en-US" sz="1000" baseline="0" dirty="0" smtClean="0"/>
              <a:t> people – working with the system and/or with authorities isn’t safe for everyone and there are barriers for folks in accessing respectful and helpful support. Reporting doesn’t always mean the best outcomes for folks. So, it’s important to know whether you are considered a mandated reporter – and then important that you do what you’re required to do…but individually or as an agency, it’s important that you think about what might get in the way for you, other professionals and for community members  to report suspected or evidenced sexual abuse.  What other alternative ways of response are available if appropriate? Understanding the fears and concerns of our protective system, especially for marginalized communities is part of our bigger prevention needs. </a:t>
            </a:r>
            <a:endParaRPr lang="en-US" sz="1000" dirty="0"/>
          </a:p>
        </p:txBody>
      </p:sp>
      <p:sp>
        <p:nvSpPr>
          <p:cNvPr id="4" name="Slide Number Placeholder 3"/>
          <p:cNvSpPr>
            <a:spLocks noGrp="1"/>
          </p:cNvSpPr>
          <p:nvPr>
            <p:ph type="sldNum" sz="quarter" idx="10"/>
          </p:nvPr>
        </p:nvSpPr>
        <p:spPr/>
        <p:txBody>
          <a:bodyPr/>
          <a:lstStyle/>
          <a:p>
            <a:fld id="{87BD343E-47E8-456C-9D85-0B854225FD33}" type="slidenum">
              <a:rPr lang="en-US" smtClean="0"/>
              <a:t>14</a:t>
            </a:fld>
            <a:endParaRPr lang="en-US"/>
          </a:p>
        </p:txBody>
      </p:sp>
    </p:spTree>
    <p:extLst>
      <p:ext uri="{BB962C8B-B14F-4D97-AF65-F5344CB8AC3E}">
        <p14:creationId xmlns:p14="http://schemas.microsoft.com/office/powerpoint/2010/main" val="198211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smtClean="0"/>
              <a:t>Trainer’s </a:t>
            </a:r>
            <a:r>
              <a:rPr lang="en-US" sz="1000" b="1" dirty="0"/>
              <a:t>notes/Suggested language:</a:t>
            </a:r>
          </a:p>
          <a:p>
            <a:pPr marL="169560" indent="-169560" defTabSz="904321">
              <a:buFont typeface="Wingdings" panose="05000000000000000000" pitchFamily="2" charset="2"/>
              <a:buChar char="Ø"/>
              <a:defRPr/>
            </a:pPr>
            <a:r>
              <a:rPr lang="en-US" sz="1000" b="1" dirty="0" smtClean="0"/>
              <a:t>Activity</a:t>
            </a:r>
            <a:r>
              <a:rPr lang="en-US" sz="1000" b="0" dirty="0" smtClean="0"/>
              <a:t> (</a:t>
            </a:r>
            <a:r>
              <a:rPr lang="en-US" sz="1000" i="1" dirty="0" smtClean="0"/>
              <a:t>could </a:t>
            </a:r>
            <a:r>
              <a:rPr lang="en-US" sz="1000" i="1" dirty="0"/>
              <a:t>be done with large group, or in small </a:t>
            </a:r>
            <a:r>
              <a:rPr lang="en-US" sz="1000" i="1" dirty="0" smtClean="0"/>
              <a:t>groups/pairs):</a:t>
            </a:r>
          </a:p>
          <a:p>
            <a:pPr marL="512460" marR="0" lvl="2" indent="-169560" algn="l" defTabSz="9043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smtClean="0"/>
              <a:t>Virtual Instructions (in-person</a:t>
            </a:r>
            <a:r>
              <a:rPr lang="en-US" sz="1000" b="1" baseline="0" dirty="0" smtClean="0"/>
              <a:t> instructions below)</a:t>
            </a:r>
            <a:r>
              <a:rPr lang="en-US" sz="1000" b="0" dirty="0" smtClean="0"/>
              <a:t>: Each behavior should be made as a poll, with</a:t>
            </a:r>
            <a:r>
              <a:rPr lang="en-US" sz="1000" b="0" baseline="0" dirty="0" smtClean="0"/>
              <a:t> three options to answer for each (green, yellow, red). Put one poll (in no particular order) at a time, waiting for participants to respond. Stop at each level – green, yellow, red – and ask who had voted for each color, and why. Then ask participants what would have changed their vote (if yellow, to red or green, etc.). Share how we coded the behavior. </a:t>
            </a:r>
            <a:r>
              <a:rPr lang="en-US" sz="1000" b="0" baseline="0" dirty="0" smtClean="0">
                <a:solidFill>
                  <a:schemeClr val="tx1"/>
                </a:solidFill>
              </a:rPr>
              <a:t>Repeat until done.</a:t>
            </a:r>
            <a:endParaRPr lang="en-US" sz="1000" b="1" baseline="0" dirty="0" smtClean="0">
              <a:solidFill>
                <a:schemeClr val="tx1"/>
              </a:solidFill>
            </a:endParaRPr>
          </a:p>
          <a:p>
            <a:pPr marL="512460" marR="0" lvl="2" indent="-169560" algn="l" defTabSz="9043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1" dirty="0" smtClean="0">
                <a:solidFill>
                  <a:schemeClr val="tx1"/>
                </a:solidFill>
              </a:rPr>
              <a:t>Instructions</a:t>
            </a:r>
            <a:r>
              <a:rPr lang="en-US" sz="1000" dirty="0">
                <a:solidFill>
                  <a:schemeClr val="tx1"/>
                </a:solidFill>
              </a:rPr>
              <a:t>: As a wrap up on children’s sexual behaviors, I’m going to read a shortlist of children's behaviors (or </a:t>
            </a:r>
            <a:r>
              <a:rPr lang="en-US" sz="1000" i="1" dirty="0">
                <a:solidFill>
                  <a:schemeClr val="tx1"/>
                </a:solidFill>
              </a:rPr>
              <a:t>hand out slips with each of the behaviors below</a:t>
            </a:r>
            <a:r>
              <a:rPr lang="en-US" sz="1000" dirty="0">
                <a:solidFill>
                  <a:schemeClr val="tx1"/>
                </a:solidFill>
              </a:rPr>
              <a:t>). Identify the prevention level (Red, Yellow, or Green) indicated by the behavior. They are purposely very brief descriptions of a single behavior. Based on this little information, what is your first guess at the prevention level? </a:t>
            </a:r>
          </a:p>
          <a:p>
            <a:pPr marL="621721" lvl="1" indent="-169560">
              <a:buFont typeface="Arial" panose="020B0604020202020204" pitchFamily="34" charset="0"/>
              <a:buChar char="•"/>
            </a:pPr>
            <a:r>
              <a:rPr lang="en-US" sz="1000" dirty="0">
                <a:solidFill>
                  <a:schemeClr val="tx1"/>
                </a:solidFill>
              </a:rPr>
              <a:t>List of behaviors to read from:</a:t>
            </a:r>
          </a:p>
          <a:p>
            <a:pPr marL="1073881" lvl="2" indent="-169560">
              <a:buFont typeface="Arial" panose="020B0604020202020204" pitchFamily="34" charset="0"/>
              <a:buChar char="•"/>
            </a:pPr>
            <a:r>
              <a:rPr lang="en-US" sz="1000" dirty="0">
                <a:solidFill>
                  <a:schemeClr val="tx1"/>
                </a:solidFill>
              </a:rPr>
              <a:t>4  year old child is found touching themselves in the bathroom at home (green). Follow up discussion</a:t>
            </a:r>
            <a:r>
              <a:rPr lang="en-US" sz="1000" baseline="0" dirty="0">
                <a:solidFill>
                  <a:schemeClr val="tx1"/>
                </a:solidFill>
              </a:rPr>
              <a:t> question – would this be different if the child was touching themselves at school, camp, etc.?</a:t>
            </a:r>
            <a:endParaRPr lang="en-US" sz="1000" dirty="0">
              <a:solidFill>
                <a:schemeClr val="tx1"/>
              </a:solidFill>
            </a:endParaRPr>
          </a:p>
          <a:p>
            <a:pPr marL="1073881" lvl="2" indent="-169560">
              <a:buFont typeface="Arial" panose="020B0604020202020204" pitchFamily="34" charset="0"/>
              <a:buChar char="•"/>
            </a:pPr>
            <a:r>
              <a:rPr lang="en-US" sz="1000" dirty="0">
                <a:solidFill>
                  <a:schemeClr val="tx1"/>
                </a:solidFill>
              </a:rPr>
              <a:t>8 year old girl told a 5 year old boy that she wants him put his mouth on her vagina (yellow)</a:t>
            </a:r>
          </a:p>
          <a:p>
            <a:pPr marL="1073881" lvl="2" indent="-169560">
              <a:buFont typeface="Arial" panose="020B0604020202020204" pitchFamily="34" charset="0"/>
              <a:buChar char="•"/>
            </a:pPr>
            <a:r>
              <a:rPr lang="en-US" sz="1000" dirty="0">
                <a:solidFill>
                  <a:schemeClr val="tx1"/>
                </a:solidFill>
              </a:rPr>
              <a:t>12 year old asked 11 year old  to get naked for $5 (yellow) Follow up discussion question – Would it make a difference</a:t>
            </a:r>
            <a:r>
              <a:rPr lang="en-US" sz="1000" baseline="0" dirty="0">
                <a:solidFill>
                  <a:schemeClr val="tx1"/>
                </a:solidFill>
              </a:rPr>
              <a:t> if these were siblings, classmates, strangers?</a:t>
            </a:r>
            <a:endParaRPr lang="en-US" sz="1000" dirty="0">
              <a:solidFill>
                <a:schemeClr val="tx1"/>
              </a:solidFill>
            </a:endParaRPr>
          </a:p>
          <a:p>
            <a:pPr marL="1073881" lvl="2" indent="-169560">
              <a:buFont typeface="Arial" panose="020B0604020202020204" pitchFamily="34" charset="0"/>
              <a:buChar char="•"/>
            </a:pPr>
            <a:r>
              <a:rPr lang="en-US" sz="1000" dirty="0">
                <a:solidFill>
                  <a:schemeClr val="tx1"/>
                </a:solidFill>
              </a:rPr>
              <a:t>Two 6 year olds are found naked in the bathroom together (green)</a:t>
            </a:r>
          </a:p>
          <a:p>
            <a:pPr marL="1073881" lvl="2" indent="-169560">
              <a:buFont typeface="Arial" panose="020B0604020202020204" pitchFamily="34" charset="0"/>
              <a:buChar char="•"/>
            </a:pPr>
            <a:r>
              <a:rPr lang="en-US" sz="1000" dirty="0">
                <a:solidFill>
                  <a:schemeClr val="tx1"/>
                </a:solidFill>
              </a:rPr>
              <a:t>14 year old showed a 7 year old pornography pictures online (red)</a:t>
            </a:r>
          </a:p>
          <a:p>
            <a:pPr marL="1073881" lvl="2" indent="-169560">
              <a:buFont typeface="Arial" panose="020B0604020202020204" pitchFamily="34" charset="0"/>
              <a:buChar char="•"/>
            </a:pPr>
            <a:r>
              <a:rPr lang="en-US" sz="1000" b="0" dirty="0">
                <a:solidFill>
                  <a:schemeClr val="tx1"/>
                </a:solidFill>
              </a:rPr>
              <a:t>15 year old girl tells her friend that she has a 24 year old boyfriend and they’ve had sex (red) </a:t>
            </a:r>
          </a:p>
          <a:p>
            <a:pPr marL="218521" lvl="0" indent="0">
              <a:buFont typeface="Arial" panose="020B0604020202020204" pitchFamily="34" charset="0"/>
              <a:buNone/>
            </a:pPr>
            <a:r>
              <a:rPr lang="en-US" sz="1000" dirty="0">
                <a:solidFill>
                  <a:schemeClr val="tx1"/>
                </a:solidFill>
              </a:rPr>
              <a:t>(</a:t>
            </a:r>
            <a:r>
              <a:rPr lang="en-US" sz="1000" i="1" dirty="0">
                <a:solidFill>
                  <a:schemeClr val="tx1"/>
                </a:solidFill>
              </a:rPr>
              <a:t>note to trainer: you can use your own examples. There is a lot of gray when trying to identify children’s sexual behaviors and this is part of the point. More information, including history on the child’s behaviors and experiences is crucial.)</a:t>
            </a:r>
          </a:p>
          <a:p>
            <a:pPr marL="282600" indent="-282600" defTabSz="904321">
              <a:buFont typeface="Arial" panose="020B0604020202020204" pitchFamily="34" charset="0"/>
              <a:buChar char="•"/>
              <a:defRPr/>
            </a:pPr>
            <a:endParaRPr lang="en-US" sz="1000" dirty="0">
              <a:solidFill>
                <a:schemeClr val="tx1"/>
              </a:solidFill>
            </a:endParaRPr>
          </a:p>
          <a:p>
            <a:pPr marL="169560" indent="-169560">
              <a:buFont typeface="Arial" panose="020B0604020202020204" pitchFamily="34" charset="0"/>
              <a:buChar char="•"/>
            </a:pPr>
            <a:r>
              <a:rPr lang="en-US" sz="1000" b="1" dirty="0">
                <a:solidFill>
                  <a:schemeClr val="tx1"/>
                </a:solidFill>
              </a:rPr>
              <a:t>Discussion/Debrief</a:t>
            </a:r>
            <a:r>
              <a:rPr lang="en-US" sz="1000" dirty="0">
                <a:solidFill>
                  <a:schemeClr val="tx1"/>
                </a:solidFill>
              </a:rPr>
              <a:t>: If in groups, ask each group to share the behavior (s) they were assigned</a:t>
            </a:r>
            <a:r>
              <a:rPr lang="en-US" sz="1000" baseline="0" dirty="0">
                <a:solidFill>
                  <a:schemeClr val="tx1"/>
                </a:solidFill>
              </a:rPr>
              <a:t> and their chosen</a:t>
            </a:r>
            <a:r>
              <a:rPr lang="en-US" sz="1000" dirty="0">
                <a:solidFill>
                  <a:schemeClr val="tx1"/>
                </a:solidFill>
              </a:rPr>
              <a:t> prevention level and discuss their process. Some examples of  follow</a:t>
            </a:r>
            <a:r>
              <a:rPr lang="en-US" sz="1000" baseline="0" dirty="0">
                <a:solidFill>
                  <a:schemeClr val="tx1"/>
                </a:solidFill>
              </a:rPr>
              <a:t> up questions are included in trainer’s notes above. All questions not identifying children’s gender could have discussion on whether gender matters in level of concern/prevention.</a:t>
            </a:r>
            <a:r>
              <a:rPr lang="en-US" sz="1000" dirty="0">
                <a:solidFill>
                  <a:schemeClr val="tx1"/>
                </a:solidFill>
              </a:rPr>
              <a:t> </a:t>
            </a:r>
            <a:r>
              <a:rPr lang="en-US" sz="1000" dirty="0" smtClean="0">
                <a:solidFill>
                  <a:schemeClr val="tx1"/>
                </a:solidFill>
              </a:rPr>
              <a:t>Additional </a:t>
            </a:r>
            <a:r>
              <a:rPr lang="en-US" sz="1000" dirty="0">
                <a:solidFill>
                  <a:schemeClr val="tx1"/>
                </a:solidFill>
              </a:rPr>
              <a:t>questions: What questions do you need answered? What else do you need to know? What would change the prevention level? Refer back to these questions: </a:t>
            </a:r>
          </a:p>
          <a:p>
            <a:pPr lvl="1">
              <a:buFont typeface="Wingdings" panose="05000000000000000000" pitchFamily="2" charset="2"/>
              <a:buNone/>
            </a:pPr>
            <a:r>
              <a:rPr lang="en-US" sz="1000" dirty="0">
                <a:solidFill>
                  <a:schemeClr val="tx1"/>
                </a:solidFill>
              </a:rPr>
              <a:t>Motivation – Why?</a:t>
            </a:r>
          </a:p>
          <a:p>
            <a:pPr lvl="1">
              <a:buFont typeface="Wingdings" panose="05000000000000000000" pitchFamily="2" charset="2"/>
              <a:buNone/>
            </a:pPr>
            <a:r>
              <a:rPr lang="en-US" sz="1000" dirty="0">
                <a:solidFill>
                  <a:schemeClr val="tx1"/>
                </a:solidFill>
              </a:rPr>
              <a:t>Dynamic   –  Power Differentials, 	Repetitious, Spontaneity</a:t>
            </a:r>
          </a:p>
          <a:p>
            <a:pPr lvl="1">
              <a:buFont typeface="Wingdings" panose="05000000000000000000" pitchFamily="2" charset="2"/>
              <a:buNone/>
            </a:pPr>
            <a:r>
              <a:rPr lang="en-US" sz="1000" dirty="0">
                <a:solidFill>
                  <a:schemeClr val="tx1"/>
                </a:solidFill>
              </a:rPr>
              <a:t>Activity     –  How mature/adult-like?</a:t>
            </a:r>
          </a:p>
          <a:p>
            <a:pPr lvl="1">
              <a:buFont typeface="Wingdings" panose="05000000000000000000" pitchFamily="2" charset="2"/>
              <a:buNone/>
            </a:pPr>
            <a:r>
              <a:rPr lang="en-US" sz="1000" dirty="0">
                <a:solidFill>
                  <a:schemeClr val="tx1"/>
                </a:solidFill>
              </a:rPr>
              <a:t>Affect       –  When “caught</a:t>
            </a:r>
            <a:r>
              <a:rPr lang="en-US" sz="1000" dirty="0" smtClean="0">
                <a:solidFill>
                  <a:schemeClr val="tx1"/>
                </a:solidFill>
              </a:rPr>
              <a:t>”</a:t>
            </a:r>
            <a:endParaRPr lang="en-US" sz="1000" dirty="0">
              <a:solidFill>
                <a:schemeClr val="tx1"/>
              </a:solidFill>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15</a:t>
            </a:fld>
            <a:endParaRPr lang="en-US"/>
          </a:p>
        </p:txBody>
      </p:sp>
    </p:spTree>
    <p:extLst>
      <p:ext uri="{BB962C8B-B14F-4D97-AF65-F5344CB8AC3E}">
        <p14:creationId xmlns:p14="http://schemas.microsoft.com/office/powerpoint/2010/main" val="13326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1">
              <a:defRPr/>
            </a:pPr>
            <a:r>
              <a:rPr lang="en-US" b="1" dirty="0" smtClean="0"/>
              <a:t>Trainer’s notes/Suggested language:</a:t>
            </a:r>
          </a:p>
          <a:p>
            <a:pPr defTabSz="904321">
              <a:defRPr/>
            </a:pPr>
            <a:r>
              <a:rPr lang="en-US" dirty="0" smtClean="0"/>
              <a:t>Let’s return now to the overall scope of abuse</a:t>
            </a:r>
            <a:r>
              <a:rPr lang="en-US" baseline="0" dirty="0" smtClean="0"/>
              <a:t> </a:t>
            </a:r>
            <a:r>
              <a:rPr lang="en-US" dirty="0" smtClean="0"/>
              <a:t>and learn about the adults who could be a risk to children’s safety and how to recognize</a:t>
            </a:r>
            <a:r>
              <a:rPr lang="en-US" baseline="0" dirty="0" smtClean="0"/>
              <a:t>, respond and take action.</a:t>
            </a:r>
            <a:endParaRPr lang="en-US" dirty="0" smtClean="0"/>
          </a:p>
          <a:p>
            <a:pPr defTabSz="904321">
              <a:defRPr/>
            </a:pPr>
            <a:endParaRPr lang="en-US" dirty="0" smtClean="0"/>
          </a:p>
          <a:p>
            <a:pPr defTabSz="904321">
              <a:defRPr/>
            </a:pPr>
            <a:r>
              <a:rPr lang="en-US" dirty="0" smtClean="0"/>
              <a:t>Although</a:t>
            </a:r>
            <a:r>
              <a:rPr lang="en-US" baseline="0" dirty="0" smtClean="0"/>
              <a:t> </a:t>
            </a:r>
            <a:r>
              <a:rPr lang="en-US" dirty="0" smtClean="0"/>
              <a:t>we have been talking about perpetration prevention as we think about how we promote children’s healthy sexuality</a:t>
            </a:r>
            <a:r>
              <a:rPr lang="en-US" baseline="0" dirty="0" smtClean="0"/>
              <a:t>… because it’s important we </a:t>
            </a:r>
            <a:r>
              <a:rPr lang="en-US" dirty="0" smtClean="0"/>
              <a:t>respond early to kid’s confusion and problems with sexual behaviors,</a:t>
            </a:r>
            <a:r>
              <a:rPr lang="en-US" baseline="0" dirty="0" smtClean="0"/>
              <a:t> and when we know more </a:t>
            </a:r>
            <a:r>
              <a:rPr lang="en-US" dirty="0" smtClean="0"/>
              <a:t>this also helps to interrupt problem behavior… Now we want to talk about adults and perpetration prevention.</a:t>
            </a:r>
            <a:endParaRPr lang="en-US" b="0" dirty="0" smtClean="0"/>
          </a:p>
        </p:txBody>
      </p:sp>
      <p:sp>
        <p:nvSpPr>
          <p:cNvPr id="4" name="Slide Number Placeholder 3"/>
          <p:cNvSpPr>
            <a:spLocks noGrp="1"/>
          </p:cNvSpPr>
          <p:nvPr>
            <p:ph type="sldNum" sz="quarter" idx="10"/>
          </p:nvPr>
        </p:nvSpPr>
        <p:spPr/>
        <p:txBody>
          <a:bodyPr/>
          <a:lstStyle/>
          <a:p>
            <a:fld id="{40750F93-73D2-9145-B5D5-291E2EEAD0FE}" type="slidenum">
              <a:rPr lang="en-US" smtClean="0"/>
              <a:t>16</a:t>
            </a:fld>
            <a:endParaRPr lang="en-US"/>
          </a:p>
        </p:txBody>
      </p:sp>
    </p:spTree>
    <p:extLst>
      <p:ext uri="{BB962C8B-B14F-4D97-AF65-F5344CB8AC3E}">
        <p14:creationId xmlns:p14="http://schemas.microsoft.com/office/powerpoint/2010/main" val="89722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0000"/>
              </a:lnSpc>
            </a:pPr>
            <a:r>
              <a:rPr lang="en-US" sz="1000" b="1" dirty="0" smtClean="0"/>
              <a:t>Trainer’s </a:t>
            </a:r>
            <a:r>
              <a:rPr lang="en-US" sz="1000" b="1" dirty="0"/>
              <a:t>notes/Suggested language:</a:t>
            </a:r>
          </a:p>
          <a:p>
            <a:pPr lvl="0">
              <a:lnSpc>
                <a:spcPct val="100000"/>
              </a:lnSpc>
            </a:pPr>
            <a:r>
              <a:rPr lang="en-US" sz="1000" dirty="0"/>
              <a:t>Let’s turn now to look specifically at adult’s behaviors. Just like when we looked at children’s behaviors, this green, yellow, red continuum helps us think about safe and appropriate behaviors that adult’s exhibit to the warning signs in adult’s behaviors and to the evidence that an adult as abused. </a:t>
            </a:r>
          </a:p>
          <a:p>
            <a:pPr lvl="0">
              <a:lnSpc>
                <a:spcPct val="100000"/>
              </a:lnSpc>
            </a:pPr>
            <a:endParaRPr lang="en-US" sz="1000" b="1" dirty="0"/>
          </a:p>
          <a:p>
            <a:pPr lvl="0">
              <a:lnSpc>
                <a:spcPct val="100000"/>
              </a:lnSpc>
            </a:pPr>
            <a:r>
              <a:rPr lang="en-US" sz="1000" dirty="0"/>
              <a:t>Remember, based on behaviors, we try to identify the prevention level of a situation. When we have a framework to understand behaviors and what they can indicate about their risk, it can help us think about the responses – to reduce the risk and to protect. This prevention level continuum is very similar whether we’re talking about children’s behaviors or adult’s behaviors. We engage at all levels.</a:t>
            </a:r>
          </a:p>
          <a:p>
            <a:pPr lvl="0">
              <a:lnSpc>
                <a:spcPct val="100000"/>
              </a:lnSpc>
            </a:pPr>
            <a:endParaRPr lang="en-US" sz="1000" b="1" dirty="0"/>
          </a:p>
          <a:p>
            <a:pPr defTabSz="924130">
              <a:defRPr/>
            </a:pPr>
            <a:r>
              <a:rPr lang="en-US" sz="1000" dirty="0"/>
              <a:t>So our adult </a:t>
            </a:r>
            <a:r>
              <a:rPr lang="en-US" sz="1000" b="1" u="sng" dirty="0"/>
              <a:t>“Green” </a:t>
            </a:r>
            <a:r>
              <a:rPr lang="en-US" sz="1000" dirty="0"/>
              <a:t>behaviors are the healthy involved, loving, nurturing, supportive, educational behaviors that adults engage in with children that are based on helping a child thrive and grow in a healthy, safe and developmentally appropriately manner.  We spent a lot time earlier talking about these in identifying protective tasks but beyond what we do to help a child with his or her own healthy sexual development, there are general green behaviors caregiving adults demonstrate to support children. </a:t>
            </a:r>
          </a:p>
          <a:p>
            <a:pPr lvl="1" defTabSz="924130">
              <a:defRPr/>
            </a:pPr>
            <a:endParaRPr lang="en-US" sz="1000" dirty="0"/>
          </a:p>
          <a:p>
            <a:pPr marL="169560" indent="-169560" defTabSz="924130">
              <a:buFont typeface="Wingdings" panose="05000000000000000000" pitchFamily="2" charset="2"/>
              <a:buChar char="Ø"/>
              <a:defRPr/>
            </a:pPr>
            <a:r>
              <a:rPr lang="en-US" sz="1000" b="1" dirty="0"/>
              <a:t>Chat/unmute Ask: </a:t>
            </a:r>
            <a:r>
              <a:rPr lang="en-US" sz="1000" dirty="0"/>
              <a:t>What are other general ways caregiving adults demonstrate care/support. (</a:t>
            </a:r>
            <a:r>
              <a:rPr lang="en-US" sz="1000" i="1" dirty="0"/>
              <a:t>May need to give an example from below to help folks get started)</a:t>
            </a:r>
          </a:p>
          <a:p>
            <a:pPr marL="630960" lvl="1" indent="-169540" defTabSz="924130">
              <a:buFont typeface="Arial" panose="020B0604020202020204" pitchFamily="34" charset="0"/>
              <a:buChar char="•"/>
              <a:defRPr/>
            </a:pPr>
            <a:r>
              <a:rPr lang="en-US" sz="1000" dirty="0"/>
              <a:t>Read to them</a:t>
            </a:r>
          </a:p>
          <a:p>
            <a:pPr marL="630960" lvl="1" indent="-169540" defTabSz="924130">
              <a:buFont typeface="Arial" panose="020B0604020202020204" pitchFamily="34" charset="0"/>
              <a:buChar char="•"/>
              <a:defRPr/>
            </a:pPr>
            <a:r>
              <a:rPr lang="en-US" sz="1000" dirty="0"/>
              <a:t>Teach and model social skills</a:t>
            </a:r>
          </a:p>
          <a:p>
            <a:pPr marL="630960" lvl="1" indent="-169540" defTabSz="924130">
              <a:buFont typeface="Arial" panose="020B0604020202020204" pitchFamily="34" charset="0"/>
              <a:buChar char="•"/>
              <a:defRPr/>
            </a:pPr>
            <a:r>
              <a:rPr lang="en-US" sz="1000" dirty="0"/>
              <a:t>Listen to them – really listen -  eye contact, no distractions, asking questions</a:t>
            </a:r>
          </a:p>
          <a:p>
            <a:pPr marL="630960" lvl="1" indent="-169540" defTabSz="924130">
              <a:buFont typeface="Arial" panose="020B0604020202020204" pitchFamily="34" charset="0"/>
              <a:buChar char="•"/>
              <a:defRPr/>
            </a:pPr>
            <a:r>
              <a:rPr lang="en-US" sz="1000" dirty="0"/>
              <a:t>Provide nutritious (and yummy) meals</a:t>
            </a:r>
          </a:p>
          <a:p>
            <a:pPr marL="630960" lvl="1" indent="-169540" defTabSz="924130">
              <a:buFont typeface="Arial" panose="020B0604020202020204" pitchFamily="34" charset="0"/>
              <a:buChar char="•"/>
              <a:defRPr/>
            </a:pPr>
            <a:r>
              <a:rPr lang="en-US" sz="1000" dirty="0"/>
              <a:t>Clothe them</a:t>
            </a:r>
          </a:p>
          <a:p>
            <a:pPr marL="630960" lvl="1" indent="-169540" defTabSz="924130">
              <a:buFont typeface="Arial" panose="020B0604020202020204" pitchFamily="34" charset="0"/>
              <a:buChar char="•"/>
              <a:defRPr/>
            </a:pPr>
            <a:r>
              <a:rPr lang="en-US" sz="1000" dirty="0"/>
              <a:t>Teach them how to play an instrument</a:t>
            </a:r>
          </a:p>
          <a:p>
            <a:pPr marL="630960" lvl="1" indent="-169540" defTabSz="924130">
              <a:buFont typeface="Arial" panose="020B0604020202020204" pitchFamily="34" charset="0"/>
              <a:buChar char="•"/>
              <a:defRPr/>
            </a:pPr>
            <a:r>
              <a:rPr lang="en-US" sz="1000" dirty="0"/>
              <a:t>Praise</a:t>
            </a:r>
          </a:p>
          <a:p>
            <a:pPr marL="630960" lvl="1" indent="-169540" defTabSz="924130">
              <a:buFont typeface="Arial" panose="020B0604020202020204" pitchFamily="34" charset="0"/>
              <a:buChar char="•"/>
              <a:defRPr/>
            </a:pPr>
            <a:r>
              <a:rPr lang="en-US" sz="1000" dirty="0"/>
              <a:t>High fives</a:t>
            </a:r>
          </a:p>
          <a:p>
            <a:pPr marL="630960" lvl="1" indent="-169540" defTabSz="924130">
              <a:buFont typeface="Arial" panose="020B0604020202020204" pitchFamily="34" charset="0"/>
              <a:buChar char="•"/>
              <a:defRPr/>
            </a:pPr>
            <a:r>
              <a:rPr lang="en-US" sz="1000" dirty="0"/>
              <a:t>Hugs – child initiated and/or mutual </a:t>
            </a:r>
          </a:p>
          <a:p>
            <a:pPr marL="630960" lvl="1" indent="-169540" defTabSz="924130">
              <a:buFont typeface="Arial" panose="020B0604020202020204" pitchFamily="34" charset="0"/>
              <a:buChar char="•"/>
              <a:defRPr/>
            </a:pPr>
            <a:r>
              <a:rPr lang="en-US" sz="1000" dirty="0"/>
              <a:t>Others</a:t>
            </a:r>
          </a:p>
          <a:p>
            <a:pPr lvl="1" defTabSz="924130">
              <a:defRPr/>
            </a:pPr>
            <a:endParaRPr lang="en-US" sz="1000" dirty="0"/>
          </a:p>
          <a:p>
            <a:pPr lvl="0" eaLnBrk="1" hangingPunct="1"/>
            <a:r>
              <a:rPr lang="en-US" sz="1000" dirty="0"/>
              <a:t>And just like the children’s prevention continuum: </a:t>
            </a:r>
          </a:p>
          <a:p>
            <a:pPr lvl="0" eaLnBrk="1" hangingPunct="1"/>
            <a:r>
              <a:rPr lang="en-US" sz="1000" b="1" u="sng" dirty="0"/>
              <a:t>“Yellow” </a:t>
            </a:r>
            <a:r>
              <a:rPr lang="en-US" sz="1000" dirty="0"/>
              <a:t>behaviors in adults  are the behaviors that raise warning signs that someone is struggling with boundaries, rules, and safe behaviors – and could pose a risk to children.  Sometimes we may identify warning signs but that doesn’t mean that an adult is an abuser – rather this could mean that they are setting up a situation for a child that could later put that child at risk. </a:t>
            </a:r>
          </a:p>
          <a:p>
            <a:pPr lvl="0" eaLnBrk="1" hangingPunct="1"/>
            <a:endParaRPr lang="en-US" sz="1000" dirty="0"/>
          </a:p>
          <a:p>
            <a:pPr lvl="0" eaLnBrk="1" hangingPunct="1"/>
            <a:r>
              <a:rPr lang="en-US" sz="1000" smtClean="0"/>
              <a:t>And,</a:t>
            </a:r>
            <a:r>
              <a:rPr lang="en-US" sz="1000" baseline="0" smtClean="0"/>
              <a:t> </a:t>
            </a:r>
            <a:r>
              <a:rPr lang="en-US" sz="1000" b="1" u="sng" smtClean="0"/>
              <a:t>“</a:t>
            </a:r>
            <a:r>
              <a:rPr lang="en-US" sz="1000" b="1" u="sng" dirty="0"/>
              <a:t>Red” </a:t>
            </a:r>
            <a:r>
              <a:rPr lang="en-US" sz="1000" dirty="0"/>
              <a:t>behaviors—these are the behaviors that are causing sexual harm and are abusive. There is evidence, a disclosure – Abuse is happening. </a:t>
            </a:r>
            <a:r>
              <a:rPr lang="en-US" altLang="en-US" sz="1000" dirty="0"/>
              <a:t>Red behaviors are always inappropriate.  </a:t>
            </a:r>
            <a:endParaRPr lang="en-US" dirty="0"/>
          </a:p>
        </p:txBody>
      </p:sp>
      <p:sp>
        <p:nvSpPr>
          <p:cNvPr id="4" name="Slide Number Placeholder 3"/>
          <p:cNvSpPr>
            <a:spLocks noGrp="1"/>
          </p:cNvSpPr>
          <p:nvPr>
            <p:ph type="sldNum" sz="quarter" idx="5"/>
          </p:nvPr>
        </p:nvSpPr>
        <p:spPr/>
        <p:txBody>
          <a:bodyPr/>
          <a:lstStyle/>
          <a:p>
            <a:fld id="{5B59D254-A56F-A64E-8A4D-A1B97E0DCDFC}" type="slidenum">
              <a:rPr lang="en-US" smtClean="0"/>
              <a:t>17</a:t>
            </a:fld>
            <a:endParaRPr lang="en-US"/>
          </a:p>
        </p:txBody>
      </p:sp>
    </p:spTree>
    <p:extLst>
      <p:ext uri="{BB962C8B-B14F-4D97-AF65-F5344CB8AC3E}">
        <p14:creationId xmlns:p14="http://schemas.microsoft.com/office/powerpoint/2010/main" val="316084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2588" y="685800"/>
            <a:ext cx="6094412"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lnSpc>
                <a:spcPct val="100000"/>
              </a:lnSpc>
            </a:pPr>
            <a:r>
              <a:rPr lang="en-US" sz="1000" b="1" dirty="0" smtClean="0"/>
              <a:t>Trainer’s </a:t>
            </a:r>
            <a:r>
              <a:rPr lang="en-US" sz="1000" b="1" dirty="0"/>
              <a:t>notes/Suggested language:</a:t>
            </a:r>
            <a:endParaRPr lang="en-US" sz="1000" b="0" dirty="0"/>
          </a:p>
          <a:p>
            <a:pPr lvl="0"/>
            <a:r>
              <a:rPr lang="en-US" sz="1000" b="0" dirty="0"/>
              <a:t>Let’s talk about the barriers of myths and misinformation. First off,  Stop</a:t>
            </a:r>
            <a:r>
              <a:rPr lang="en-US" sz="1000" b="0" baseline="0" dirty="0"/>
              <a:t> It Now! and other experts know that calling adults who are at risk to harm children and even who might have already sexually abused a child a monster isn’t really helpful for prevention. </a:t>
            </a:r>
            <a:endParaRPr lang="en-US" sz="1000" b="0" dirty="0"/>
          </a:p>
          <a:p>
            <a:pPr eaLnBrk="1" hangingPunct="1">
              <a:spcBef>
                <a:spcPct val="0"/>
              </a:spcBef>
            </a:pPr>
            <a:endParaRPr lang="en-US" altLang="en-US" sz="1000" b="0" dirty="0"/>
          </a:p>
          <a:p>
            <a:pPr lvl="0"/>
            <a:r>
              <a:rPr lang="en-US" sz="1000" b="0" dirty="0"/>
              <a:t>Adults who abuse can be any person can sexually harm or abuse someone. The term “dirty old man” isn’t and never was accurate in describing an adult who’s at risk of harming a child. Most folks know now that someone</a:t>
            </a:r>
            <a:r>
              <a:rPr lang="en-US" sz="1000" b="0" baseline="0" dirty="0"/>
              <a:t> who abuses children can be: (review below)</a:t>
            </a:r>
            <a:endParaRPr lang="en-US" sz="1000" b="0" dirty="0"/>
          </a:p>
          <a:p>
            <a:pPr lvl="1"/>
            <a:r>
              <a:rPr lang="en-US" sz="1000" b="0" dirty="0"/>
              <a:t>• Any Age – As we saw, children and youth can sexually harm another child. Adults of all ages can sexually abuse a child.</a:t>
            </a:r>
          </a:p>
          <a:p>
            <a:pPr lvl="1"/>
            <a:r>
              <a:rPr lang="en-US" sz="1000" b="0" dirty="0"/>
              <a:t>• All Economic Backgrounds – Let’s include education in this as well. Doesn’t matter if you have loads of</a:t>
            </a:r>
          </a:p>
          <a:p>
            <a:pPr lvl="1" eaLnBrk="1" hangingPunct="1">
              <a:spcBef>
                <a:spcPct val="0"/>
              </a:spcBef>
            </a:pPr>
            <a:r>
              <a:rPr lang="en-US" altLang="en-US" sz="1000" b="0" dirty="0"/>
              <a:t>money or none at all, whether you work at the Pentagon or you’re a custodian for the local elementary school, whether you have a high school education or multiple doctorates. Sex abuse crosses all economic and educational lines.</a:t>
            </a:r>
          </a:p>
          <a:p>
            <a:pPr lvl="1" eaLnBrk="1" hangingPunct="1">
              <a:spcBef>
                <a:spcPct val="0"/>
              </a:spcBef>
            </a:pPr>
            <a:r>
              <a:rPr lang="en-US" altLang="en-US" sz="1000" b="0" dirty="0"/>
              <a:t>• Any race or culture – there is no one race or culture that “produces” more adults who sexually abuse children</a:t>
            </a:r>
          </a:p>
          <a:p>
            <a:pPr lvl="1" eaLnBrk="1" hangingPunct="1">
              <a:spcBef>
                <a:spcPct val="0"/>
              </a:spcBef>
            </a:pPr>
            <a:r>
              <a:rPr lang="en-US" altLang="en-US" sz="1000" b="0" dirty="0"/>
              <a:t>• Any religious belief – Unfortunately, we do find sexual abuse in all faiths – Judaism, Catholicism, Hinduism, Pagans and Atheists – and everyone else. While an abuser’s own story may be somehow connected to their experience with faith and belief, this is in no way “causes” someone to be an adult who sexually abuses children</a:t>
            </a:r>
          </a:p>
          <a:p>
            <a:pPr lvl="1" eaLnBrk="1" hangingPunct="1">
              <a:spcBef>
                <a:spcPct val="0"/>
              </a:spcBef>
            </a:pPr>
            <a:r>
              <a:rPr lang="en-US" altLang="en-US" sz="1000" b="0" dirty="0"/>
              <a:t>• Any gender or sexual orientation – Likewise, there is no evidence that a person’s sexual orientation “causes” them to become sexually attracted to children. There are plenty of adults who have noted that their primary sexual attraction is to the opposite gender, yet have sexually abused same gendered children. On the Stop It Now! Helpline, we have had questions about whether being abused, “turns someone gay” and what we do know is that growing up gay can increase a child’s overall vulnerability. Folks who are at risk to harm children (and this can even include same-age “bullies”), look for vulnerable children.</a:t>
            </a:r>
          </a:p>
          <a:p>
            <a:pPr lvl="0" eaLnBrk="1" hangingPunct="1">
              <a:spcBef>
                <a:spcPct val="0"/>
              </a:spcBef>
            </a:pPr>
            <a:endParaRPr lang="en-US" altLang="en-US" sz="1000" b="0" dirty="0"/>
          </a:p>
          <a:p>
            <a:pPr lvl="0" eaLnBrk="1" hangingPunct="1">
              <a:spcBef>
                <a:spcPct val="0"/>
              </a:spcBef>
            </a:pPr>
            <a:r>
              <a:rPr lang="en-US" altLang="en-US" sz="1000" b="0" dirty="0"/>
              <a:t>There is no such thing as a “typical” offender</a:t>
            </a:r>
          </a:p>
          <a:p>
            <a:pPr lvl="1" eaLnBrk="1" hangingPunct="1">
              <a:spcBef>
                <a:spcPct val="0"/>
              </a:spcBef>
            </a:pPr>
            <a:r>
              <a:rPr lang="en-US" altLang="en-US" sz="1000" b="0" dirty="0"/>
              <a:t>• Some have a primary sexual attraction to children (e.g. pedophiles)</a:t>
            </a:r>
          </a:p>
          <a:p>
            <a:pPr lvl="1" eaLnBrk="1" hangingPunct="1">
              <a:spcBef>
                <a:spcPct val="0"/>
              </a:spcBef>
            </a:pPr>
            <a:r>
              <a:rPr lang="en-US" altLang="en-US" sz="1000" b="0" dirty="0"/>
              <a:t>• Some have adult sexual relationships</a:t>
            </a:r>
          </a:p>
          <a:p>
            <a:pPr lvl="1" eaLnBrk="1" hangingPunct="1">
              <a:spcBef>
                <a:spcPct val="0"/>
              </a:spcBef>
            </a:pPr>
            <a:r>
              <a:rPr lang="en-US" altLang="en-US" sz="1000" b="0" dirty="0"/>
              <a:t>• Some turn to children because of other stressors in their lives</a:t>
            </a:r>
          </a:p>
          <a:p>
            <a:pPr lvl="1" eaLnBrk="1" hangingPunct="1">
              <a:spcBef>
                <a:spcPct val="0"/>
              </a:spcBef>
            </a:pPr>
            <a:r>
              <a:rPr lang="en-US" altLang="en-US" sz="1000" b="0" dirty="0"/>
              <a:t>• Some have psychiatric disabilities</a:t>
            </a:r>
          </a:p>
          <a:p>
            <a:pPr lvl="1" eaLnBrk="1" hangingPunct="1">
              <a:spcBef>
                <a:spcPct val="0"/>
              </a:spcBef>
            </a:pPr>
            <a:r>
              <a:rPr lang="en-US" altLang="en-US" sz="1000" b="0" dirty="0"/>
              <a:t>• Some have addiction issues</a:t>
            </a:r>
          </a:p>
          <a:p>
            <a:pPr lvl="1" eaLnBrk="1" hangingPunct="1">
              <a:spcBef>
                <a:spcPct val="0"/>
              </a:spcBef>
            </a:pPr>
            <a:r>
              <a:rPr lang="en-US" altLang="en-US" sz="1000" b="0" dirty="0"/>
              <a:t>• The reasons can vary.</a:t>
            </a:r>
          </a:p>
          <a:p>
            <a:pPr lvl="0" eaLnBrk="1" hangingPunct="1">
              <a:spcBef>
                <a:spcPct val="0"/>
              </a:spcBef>
            </a:pPr>
            <a:endParaRPr lang="en-US" altLang="en-US" sz="1000" b="0" dirty="0"/>
          </a:p>
          <a:p>
            <a:pPr lvl="0" eaLnBrk="1" hangingPunct="1">
              <a:spcBef>
                <a:spcPct val="0"/>
              </a:spcBef>
            </a:pPr>
            <a:r>
              <a:rPr lang="en-US" altLang="en-US" sz="1000" b="0" dirty="0"/>
              <a:t>In fact, pedophile is a diagnostic term – basically used to describe the condition of an adult having primary sexual attractions to children and youth – to minors. Believe it or not, not all pedophiles sexually abuse children. These folks can seek out help to deal with these ideas and fantasies before they ever become actions. The Helpline at Stop It Now! actually hears from people like this. They are asking for help and are holding themselves accountable for children’s safety. We will be talking about how to talk with someone whose behaviors worry you and what’s really important is that it is possible to get someone help before a child is harmed.</a:t>
            </a:r>
          </a:p>
          <a:p>
            <a:pPr lvl="0" eaLnBrk="1" hangingPunct="1">
              <a:spcBef>
                <a:spcPct val="0"/>
              </a:spcBef>
            </a:pPr>
            <a:endParaRPr lang="en-US" altLang="en-US" sz="1000" b="0" dirty="0"/>
          </a:p>
          <a:p>
            <a:pPr lvl="0" eaLnBrk="1" hangingPunct="1">
              <a:spcBef>
                <a:spcPct val="0"/>
              </a:spcBef>
            </a:pPr>
            <a:r>
              <a:rPr lang="en-US" altLang="en-US" sz="1000" b="0" dirty="0"/>
              <a:t>We really can’t tell by looking who might sexually abuse children. Instead, we need to be on the lookout for their actions—the behaviors that reflect they potentially have sexual interest in children OR that they have inappropriate boundaries with children. </a:t>
            </a:r>
            <a:r>
              <a:rPr lang="en-US" altLang="en-US" sz="1000" b="1" dirty="0"/>
              <a:t>If we are thinking that we will recognize the “bad guy”, we are sorely mistaken, and we risk our children’s safety. If we think that only “bad people” abuse, we again are sorely mistaken, and we miss opportunities to prevent abuse and help everyone get the help they need. </a:t>
            </a:r>
            <a:r>
              <a:rPr lang="en-US" altLang="en-US" sz="1000" b="0" dirty="0"/>
              <a:t>We need to focus on behavior which is visible and NOT intent—which is not visible.</a:t>
            </a:r>
          </a:p>
          <a:p>
            <a:pPr lvl="0" eaLnBrk="1" hangingPunct="1">
              <a:spcBef>
                <a:spcPct val="0"/>
              </a:spcBef>
            </a:pPr>
            <a:endParaRPr lang="en-US" altLang="en-US" sz="1000" b="0" dirty="0"/>
          </a:p>
          <a:p>
            <a:pPr lvl="0" eaLnBrk="1" hangingPunct="1">
              <a:spcBef>
                <a:spcPct val="0"/>
              </a:spcBef>
            </a:pPr>
            <a:r>
              <a:rPr lang="en-US" altLang="en-US" sz="1000" b="0" dirty="0"/>
              <a:t>Again, what we do know is that in almost 90% of disclosed cases of sexual abuse, the person abusing was known to the child. And that can mean prevention </a:t>
            </a:r>
            <a:r>
              <a:rPr lang="en-US" altLang="en-US" sz="1000" b="0" dirty="0" err="1"/>
              <a:t>opportunties</a:t>
            </a:r>
            <a:endParaRPr lang="en-US" altLang="en-US" sz="1000" b="0" dirty="0"/>
          </a:p>
          <a:p>
            <a:pPr lvl="0" eaLnBrk="1" hangingPunct="1">
              <a:spcBef>
                <a:spcPct val="0"/>
              </a:spcBef>
            </a:pPr>
            <a:endParaRPr lang="en-US" altLang="en-US" sz="1000" b="0" dirty="0"/>
          </a:p>
          <a:p>
            <a:r>
              <a:rPr lang="en-US" altLang="en-US" sz="1000" b="1" dirty="0"/>
              <a:t>Break out Rooms/groups: </a:t>
            </a:r>
            <a:endParaRPr lang="en-US" sz="1000" b="1" dirty="0"/>
          </a:p>
          <a:p>
            <a:pPr marL="169560" indent="-169560">
              <a:buFont typeface="Wingdings" panose="05000000000000000000" pitchFamily="2" charset="2"/>
              <a:buChar char="Ø"/>
            </a:pPr>
            <a:r>
              <a:rPr lang="en-US" sz="1000" b="1" dirty="0"/>
              <a:t>Ask - </a:t>
            </a:r>
            <a:r>
              <a:rPr lang="en-US" sz="1000" b="0" dirty="0"/>
              <a:t>Why do you think talking the adults who think about children sexually, may harm children sexually</a:t>
            </a:r>
            <a:r>
              <a:rPr lang="en-US" sz="1000" b="0" baseline="0" dirty="0"/>
              <a:t> – have harmed children sexually </a:t>
            </a:r>
            <a:r>
              <a:rPr lang="en-US" sz="1000" b="0" dirty="0"/>
              <a:t> is important?  Why is it</a:t>
            </a:r>
            <a:r>
              <a:rPr lang="en-US" sz="1000" b="0" baseline="0" dirty="0"/>
              <a:t> important enough for us to bring up?  Why is even caring about the offender important – what we call them - how does this promote prevention? (allow for answers) and review the following:</a:t>
            </a:r>
          </a:p>
          <a:p>
            <a:endParaRPr lang="en-US" sz="1000" b="0" baseline="0" dirty="0"/>
          </a:p>
          <a:p>
            <a:pPr lvl="0"/>
            <a:r>
              <a:rPr lang="en-US" sz="1000" b="0" baseline="0" dirty="0"/>
              <a:t>There are two main reasons:</a:t>
            </a:r>
            <a:endParaRPr lang="en-US" sz="1000" b="0" dirty="0"/>
          </a:p>
          <a:p>
            <a:pPr marL="609589" lvl="1" indent="-173009">
              <a:buFont typeface="Arial" panose="020B0604020202020204" pitchFamily="34" charset="0"/>
              <a:buChar char="•"/>
            </a:pPr>
            <a:r>
              <a:rPr lang="en-US" sz="1000" b="0" dirty="0"/>
              <a:t> When the word, “monsters” is used – it implies we’re fighting “monsters” puts in a frame that seems really</a:t>
            </a:r>
            <a:r>
              <a:rPr lang="en-US" sz="1000" b="0" baseline="0" dirty="0"/>
              <a:t> scary, seems impossible – need super warrior strength, etc.</a:t>
            </a:r>
          </a:p>
          <a:p>
            <a:pPr marL="609589" lvl="1" indent="-173009">
              <a:buFont typeface="Arial" panose="020B0604020202020204" pitchFamily="34" charset="0"/>
              <a:buChar char="•"/>
            </a:pPr>
            <a:r>
              <a:rPr lang="en-US" sz="1000" b="0" dirty="0"/>
              <a:t>If we’re so busy looking for the monster – we miss the</a:t>
            </a:r>
            <a:r>
              <a:rPr lang="en-US" sz="1000" b="0" baseline="0" dirty="0"/>
              <a:t> subtle behaviors that may make an environment more vulnerable (</a:t>
            </a:r>
            <a:r>
              <a:rPr lang="en-US" sz="1000" b="0" dirty="0"/>
              <a:t>like an adult talking in mature sexual terms around children)….or even very sophisticated grooming behaviors. A person may not see warning signs in an adult at risk to abuse because that person is “too nice”. </a:t>
            </a:r>
          </a:p>
          <a:p>
            <a:pPr lvl="0" eaLnBrk="1" hangingPunct="1">
              <a:spcBef>
                <a:spcPct val="0"/>
              </a:spcBef>
            </a:pPr>
            <a:endParaRPr lang="en-US" altLang="en-US" sz="1000" b="0"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DFEEEB-FF92-4B71-8612-25454281BC47}" type="slidenum">
              <a:rPr lang="en-US" smtClean="0">
                <a:solidFill>
                  <a:prstClr val="black"/>
                </a:solidFill>
                <a:latin typeface="Tahoma" pitchFamily="34" charset="0"/>
              </a:rPr>
              <a:pPr fontAlgn="base">
                <a:spcBef>
                  <a:spcPct val="0"/>
                </a:spcBef>
                <a:spcAft>
                  <a:spcPct val="0"/>
                </a:spcAft>
                <a:defRPr/>
              </a:pPr>
              <a:t>18</a:t>
            </a:fld>
            <a:endParaRPr lang="en-US">
              <a:solidFill>
                <a:prstClr val="black"/>
              </a:solidFill>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4B9BD-A6F6-41BF-9939-1D86D16D9D91}" type="slidenum">
              <a:rPr lang="en-US" altLang="en-US"/>
              <a:pPr/>
              <a:t>19</a:t>
            </a:fld>
            <a:endParaRPr lang="en-US" altLang="en-US"/>
          </a:p>
        </p:txBody>
      </p:sp>
      <p:sp>
        <p:nvSpPr>
          <p:cNvPr id="273410" name="Rectangle 2"/>
          <p:cNvSpPr>
            <a:spLocks noGrp="1" noRot="1" noChangeAspect="1" noChangeArrowheads="1" noTextEdit="1"/>
          </p:cNvSpPr>
          <p:nvPr>
            <p:ph type="sldImg"/>
          </p:nvPr>
        </p:nvSpPr>
        <p:spPr>
          <a:xfrm>
            <a:off x="685800" y="1143000"/>
            <a:ext cx="5486400" cy="3086100"/>
          </a:xfrm>
          <a:ln/>
        </p:spPr>
      </p:sp>
      <p:sp>
        <p:nvSpPr>
          <p:cNvPr id="273411" name="Rectangle 3"/>
          <p:cNvSpPr>
            <a:spLocks noGrp="1" noChangeArrowheads="1"/>
          </p:cNvSpPr>
          <p:nvPr>
            <p:ph type="body" idx="1"/>
          </p:nvPr>
        </p:nvSpPr>
        <p:spPr/>
        <p:txBody>
          <a:bodyPr/>
          <a:lstStyle/>
          <a:p>
            <a:pPr>
              <a:lnSpc>
                <a:spcPct val="100000"/>
              </a:lnSpc>
            </a:pPr>
            <a:r>
              <a:rPr lang="en-US" sz="1000" b="1" dirty="0" smtClean="0"/>
              <a:t>Trainer’s </a:t>
            </a:r>
            <a:r>
              <a:rPr lang="en-US" sz="1000" b="1" dirty="0"/>
              <a:t>notes/Suggested language:</a:t>
            </a:r>
          </a:p>
          <a:p>
            <a:pPr lvl="0"/>
            <a:r>
              <a:rPr lang="en-US" altLang="en-US" sz="1000" dirty="0"/>
              <a:t>So, what are concerned adults to do? How can they know when there is a risk?</a:t>
            </a:r>
          </a:p>
          <a:p>
            <a:pPr lvl="0"/>
            <a:r>
              <a:rPr lang="en-US" altLang="en-US" sz="1000" dirty="0"/>
              <a:t>Since really – there is no big decal advertising an adult or youth who is at risk to abuse a child, we look at warning signs.</a:t>
            </a:r>
          </a:p>
          <a:p>
            <a:pPr lvl="0"/>
            <a:endParaRPr lang="en-US" altLang="en-US" sz="1000" dirty="0"/>
          </a:p>
          <a:p>
            <a:pPr lvl="0"/>
            <a:r>
              <a:rPr lang="en-US" altLang="en-US" sz="1000" dirty="0"/>
              <a:t>The sexual abuse of a child doesn’t happen all of a sudden.</a:t>
            </a:r>
            <a:br>
              <a:rPr lang="en-US" altLang="en-US" sz="1000" dirty="0"/>
            </a:br>
            <a:r>
              <a:rPr lang="en-US" altLang="en-US" sz="1000" dirty="0"/>
              <a:t>Someone who is feeling the urge to act on their sexual feelings towards a child, may unknowingly be sending out signals that they are at risk of abusing for quite a while.  By being able to identify behaviors that could indicate that someone may be losing control, we may have the opportunity to intervene and to get every one the help they need before harm has taken place.</a:t>
            </a:r>
          </a:p>
          <a:p>
            <a:endParaRPr lang="en-US" dirty="0"/>
          </a:p>
          <a:p>
            <a:pPr lvl="0"/>
            <a:endParaRPr lang="en-US" altLang="en-US"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t>Trainer’s </a:t>
            </a:r>
            <a:r>
              <a:rPr lang="en-US" sz="1000" b="1" dirty="0"/>
              <a:t>notes/Suggested language:</a:t>
            </a:r>
            <a:endParaRPr lang="en-US" sz="1000" dirty="0"/>
          </a:p>
          <a:p>
            <a:pPr lvl="0" eaLnBrk="1" hangingPunct="1">
              <a:spcBef>
                <a:spcPct val="0"/>
              </a:spcBef>
            </a:pPr>
            <a:r>
              <a:rPr lang="en-US" altLang="en-US" sz="1000" dirty="0"/>
              <a:t>Remember our continuum.  Let’s move now into the middle ground – the yellow prevention level. In some ways we are rerouting our journey a bit from looking upstream, to down turning our look around, including to a downstream – but still prevention – look.</a:t>
            </a:r>
          </a:p>
          <a:p>
            <a:pPr lvl="0" eaLnBrk="1" hangingPunct="1">
              <a:spcBef>
                <a:spcPct val="0"/>
              </a:spcBef>
            </a:pPr>
            <a:endParaRPr lang="en-US" altLang="en-US" sz="1000" dirty="0"/>
          </a:p>
          <a:p>
            <a:pPr lvl="0" eaLnBrk="1" hangingPunct="1">
              <a:spcBef>
                <a:spcPct val="0"/>
              </a:spcBef>
            </a:pPr>
            <a:r>
              <a:rPr lang="en-US" altLang="en-US" sz="1000" dirty="0"/>
              <a:t>All three of these “stages, levels, stopping points” are primary. Green is primary – before. Yellow is secondary – stopping it now, and Red – stopping it from happening again. It’s more multi-layered than , taking into account the long term consequences of abuse on not only individuals but families and whole communities. And also a reminder that these 3 levels are not silos – they are not pure green, yellow and red. </a:t>
            </a:r>
          </a:p>
          <a:p>
            <a:pPr lvl="0" eaLnBrk="1" hangingPunct="1">
              <a:spcBef>
                <a:spcPct val="0"/>
              </a:spcBef>
            </a:pPr>
            <a:endParaRPr lang="en-US" altLang="en-US" sz="1000" dirty="0"/>
          </a:p>
          <a:p>
            <a:pPr lvl="0" eaLnBrk="1" hangingPunct="1">
              <a:spcBef>
                <a:spcPct val="0"/>
              </a:spcBef>
            </a:pPr>
            <a:r>
              <a:rPr lang="en-US" altLang="en-US" sz="1000" dirty="0"/>
              <a:t>Most you work in the “not green” prevention levels. This is not a treatment training. We’re focused on how we know something is a problem and how to respond to these concerns and helps kids – maybe we can interrupt a potential abuse situation or maybe we’re responding to one. In all cases, we have an opportunity to improve outcomes for children. So if we think of Green as Primary Prevention – before anything happens and preventing anything from happening, we’re going to think of Yellow as secondary prevention – stopping something from happening or that’s about to happen.  And Red is what we call tertiary prevention – preventing abuse from re-occurring – perhaps generationally.  </a:t>
            </a:r>
          </a:p>
          <a:p>
            <a:pPr lvl="0" eaLnBrk="1" hangingPunct="1">
              <a:spcBef>
                <a:spcPct val="0"/>
              </a:spcBef>
            </a:pPr>
            <a:endParaRPr lang="en-US" altLang="en-US" sz="1000" dirty="0"/>
          </a:p>
          <a:p>
            <a:pPr lvl="0" eaLnBrk="1" hangingPunct="1">
              <a:spcBef>
                <a:spcPct val="0"/>
              </a:spcBef>
            </a:pPr>
            <a:r>
              <a:rPr lang="en-US" altLang="en-US" sz="1000" dirty="0"/>
              <a:t>For many children who are abused, their risk of re-abuse increases. The way we respond to children who have been abused, what we do to protect them moving forward is crucial in preventing further abuse – either because of the risk of the child them self to cause harm to others as a response to the trauma experienced or the increased risk of re-victimization. And how we respond furthers help create foundations for later healthy relationships and general engagement with life </a:t>
            </a:r>
          </a:p>
          <a:p>
            <a:pPr lvl="0" eaLnBrk="1" hangingPunct="1">
              <a:spcBef>
                <a:spcPct val="0"/>
              </a:spcBef>
            </a:pPr>
            <a:endParaRPr lang="en-US" altLang="en-US" sz="1000" dirty="0"/>
          </a:p>
          <a:p>
            <a:pPr lvl="0" eaLnBrk="1" hangingPunct="1">
              <a:spcBef>
                <a:spcPct val="0"/>
              </a:spcBef>
            </a:pPr>
            <a:r>
              <a:rPr lang="en-US" altLang="en-US" sz="1000" dirty="0"/>
              <a:t>Regardless of the history of the children we work with, there are warning signs in both children and adults that we can respond to in order to create safer environments. Remember that up to </a:t>
            </a:r>
            <a:r>
              <a:rPr lang="en-US" sz="900" kern="1200" dirty="0" smtClean="0">
                <a:solidFill>
                  <a:schemeClr val="tx1"/>
                </a:solidFill>
                <a:effectLst/>
                <a:latin typeface="+mn-lt"/>
                <a:ea typeface="+mn-ea"/>
                <a:cs typeface="+mn-cs"/>
              </a:rPr>
              <a:t>75% (3/4) </a:t>
            </a:r>
            <a:r>
              <a:rPr lang="en-US" altLang="en-US" sz="1000" dirty="0" smtClean="0"/>
              <a:t>of </a:t>
            </a:r>
            <a:r>
              <a:rPr lang="en-US" altLang="en-US" sz="1000" dirty="0"/>
              <a:t>child sexual abuse cases are perpetrated by someone younger than 18 years old. This means child to child, so we want to talk about children’s own behaviors as possibly problematic – and how to know. </a:t>
            </a:r>
          </a:p>
          <a:p>
            <a:pPr lvl="0" eaLnBrk="1" hangingPunct="1">
              <a:spcBef>
                <a:spcPct val="0"/>
              </a:spcBef>
            </a:pPr>
            <a:endParaRPr lang="en-US" alt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2</a:t>
            </a:fld>
            <a:endParaRPr lang="en-US"/>
          </a:p>
        </p:txBody>
      </p:sp>
    </p:spTree>
    <p:extLst>
      <p:ext uri="{BB962C8B-B14F-4D97-AF65-F5344CB8AC3E}">
        <p14:creationId xmlns:p14="http://schemas.microsoft.com/office/powerpoint/2010/main" val="755057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b="1" dirty="0" smtClean="0"/>
              <a:t>Trainer’s </a:t>
            </a:r>
            <a:r>
              <a:rPr lang="en-US" sz="1000" b="1" dirty="0"/>
              <a:t>notes/Suggested language:</a:t>
            </a:r>
          </a:p>
          <a:p>
            <a:pPr lvl="0"/>
            <a:r>
              <a:rPr lang="en-US" sz="1000" dirty="0"/>
              <a:t>To help guide our thinking when we’ve observed a behavior that we question, </a:t>
            </a:r>
          </a:p>
          <a:p>
            <a:pPr lvl="0">
              <a:defRPr/>
            </a:pPr>
            <a:r>
              <a:rPr lang="en-US" sz="1000" dirty="0"/>
              <a:t>Think about:</a:t>
            </a:r>
          </a:p>
          <a:p>
            <a:pPr marL="618851" lvl="1" indent="-173010">
              <a:buFont typeface="Arial" panose="020B0604020202020204" pitchFamily="34" charset="0"/>
              <a:buChar char="•"/>
              <a:defRPr/>
            </a:pPr>
            <a:r>
              <a:rPr lang="en-US" sz="1000" b="1" dirty="0"/>
              <a:t>Whose needs are being met? </a:t>
            </a:r>
            <a:r>
              <a:rPr lang="en-US" sz="1000" dirty="0"/>
              <a:t>– the child’s, the adult’s. Yes, as adults, we do sometimes tell children what to do to meet our needs – “hurry up, so I won’t be late to work” – but in general, what adults do in their interactions with children should focus on a child’s needs. Even telling a child that they can’t play  until they clean their room is helping a child in a number of ways – to learn responsibility, to keep a healthy environment, to contribute to household, etc. But when an adult is asking a child to do something that has no benefit to the child, this is important information. </a:t>
            </a:r>
          </a:p>
          <a:p>
            <a:pPr marL="618851" lvl="1" indent="-173010">
              <a:buFont typeface="Arial" panose="020B0604020202020204" pitchFamily="34" charset="0"/>
              <a:buChar char="•"/>
              <a:defRPr/>
            </a:pPr>
            <a:r>
              <a:rPr lang="en-US" sz="1000" b="1" dirty="0"/>
              <a:t>Do behaviors continue after clear limits have been set? </a:t>
            </a:r>
            <a:r>
              <a:rPr lang="en-US" sz="1000" dirty="0"/>
              <a:t>– big question, does it stop once you’ve spoken up? If an adult has been informed about a safety plan, a family rule, a program policy and still continues with the behavior, then this is a warning sign that this adult is increasing a child’s vulnerability</a:t>
            </a:r>
          </a:p>
          <a:p>
            <a:pPr marL="618851" lvl="1" indent="-173010">
              <a:buFont typeface="Arial" panose="020B0604020202020204" pitchFamily="34" charset="0"/>
              <a:buChar char="•"/>
              <a:defRPr/>
            </a:pPr>
            <a:r>
              <a:rPr lang="en-US" sz="1000" b="1" dirty="0"/>
              <a:t>Is parental authority being undermined?</a:t>
            </a:r>
            <a:r>
              <a:rPr lang="en-US" sz="1000" dirty="0"/>
              <a:t> – not always easy to see but if the behavior is not thing sanctioned by the parent or caregiver in charge, this can signify that an adult is setting up an unhealthy and perhaps unsafe relationship with a child. Little things like – Don’t tell your mom I let you have dessert first – can conflict with a child’s regular rules, with  his sense of how things are done and besides being confusing, can become something held over a child. Also, this can be a tact to try build “loyalty” with this unsafe adult which will in turn become dangerous and even more confusing for the child later. </a:t>
            </a:r>
          </a:p>
          <a:p>
            <a:pPr marL="618851" lvl="1" indent="-173010">
              <a:buFont typeface="Arial" panose="020B0604020202020204" pitchFamily="34" charset="0"/>
              <a:buChar char="•"/>
              <a:defRPr/>
            </a:pPr>
            <a:r>
              <a:rPr lang="en-US" sz="1000" b="1" dirty="0"/>
              <a:t>Is one child singled out? </a:t>
            </a:r>
            <a:r>
              <a:rPr lang="en-US" sz="1000" dirty="0"/>
              <a:t>– Does this adult treat every child the same way or does the attention seem focused on a single special child. </a:t>
            </a:r>
          </a:p>
          <a:p>
            <a:pPr marL="618851" lvl="1" indent="-173010">
              <a:buFont typeface="Arial" panose="020B0604020202020204" pitchFamily="34" charset="0"/>
              <a:buChar char="•"/>
              <a:defRPr/>
            </a:pPr>
            <a:r>
              <a:rPr lang="en-US" sz="1000" b="1" dirty="0"/>
              <a:t>Can a child say “no”?</a:t>
            </a:r>
            <a:r>
              <a:rPr lang="en-US" sz="1000" dirty="0"/>
              <a:t> – Children need to be able to say no occasionally. If an adult has such control over a child that this child agrees to or even tolerates anything from a specific adult, this could be a risk. If a child says “no, I don’t want to kiss you” and is told that she has to always kiss her uncle good bye, this could set up a risky situation.</a:t>
            </a:r>
          </a:p>
          <a:p>
            <a:pPr marL="634431" lvl="1" indent="-173010">
              <a:buFont typeface="Arial" panose="020B0604020202020204" pitchFamily="34" charset="0"/>
              <a:buChar char="•"/>
              <a:defRPr/>
            </a:pPr>
            <a:endParaRPr lang="en-US" sz="1000" dirty="0"/>
          </a:p>
          <a:p>
            <a:pPr marL="9260">
              <a:defRPr/>
            </a:pPr>
            <a:r>
              <a:rPr lang="en-US" sz="1000" dirty="0"/>
              <a:t>Using these questions as a guide can help you determine the prevention level of the observed behavior</a:t>
            </a:r>
            <a:endParaRPr lang="en-US" dirty="0"/>
          </a:p>
        </p:txBody>
      </p:sp>
      <p:sp>
        <p:nvSpPr>
          <p:cNvPr id="4" name="Slide Number Placeholder 3"/>
          <p:cNvSpPr>
            <a:spLocks noGrp="1"/>
          </p:cNvSpPr>
          <p:nvPr>
            <p:ph type="sldNum" sz="quarter" idx="10"/>
          </p:nvPr>
        </p:nvSpPr>
        <p:spPr/>
        <p:txBody>
          <a:bodyPr/>
          <a:lstStyle/>
          <a:p>
            <a:fld id="{40750F93-73D2-9145-B5D5-291E2EEAD0FE}" type="slidenum">
              <a:rPr lang="en-US" smtClean="0"/>
              <a:t>20</a:t>
            </a:fld>
            <a:endParaRPr lang="en-US"/>
          </a:p>
        </p:txBody>
      </p:sp>
    </p:spTree>
    <p:extLst>
      <p:ext uri="{BB962C8B-B14F-4D97-AF65-F5344CB8AC3E}">
        <p14:creationId xmlns:p14="http://schemas.microsoft.com/office/powerpoint/2010/main" val="153867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ts val="0"/>
              </a:spcBef>
              <a:spcAft>
                <a:spcPts val="0"/>
              </a:spcAft>
            </a:pPr>
            <a:r>
              <a:rPr lang="en-US" sz="1000" b="1" dirty="0" smtClean="0">
                <a:ea typeface="Calibri"/>
                <a:cs typeface="Times New Roman"/>
              </a:rPr>
              <a:t>Trainer’s </a:t>
            </a:r>
            <a:r>
              <a:rPr lang="en-US" sz="1000" b="1" dirty="0">
                <a:ea typeface="Calibri"/>
                <a:cs typeface="Times New Roman"/>
              </a:rPr>
              <a:t>notes/Suggested language:</a:t>
            </a:r>
            <a:endParaRPr lang="en-US" sz="1000" dirty="0">
              <a:ea typeface="Calibri"/>
              <a:cs typeface="Times New Roman"/>
            </a:endParaRPr>
          </a:p>
          <a:p>
            <a:pPr>
              <a:spcBef>
                <a:spcPts val="0"/>
              </a:spcBef>
              <a:spcAft>
                <a:spcPts val="0"/>
              </a:spcAft>
            </a:pPr>
            <a:r>
              <a:rPr lang="en-US" sz="1000" dirty="0">
                <a:ea typeface="Calibri"/>
                <a:cs typeface="Times New Roman"/>
              </a:rPr>
              <a:t>Let’s look further at these warning signs. To be absolutely clear - someone who shows these yellow warning signs is not necessarily going to sexually abuse children.  As said before, </a:t>
            </a:r>
            <a:r>
              <a:rPr lang="en-US" sz="1000" b="1" dirty="0">
                <a:ea typeface="Calibri"/>
                <a:cs typeface="Times New Roman"/>
              </a:rPr>
              <a:t>the recommendation is that you focus on visible behaviors and NOT intent.  We can’t see what someone intends.  </a:t>
            </a:r>
            <a:r>
              <a:rPr lang="en-US" sz="1000" dirty="0">
                <a:ea typeface="Calibri"/>
                <a:cs typeface="Times New Roman"/>
              </a:rPr>
              <a:t>We can only see </a:t>
            </a:r>
            <a:r>
              <a:rPr lang="en-US" sz="1000" u="sng" dirty="0">
                <a:ea typeface="Calibri"/>
                <a:cs typeface="Times New Roman"/>
              </a:rPr>
              <a:t>signs of behaviors that are associated with an increased risk to be inappropriate or harmful towards children.  </a:t>
            </a:r>
            <a:endParaRPr lang="en-US" sz="1000" dirty="0">
              <a:ea typeface="Calibri"/>
              <a:cs typeface="Times New Roman"/>
            </a:endParaRPr>
          </a:p>
          <a:p>
            <a:pPr>
              <a:spcBef>
                <a:spcPts val="0"/>
              </a:spcBef>
              <a:spcAft>
                <a:spcPts val="0"/>
              </a:spcAft>
            </a:pPr>
            <a:r>
              <a:rPr lang="en-US" sz="1000" dirty="0">
                <a:ea typeface="Calibri"/>
                <a:cs typeface="Times New Roman"/>
              </a:rPr>
              <a:t>This can be a really tricky concept.  People often think they can’t do anything unless they have “proof” that someone has done something wrong.  We don’t need proof to act protectively, to act within our safety plan and within our policies and procedures. </a:t>
            </a:r>
          </a:p>
          <a:p>
            <a:pPr>
              <a:spcBef>
                <a:spcPts val="0"/>
              </a:spcBef>
              <a:spcAft>
                <a:spcPts val="0"/>
              </a:spcAft>
            </a:pPr>
            <a:endParaRPr lang="en-US" sz="1000" dirty="0">
              <a:ea typeface="Calibri"/>
              <a:cs typeface="Times New Roman"/>
            </a:endParaRPr>
          </a:p>
          <a:p>
            <a:pPr marL="171450" indent="-171450">
              <a:spcBef>
                <a:spcPts val="0"/>
              </a:spcBef>
              <a:spcAft>
                <a:spcPts val="0"/>
              </a:spcAft>
              <a:buFont typeface="Wingdings" panose="05000000000000000000" pitchFamily="2" charset="2"/>
              <a:buChar char="Ø"/>
              <a:tabLst>
                <a:tab pos="452160" algn="l"/>
              </a:tabLst>
            </a:pPr>
            <a:r>
              <a:rPr lang="en-US" sz="1000" b="1" dirty="0">
                <a:ea typeface="Calibri"/>
                <a:cs typeface="Times New Roman"/>
              </a:rPr>
              <a:t>Review:</a:t>
            </a:r>
            <a:endParaRPr lang="en-US" sz="1000" dirty="0">
              <a:ea typeface="Calibri"/>
              <a:cs typeface="Times New Roman"/>
            </a:endParaRPr>
          </a:p>
          <a:p>
            <a:pPr>
              <a:spcBef>
                <a:spcPts val="0"/>
              </a:spcBef>
              <a:spcAft>
                <a:spcPts val="0"/>
              </a:spcAft>
            </a:pPr>
            <a:r>
              <a:rPr lang="en-US" sz="1000" b="1" dirty="0">
                <a:ea typeface="Calibri"/>
                <a:cs typeface="Times New Roman"/>
              </a:rPr>
              <a:t>Child Focused:</a:t>
            </a:r>
            <a:endParaRPr lang="en-US" sz="1000" dirty="0">
              <a:ea typeface="Calibri"/>
              <a:cs typeface="Times New Roman"/>
            </a:endParaRPr>
          </a:p>
          <a:p>
            <a:pPr>
              <a:spcBef>
                <a:spcPts val="0"/>
              </a:spcBef>
              <a:spcAft>
                <a:spcPts val="0"/>
              </a:spcAft>
            </a:pPr>
            <a:r>
              <a:rPr lang="en-US" sz="1000" dirty="0">
                <a:ea typeface="Calibri"/>
                <a:cs typeface="Times New Roman"/>
              </a:rPr>
              <a:t>The </a:t>
            </a:r>
            <a:r>
              <a:rPr lang="en-US" sz="1000" b="1" dirty="0">
                <a:ea typeface="Calibri"/>
                <a:cs typeface="Times New Roman"/>
              </a:rPr>
              <a:t>focus on children </a:t>
            </a:r>
            <a:r>
              <a:rPr lang="en-US" sz="1000" dirty="0">
                <a:ea typeface="Calibri"/>
                <a:cs typeface="Times New Roman"/>
              </a:rPr>
              <a:t>really is noticeable. You may think that an engaged adult seems “too good to be true,"  for example, </a:t>
            </a:r>
            <a:r>
              <a:rPr lang="en-US" sz="1000" dirty="0" smtClean="0">
                <a:ea typeface="Calibri"/>
                <a:cs typeface="Times New Roman"/>
              </a:rPr>
              <a:t>they frequently babysit </a:t>
            </a:r>
            <a:r>
              <a:rPr lang="en-US" sz="1000" dirty="0">
                <a:ea typeface="Calibri"/>
                <a:cs typeface="Times New Roman"/>
              </a:rPr>
              <a:t>different children for free; takes children on special outings alone; buys children gifts or gives them money for no apparent reason? Too Good To Be True – is a warning sign.</a:t>
            </a:r>
          </a:p>
          <a:p>
            <a:pPr>
              <a:spcBef>
                <a:spcPts val="0"/>
              </a:spcBef>
              <a:spcAft>
                <a:spcPts val="0"/>
              </a:spcAft>
            </a:pPr>
            <a:r>
              <a:rPr lang="en-US" sz="1000" dirty="0">
                <a:ea typeface="Calibri"/>
                <a:cs typeface="Times New Roman"/>
              </a:rPr>
              <a:t>Pay attention to adults who show little interest in spending time with other adults, who pushes for time with children, creates situations where </a:t>
            </a:r>
            <a:r>
              <a:rPr lang="en-US" sz="1000" dirty="0" smtClean="0">
                <a:ea typeface="Calibri"/>
                <a:cs typeface="Times New Roman"/>
              </a:rPr>
              <a:t>they are alone </a:t>
            </a:r>
            <a:r>
              <a:rPr lang="en-US" sz="1000" dirty="0">
                <a:ea typeface="Calibri"/>
                <a:cs typeface="Times New Roman"/>
              </a:rPr>
              <a:t>with children. Who singles out children for special attention When an adult voices a constant admiration of a child, frequently touches a child, seems to indicate that they understand the child when no one else does – also who ignores rules, policies and even requests from parents, caregivers and other adults regarding interactions with a child. </a:t>
            </a:r>
          </a:p>
          <a:p>
            <a:pPr>
              <a:spcBef>
                <a:spcPts val="0"/>
              </a:spcBef>
              <a:spcAft>
                <a:spcPts val="0"/>
              </a:spcAft>
            </a:pPr>
            <a:r>
              <a:rPr lang="en-US" sz="1000" dirty="0">
                <a:ea typeface="Calibri"/>
                <a:cs typeface="Times New Roman"/>
              </a:rPr>
              <a:t>The term grooming is used to describe the process an adult who is a risk to children uses to gain a child’s trust, get close to a child and then abuse them. This can include creating a relationship where the adult is perceived as being a critical person in the child’s life because </a:t>
            </a:r>
            <a:r>
              <a:rPr lang="en-US" sz="1000" smtClean="0">
                <a:ea typeface="Calibri"/>
                <a:cs typeface="Times New Roman"/>
              </a:rPr>
              <a:t>they have created </a:t>
            </a:r>
            <a:r>
              <a:rPr lang="en-US" sz="1000" dirty="0">
                <a:ea typeface="Calibri"/>
                <a:cs typeface="Times New Roman"/>
              </a:rPr>
              <a:t>that perception. </a:t>
            </a:r>
          </a:p>
          <a:p>
            <a:pPr>
              <a:spcBef>
                <a:spcPts val="0"/>
              </a:spcBef>
              <a:spcAft>
                <a:spcPts val="0"/>
              </a:spcAft>
            </a:pPr>
            <a:r>
              <a:rPr lang="en-US" sz="1000" dirty="0">
                <a:ea typeface="Calibri"/>
                <a:cs typeface="Times New Roman"/>
              </a:rPr>
              <a:t>Additionally, these folks:</a:t>
            </a:r>
          </a:p>
          <a:p>
            <a:pPr marL="734761" lvl="1" indent="-282600">
              <a:spcBef>
                <a:spcPts val="0"/>
              </a:spcBef>
              <a:spcAft>
                <a:spcPts val="0"/>
              </a:spcAft>
              <a:buFont typeface="Arial"/>
              <a:buChar char="•"/>
              <a:tabLst>
                <a:tab pos="904321" algn="l"/>
              </a:tabLst>
            </a:pPr>
            <a:r>
              <a:rPr lang="en-US" sz="1000" dirty="0">
                <a:ea typeface="Calibri"/>
                <a:cs typeface="Times New Roman"/>
              </a:rPr>
              <a:t>Seeks 1:1 time with children frequently and consistently</a:t>
            </a:r>
          </a:p>
          <a:p>
            <a:pPr marL="734761" lvl="1" indent="-282600">
              <a:spcBef>
                <a:spcPts val="0"/>
              </a:spcBef>
              <a:spcAft>
                <a:spcPts val="0"/>
              </a:spcAft>
              <a:buFont typeface="Arial"/>
              <a:buChar char="•"/>
              <a:tabLst>
                <a:tab pos="904321" algn="l"/>
              </a:tabLst>
            </a:pPr>
            <a:r>
              <a:rPr lang="en-US" sz="1000" dirty="0">
                <a:ea typeface="Calibri"/>
                <a:cs typeface="Times New Roman"/>
              </a:rPr>
              <a:t>Often has a “special” friend who is a child or youth</a:t>
            </a:r>
          </a:p>
          <a:p>
            <a:pPr marL="734761" lvl="1" indent="-282600">
              <a:spcBef>
                <a:spcPts val="0"/>
              </a:spcBef>
              <a:spcAft>
                <a:spcPts val="0"/>
              </a:spcAft>
              <a:buFont typeface="Arial"/>
              <a:buChar char="•"/>
              <a:tabLst>
                <a:tab pos="904321" algn="l"/>
              </a:tabLst>
            </a:pPr>
            <a:r>
              <a:rPr lang="en-US" sz="1000" dirty="0">
                <a:ea typeface="Calibri"/>
                <a:cs typeface="Times New Roman"/>
              </a:rPr>
              <a:t>Have difficulty with same-age peer (adult) relationships</a:t>
            </a:r>
          </a:p>
          <a:p>
            <a:pPr marL="734761" lvl="1" indent="-282600">
              <a:spcBef>
                <a:spcPts val="0"/>
              </a:spcBef>
              <a:spcAft>
                <a:spcPts val="0"/>
              </a:spcAft>
              <a:buFont typeface="Arial"/>
              <a:buChar char="•"/>
              <a:tabLst>
                <a:tab pos="904321" algn="l"/>
              </a:tabLst>
            </a:pPr>
            <a:endParaRPr lang="en-US" sz="1000" dirty="0">
              <a:ea typeface="Calibri"/>
              <a:cs typeface="Times New Roman"/>
            </a:endParaRPr>
          </a:p>
          <a:p>
            <a:pPr>
              <a:spcBef>
                <a:spcPts val="0"/>
              </a:spcBef>
              <a:spcAft>
                <a:spcPts val="0"/>
              </a:spcAft>
            </a:pPr>
            <a:r>
              <a:rPr lang="en-US" sz="1000" b="1" dirty="0">
                <a:ea typeface="Calibri"/>
                <a:cs typeface="Times New Roman"/>
              </a:rPr>
              <a:t>Boundaries</a:t>
            </a:r>
            <a:endParaRPr lang="en-US" sz="1000" dirty="0">
              <a:ea typeface="Calibri"/>
              <a:cs typeface="Times New Roman"/>
            </a:endParaRPr>
          </a:p>
          <a:p>
            <a:pPr>
              <a:spcBef>
                <a:spcPts val="0"/>
              </a:spcBef>
              <a:spcAft>
                <a:spcPts val="0"/>
              </a:spcAft>
            </a:pPr>
            <a:r>
              <a:rPr lang="en-US" sz="1000" dirty="0">
                <a:ea typeface="Calibri"/>
                <a:cs typeface="Times New Roman"/>
              </a:rPr>
              <a:t>Let’s look more deeply at observing boundaries to determine warning sign behaviors. Boundaries are a tool to keep us all safe. They may be formal boundaries – like rules, for example, the rule – “Children and adults do not take off their clothes to play” is to protect a boundary. </a:t>
            </a:r>
          </a:p>
          <a:p>
            <a:pPr>
              <a:spcBef>
                <a:spcPts val="0"/>
              </a:spcBef>
              <a:spcAft>
                <a:spcPts val="0"/>
              </a:spcAft>
            </a:pPr>
            <a:r>
              <a:rPr lang="en-US" sz="1000" dirty="0">
                <a:ea typeface="Calibri"/>
                <a:cs typeface="Times New Roman"/>
              </a:rPr>
              <a:t>So, when an adult breaks boundaries or seems to even be vague on them, this could create an unsafe situation for a child. As we stated, breaking boundaries doesn’t mean that an adult is going to sexually abuse a child but it does create a much more vulnerable situation. </a:t>
            </a:r>
          </a:p>
          <a:p>
            <a:pPr>
              <a:spcBef>
                <a:spcPts val="0"/>
              </a:spcBef>
              <a:spcAft>
                <a:spcPts val="0"/>
              </a:spcAft>
            </a:pPr>
            <a:r>
              <a:rPr lang="en-US" sz="1000" dirty="0">
                <a:ea typeface="Calibri"/>
                <a:cs typeface="Times New Roman"/>
              </a:rPr>
              <a:t>We want to look at an adult’s ability to follow rules, guidelines, policies, codes of conduct. Ignoring or breaking these becomes a boundary issue. Additionally, when someone looks for ways to control behavior, this can raise boundary warning signs. When a child is unable to ever say no, or is discouraged from telling other adults about a relationship, this becomes a vulnerable situation. </a:t>
            </a:r>
          </a:p>
          <a:p>
            <a:pPr marL="734761" lvl="1" indent="-282600">
              <a:spcBef>
                <a:spcPts val="0"/>
              </a:spcBef>
              <a:spcAft>
                <a:spcPts val="0"/>
              </a:spcAft>
              <a:buFont typeface="Arial"/>
              <a:buChar char="•"/>
              <a:tabLst>
                <a:tab pos="904321" algn="l"/>
              </a:tabLst>
            </a:pPr>
            <a:r>
              <a:rPr lang="en-US" sz="1000" dirty="0">
                <a:ea typeface="Calibri"/>
                <a:cs typeface="Times New Roman"/>
              </a:rPr>
              <a:t>Doesn’t recognize what is appropriate in relationships with children</a:t>
            </a:r>
          </a:p>
          <a:p>
            <a:pPr marL="734761" lvl="1" indent="-282600">
              <a:spcBef>
                <a:spcPts val="0"/>
              </a:spcBef>
              <a:spcAft>
                <a:spcPts val="0"/>
              </a:spcAft>
              <a:buFont typeface="Arial"/>
              <a:buChar char="•"/>
              <a:tabLst>
                <a:tab pos="904321" algn="l"/>
              </a:tabLst>
            </a:pPr>
            <a:r>
              <a:rPr lang="en-US" sz="1000" dirty="0">
                <a:ea typeface="Calibri"/>
                <a:cs typeface="Times New Roman"/>
              </a:rPr>
              <a:t>Allows children or teens to consistently get away with inappropriate behaviors</a:t>
            </a:r>
          </a:p>
          <a:p>
            <a:pPr marL="734761" lvl="1" indent="-282600">
              <a:spcBef>
                <a:spcPts val="0"/>
              </a:spcBef>
              <a:spcAft>
                <a:spcPts val="0"/>
              </a:spcAft>
              <a:buFont typeface="Arial"/>
              <a:buChar char="•"/>
              <a:tabLst>
                <a:tab pos="904321" algn="l"/>
              </a:tabLst>
            </a:pPr>
            <a:r>
              <a:rPr lang="en-US" sz="1000" dirty="0">
                <a:ea typeface="Calibri"/>
                <a:cs typeface="Times New Roman"/>
              </a:rPr>
              <a:t>Makes excuses for harmful behavior</a:t>
            </a:r>
          </a:p>
          <a:p>
            <a:pPr marL="734761" lvl="1" indent="-282600">
              <a:spcBef>
                <a:spcPts val="0"/>
              </a:spcBef>
              <a:spcAft>
                <a:spcPts val="0"/>
              </a:spcAft>
              <a:buFont typeface="Arial"/>
              <a:buChar char="•"/>
              <a:tabLst>
                <a:tab pos="904321" algn="l"/>
              </a:tabLst>
            </a:pPr>
            <a:r>
              <a:rPr lang="en-US" sz="1000" dirty="0">
                <a:ea typeface="Calibri"/>
                <a:cs typeface="Times New Roman"/>
              </a:rPr>
              <a:t>Encourages silence and secrets in children</a:t>
            </a:r>
          </a:p>
          <a:p>
            <a:pPr>
              <a:spcBef>
                <a:spcPts val="0"/>
              </a:spcBef>
              <a:spcAft>
                <a:spcPts val="0"/>
              </a:spcAft>
            </a:pPr>
            <a:r>
              <a:rPr lang="en-US" sz="1000" dirty="0">
                <a:ea typeface="Calibri"/>
                <a:cs typeface="Times New Roman"/>
              </a:rPr>
              <a:t>Here’s an example of an adult’s behaviors that can create a vulnerable situation for a child. Let’s say cousin </a:t>
            </a:r>
            <a:r>
              <a:rPr lang="en-US" sz="1000" dirty="0" err="1">
                <a:ea typeface="Calibri"/>
                <a:cs typeface="Times New Roman"/>
              </a:rPr>
              <a:t>Ralphael</a:t>
            </a:r>
            <a:r>
              <a:rPr lang="en-US" sz="1000" dirty="0">
                <a:ea typeface="Calibri"/>
                <a:cs typeface="Times New Roman"/>
              </a:rPr>
              <a:t> happens to have a “</a:t>
            </a:r>
            <a:r>
              <a:rPr lang="en-US" sz="1000" dirty="0" err="1">
                <a:ea typeface="Calibri"/>
                <a:cs typeface="Times New Roman"/>
              </a:rPr>
              <a:t>potty</a:t>
            </a:r>
            <a:r>
              <a:rPr lang="en-US" sz="1000" dirty="0">
                <a:ea typeface="Calibri"/>
                <a:cs typeface="Times New Roman"/>
              </a:rPr>
              <a:t>” mouth and also shares adult sexual activity with anyone in hearing range. He’s in his 30’s. And we’re going to say for the purpose of this example that actually, he is not interested in sexually abusing children. But he doesn’t control his mouth around children or youth. Why could this set up a vulnerable situation for children (allow for answers).  </a:t>
            </a:r>
          </a:p>
          <a:p>
            <a:pPr>
              <a:spcBef>
                <a:spcPts val="0"/>
              </a:spcBef>
              <a:spcAft>
                <a:spcPts val="0"/>
              </a:spcAft>
            </a:pPr>
            <a:r>
              <a:rPr lang="en-US" sz="1000" dirty="0">
                <a:ea typeface="Calibri"/>
                <a:cs typeface="Times New Roman"/>
              </a:rPr>
              <a:t>He is giving the message to children that it is ok for adults to use language like this around children and to talk about mature sexual activity. So, if there was an adult who was testing out a kid’s vulnerability, their receptiveness to grooming behaviors, the child would not be suspicious or taken aback by this. This could give this potentially harmful adult the message that this kid may be more receptive to abusive behaviors. </a:t>
            </a:r>
          </a:p>
          <a:p>
            <a:pPr>
              <a:spcBef>
                <a:spcPts val="0"/>
              </a:spcBef>
              <a:spcAft>
                <a:spcPts val="0"/>
              </a:spcAft>
            </a:pPr>
            <a:r>
              <a:rPr lang="en-US" sz="1000" dirty="0">
                <a:ea typeface="Calibri"/>
                <a:cs typeface="Times New Roman"/>
              </a:rPr>
              <a:t>And again – a good family safety plan, that includes rules about language can be helpful here to help identify a problem area.</a:t>
            </a:r>
          </a:p>
          <a:p>
            <a:pPr>
              <a:spcBef>
                <a:spcPts val="0"/>
              </a:spcBef>
              <a:spcAft>
                <a:spcPts val="0"/>
              </a:spcAft>
            </a:pPr>
            <a:r>
              <a:rPr lang="en-US" sz="1000" dirty="0">
                <a:ea typeface="Calibri"/>
                <a:cs typeface="Times New Roman"/>
              </a:rPr>
              <a:t> </a:t>
            </a:r>
          </a:p>
          <a:p>
            <a:pPr>
              <a:spcBef>
                <a:spcPts val="0"/>
              </a:spcBef>
              <a:spcAft>
                <a:spcPts val="0"/>
              </a:spcAft>
            </a:pPr>
            <a:r>
              <a:rPr lang="en-US" sz="1000" b="1" dirty="0">
                <a:ea typeface="Calibri"/>
                <a:cs typeface="Times New Roman"/>
              </a:rPr>
              <a:t>Relationships with children:</a:t>
            </a:r>
            <a:endParaRPr lang="en-US" sz="1000" dirty="0">
              <a:ea typeface="Calibri"/>
              <a:cs typeface="Times New Roman"/>
            </a:endParaRPr>
          </a:p>
          <a:p>
            <a:pPr>
              <a:spcBef>
                <a:spcPts val="0"/>
              </a:spcBef>
              <a:spcAft>
                <a:spcPts val="0"/>
              </a:spcAft>
            </a:pPr>
            <a:r>
              <a:rPr lang="en-US" sz="1000" dirty="0">
                <a:ea typeface="Calibri"/>
                <a:cs typeface="Times New Roman"/>
              </a:rPr>
              <a:t>Have you ever seen an adult turn to a child for emotional or physical comfort by sharing personal or private information or activities, ones that normally shared with adults? Maybe they just don’t seem to get what’s appropriate around children. They do not seem to understand the difference in relationships between adults and children, and those relationships with same aged folks. And they don’t understand that encouraging secrets with children can put them at risk. This can encourage children to believe it is ok to have secrets with adults and if there is an adult with an intention to cause harm, a child may not think twice about keeping the actions of that adult a secret. </a:t>
            </a:r>
          </a:p>
          <a:p>
            <a:pPr>
              <a:spcBef>
                <a:spcPts val="0"/>
              </a:spcBef>
              <a:spcAft>
                <a:spcPts val="0"/>
              </a:spcAft>
            </a:pPr>
            <a:r>
              <a:rPr lang="en-US" sz="1000" dirty="0">
                <a:ea typeface="Calibri"/>
                <a:cs typeface="Times New Roman"/>
              </a:rPr>
              <a:t>This category of warning signs includes  secret interactions with teens or children (e.g. games, sharing drugs, alcohol, or sexual material) or spending excessive time to emailing, text messaging or calling children or youth – and even more so, if these forms of communication are not allowed according to program policies. </a:t>
            </a:r>
          </a:p>
          <a:p>
            <a:pPr>
              <a:spcBef>
                <a:spcPts val="0"/>
              </a:spcBef>
              <a:spcAft>
                <a:spcPts val="0"/>
              </a:spcAft>
            </a:pPr>
            <a:r>
              <a:rPr lang="en-US" sz="1000" dirty="0">
                <a:ea typeface="Calibri"/>
                <a:cs typeface="Times New Roman"/>
              </a:rPr>
              <a:t>Difficulty in taking responsibility, always blaming someone else or a situation for risky and harmful behaviors is a warning sign. Healthy adults are able to be accountable – they do not put children in dangerous situations. </a:t>
            </a:r>
          </a:p>
          <a:p>
            <a:pPr>
              <a:spcBef>
                <a:spcPts val="0"/>
              </a:spcBef>
              <a:spcAft>
                <a:spcPts val="0"/>
              </a:spcAft>
            </a:pPr>
            <a:r>
              <a:rPr lang="en-US" sz="1000" dirty="0">
                <a:ea typeface="Calibri"/>
                <a:cs typeface="Times New Roman"/>
              </a:rPr>
              <a:t>Other behaviors that could be at-risk indicators in adults can include:</a:t>
            </a:r>
          </a:p>
          <a:p>
            <a:pPr marL="734761" lvl="1" indent="-282600">
              <a:spcBef>
                <a:spcPts val="0"/>
              </a:spcBef>
              <a:spcAft>
                <a:spcPts val="0"/>
              </a:spcAft>
              <a:buFont typeface="Arial"/>
              <a:buChar char="•"/>
              <a:tabLst>
                <a:tab pos="904321" algn="l"/>
              </a:tabLst>
            </a:pPr>
            <a:r>
              <a:rPr lang="en-US" sz="1000" dirty="0">
                <a:ea typeface="Calibri"/>
                <a:cs typeface="Times New Roman"/>
              </a:rPr>
              <a:t>Turning to a child or youth for emotional or physical comfort</a:t>
            </a:r>
          </a:p>
          <a:p>
            <a:pPr marL="734761" lvl="1" indent="-282600">
              <a:spcBef>
                <a:spcPts val="0"/>
              </a:spcBef>
              <a:spcAft>
                <a:spcPts val="0"/>
              </a:spcAft>
              <a:buFont typeface="Arial"/>
              <a:buChar char="•"/>
              <a:tabLst>
                <a:tab pos="904321" algn="l"/>
              </a:tabLst>
            </a:pPr>
            <a:r>
              <a:rPr lang="en-US" sz="1000" dirty="0">
                <a:ea typeface="Calibri"/>
                <a:cs typeface="Times New Roman"/>
              </a:rPr>
              <a:t>Seeing and treating children and youth as “peers”</a:t>
            </a:r>
          </a:p>
          <a:p>
            <a:pPr marL="734761" lvl="1" indent="-282600">
              <a:spcBef>
                <a:spcPts val="0"/>
              </a:spcBef>
              <a:spcAft>
                <a:spcPts val="0"/>
              </a:spcAft>
              <a:buFont typeface="Arial"/>
              <a:buChar char="•"/>
              <a:tabLst>
                <a:tab pos="904321" algn="l"/>
              </a:tabLst>
            </a:pPr>
            <a:r>
              <a:rPr lang="en-US" sz="1000" dirty="0">
                <a:ea typeface="Calibri"/>
                <a:cs typeface="Times New Roman"/>
              </a:rPr>
              <a:t>Secret interactions with teens or children or spends excessive time texting, emailing, phoning with youth</a:t>
            </a:r>
          </a:p>
          <a:p>
            <a:pPr marL="734761" lvl="1" indent="-282600">
              <a:spcBef>
                <a:spcPts val="0"/>
              </a:spcBef>
              <a:spcAft>
                <a:spcPts val="0"/>
              </a:spcAft>
              <a:buFont typeface="Arial"/>
              <a:buChar char="•"/>
              <a:tabLst>
                <a:tab pos="904321" algn="l"/>
              </a:tabLst>
            </a:pPr>
            <a:r>
              <a:rPr lang="en-US" sz="1000" dirty="0">
                <a:ea typeface="Calibri"/>
                <a:cs typeface="Times New Roman"/>
              </a:rPr>
              <a:t>Shares personal or private information or activities normally shared with adults</a:t>
            </a:r>
          </a:p>
          <a:p>
            <a:pPr marL="734761" lvl="1" indent="-282600">
              <a:spcBef>
                <a:spcPts val="0"/>
              </a:spcBef>
              <a:spcAft>
                <a:spcPts val="0"/>
              </a:spcAft>
              <a:buFont typeface="Arial"/>
              <a:buChar char="•"/>
              <a:tabLst>
                <a:tab pos="904321" algn="l"/>
              </a:tabLst>
            </a:pPr>
            <a:r>
              <a:rPr lang="en-US" sz="1000" dirty="0">
                <a:ea typeface="Calibri"/>
                <a:cs typeface="Times New Roman"/>
              </a:rPr>
              <a:t>Overly interested in the sexuality of a particular child or teen (e.g. talks repeatedly about the child’s developing body or interferes with normal teen dating)</a:t>
            </a:r>
          </a:p>
          <a:p>
            <a:pPr marL="339120" indent="-339120">
              <a:spcBef>
                <a:spcPts val="0"/>
              </a:spcBef>
              <a:spcAft>
                <a:spcPts val="0"/>
              </a:spcAft>
              <a:buFont typeface="Wingdings"/>
              <a:buChar char=""/>
              <a:tabLst>
                <a:tab pos="452160" algn="l"/>
              </a:tabLst>
            </a:pPr>
            <a:r>
              <a:rPr lang="en-US" sz="1000" b="1" dirty="0">
                <a:ea typeface="Calibri"/>
                <a:cs typeface="Times New Roman"/>
              </a:rPr>
              <a:t>Handout:</a:t>
            </a:r>
            <a:r>
              <a:rPr lang="en-US" sz="1000" dirty="0">
                <a:ea typeface="Calibri"/>
                <a:cs typeface="Times New Roman"/>
              </a:rPr>
              <a:t>	</a:t>
            </a:r>
            <a:r>
              <a:rPr lang="en-US" sz="1000" b="1" dirty="0">
                <a:ea typeface="Calibri"/>
                <a:cs typeface="Times New Roman"/>
              </a:rPr>
              <a:t>Tip Sheet:  </a:t>
            </a:r>
            <a:r>
              <a:rPr lang="en-US" sz="1000" u="sng" dirty="0">
                <a:solidFill>
                  <a:srgbClr val="0000FF"/>
                </a:solidFill>
                <a:ea typeface="Calibri"/>
                <a:cs typeface="Times New Roman"/>
                <a:hlinkClick r:id="rId3"/>
              </a:rPr>
              <a:t>Signs An Adult Is At-Risk To Harm A Child</a:t>
            </a:r>
            <a:endParaRPr lang="en-US" sz="1000" dirty="0">
              <a:ea typeface="Calibri"/>
              <a:cs typeface="Times New Roman"/>
            </a:endParaRPr>
          </a:p>
          <a:p>
            <a:pPr>
              <a:spcBef>
                <a:spcPts val="0"/>
              </a:spcBef>
              <a:spcAft>
                <a:spcPts val="0"/>
              </a:spcAft>
            </a:pPr>
            <a:r>
              <a:rPr lang="en-US" sz="1000" dirty="0">
                <a:ea typeface="Calibri"/>
                <a:cs typeface="Times New Roman"/>
              </a:rPr>
              <a:t>	</a:t>
            </a:r>
            <a:r>
              <a:rPr lang="en-US" sz="1000" b="1" dirty="0">
                <a:ea typeface="Calibri"/>
                <a:cs typeface="Times New Roman"/>
              </a:rPr>
              <a:t>Tip Sheets</a:t>
            </a:r>
            <a:r>
              <a:rPr lang="en-US" sz="1000" dirty="0">
                <a:ea typeface="Calibri"/>
                <a:cs typeface="Times New Roman"/>
              </a:rPr>
              <a:t>: </a:t>
            </a:r>
            <a:r>
              <a:rPr lang="en-US" sz="1000" u="sng" dirty="0">
                <a:solidFill>
                  <a:srgbClr val="0000FF"/>
                </a:solidFill>
                <a:ea typeface="Calibri"/>
                <a:cs typeface="Times New Roman"/>
                <a:hlinkClick r:id="rId4"/>
              </a:rPr>
              <a:t>Behaviors To Watch Out For When Adults Are With Children</a:t>
            </a:r>
            <a:endParaRPr lang="en-US" sz="1000" dirty="0">
              <a:ea typeface="Calibri"/>
              <a:cs typeface="Times New Roman"/>
            </a:endParaRPr>
          </a:p>
          <a:p>
            <a:pPr>
              <a:spcBef>
                <a:spcPts val="0"/>
              </a:spcBef>
              <a:spcAft>
                <a:spcPts val="0"/>
              </a:spcAft>
            </a:pPr>
            <a:r>
              <a:rPr lang="en-US" dirty="0">
                <a:ea typeface="Calibri"/>
                <a:cs typeface="Times New Roman"/>
              </a:rPr>
              <a:t> </a:t>
            </a:r>
          </a:p>
          <a:p>
            <a:endParaRPr lang="en-US" dirty="0"/>
          </a:p>
          <a:p>
            <a:endParaRPr lang="en-US" dirty="0"/>
          </a:p>
        </p:txBody>
      </p:sp>
      <p:sp>
        <p:nvSpPr>
          <p:cNvPr id="4" name="Slide Number Placeholder 3"/>
          <p:cNvSpPr>
            <a:spLocks noGrp="1"/>
          </p:cNvSpPr>
          <p:nvPr>
            <p:ph type="sldNum" sz="quarter" idx="5"/>
          </p:nvPr>
        </p:nvSpPr>
        <p:spPr/>
        <p:txBody>
          <a:bodyPr/>
          <a:lstStyle/>
          <a:p>
            <a:fld id="{5B59D254-A56F-A64E-8A4D-A1B97E0DCDFC}" type="slidenum">
              <a:rPr lang="en-US" smtClean="0"/>
              <a:t>21</a:t>
            </a:fld>
            <a:endParaRPr lang="en-US"/>
          </a:p>
        </p:txBody>
      </p:sp>
    </p:spTree>
    <p:extLst>
      <p:ext uri="{BB962C8B-B14F-4D97-AF65-F5344CB8AC3E}">
        <p14:creationId xmlns:p14="http://schemas.microsoft.com/office/powerpoint/2010/main" val="569081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US" sz="1000" b="1" dirty="0" smtClean="0"/>
              <a:t>Trainer’s </a:t>
            </a:r>
            <a:r>
              <a:rPr lang="en-US" sz="1000" b="1" dirty="0"/>
              <a:t>notes/Suggested language:</a:t>
            </a:r>
          </a:p>
          <a:p>
            <a:pPr lvl="0">
              <a:buFont typeface="Arial" pitchFamily="34" charset="0"/>
              <a:buNone/>
            </a:pPr>
            <a:r>
              <a:rPr lang="en-US" sz="1000" b="0" i="1" dirty="0"/>
              <a:t>two</a:t>
            </a:r>
            <a:r>
              <a:rPr lang="en-US" sz="1000" b="0" i="1" baseline="0" dirty="0"/>
              <a:t> headers – “fears” and “beliefs” – there on slide, click 2x times to fill in bullets under each </a:t>
            </a:r>
          </a:p>
          <a:p>
            <a:pPr lvl="0">
              <a:buFont typeface="Arial" pitchFamily="34" charset="0"/>
              <a:buNone/>
            </a:pPr>
            <a:r>
              <a:rPr lang="en-US" sz="1000" b="0" i="1" baseline="0" dirty="0"/>
              <a:t> </a:t>
            </a:r>
            <a:r>
              <a:rPr lang="en-US" sz="1000" dirty="0"/>
              <a:t>(content heavy, break up as appropriate)</a:t>
            </a:r>
          </a:p>
          <a:p>
            <a:pPr lvl="0">
              <a:buFont typeface="Arial" pitchFamily="34" charset="0"/>
              <a:buNone/>
            </a:pPr>
            <a:endParaRPr lang="en-US" sz="1000" b="1" dirty="0"/>
          </a:p>
          <a:p>
            <a:pPr lvl="0">
              <a:buFont typeface="Arial" pitchFamily="34" charset="0"/>
              <a:buNone/>
            </a:pPr>
            <a:r>
              <a:rPr lang="en-US" sz="1000" dirty="0"/>
              <a:t>So</a:t>
            </a:r>
            <a:r>
              <a:rPr lang="en-US" sz="1000" baseline="0" dirty="0"/>
              <a:t> even with these warning signs, we know people are very hesitant to speak up…Why? </a:t>
            </a:r>
            <a:r>
              <a:rPr lang="en-US" sz="1000" dirty="0"/>
              <a:t>We heard early (and probably already knew) that in 90% of abuse cases, the person abusing the child is known to the child and family. In fact, when Stop It Now! began, our founder went into prisons and talked to adults incarcerated for sexual abuse. They said that there were plenty of warning signs that a child was at risk but no one spoke up. These adults said that there were opportunities for other adults to call them out, so to speak, on their behaviors – but no one did. </a:t>
            </a:r>
          </a:p>
          <a:p>
            <a:pPr lvl="0">
              <a:buFont typeface="Arial" pitchFamily="34" charset="0"/>
              <a:buNone/>
            </a:pPr>
            <a:endParaRPr lang="en-US" sz="1000" dirty="0"/>
          </a:p>
          <a:p>
            <a:pPr marL="163718" indent="-163718">
              <a:buFont typeface="Wingdings" panose="05000000000000000000" pitchFamily="2" charset="2"/>
              <a:buChar char="Ø"/>
            </a:pPr>
            <a:r>
              <a:rPr lang="en-US" sz="1000" b="1" dirty="0"/>
              <a:t>Ask</a:t>
            </a:r>
            <a:r>
              <a:rPr lang="en-US" sz="1000" dirty="0"/>
              <a:t> </a:t>
            </a:r>
            <a:r>
              <a:rPr lang="en-US" sz="1000" dirty="0" smtClean="0"/>
              <a:t>(</a:t>
            </a:r>
            <a:r>
              <a:rPr lang="en-US" sz="1000" i="1" dirty="0" smtClean="0"/>
              <a:t>large group discussion</a:t>
            </a:r>
            <a:r>
              <a:rPr lang="en-US" sz="1000" dirty="0" smtClean="0"/>
              <a:t>): </a:t>
            </a:r>
            <a:r>
              <a:rPr lang="en-US" sz="1000" dirty="0"/>
              <a:t>Why is it hard for people to speak up about warning signs that an adult may showing warning signs – warning signs that a child could be at risk? What are the barriers, what gets in the way? Why don’t we want to say to someone…I think Bill/Betty isn’t “acting right” around kids? There are fears and there are beliefs that can act as barriers to having these difficult conversations. </a:t>
            </a:r>
          </a:p>
          <a:p>
            <a:pPr defTabSz="873161">
              <a:defRPr/>
            </a:pPr>
            <a:r>
              <a:rPr lang="en-US" sz="1000" dirty="0"/>
              <a:t>      What do the fears sound like? What might people say that indicates a fear? (Trainer writes answers on board/flip chart and use notes below to expand discussion): – </a:t>
            </a:r>
            <a:r>
              <a:rPr lang="en-US" sz="1000" b="1" dirty="0"/>
              <a:t>click</a:t>
            </a:r>
            <a:r>
              <a:rPr lang="en-US" sz="1000" dirty="0"/>
              <a:t> to slide in “fears and beliefs” answers</a:t>
            </a:r>
          </a:p>
          <a:p>
            <a:pPr marL="600298" lvl="1" indent="-163718">
              <a:buFont typeface="Arial" pitchFamily="34" charset="0"/>
              <a:buChar char="•"/>
            </a:pPr>
            <a:r>
              <a:rPr lang="en-US" sz="1000" dirty="0"/>
              <a:t>How do I put my concerns into words?  </a:t>
            </a:r>
          </a:p>
          <a:p>
            <a:pPr marL="600298" lvl="1" indent="-163718">
              <a:buFont typeface="Arial" pitchFamily="34" charset="0"/>
              <a:buChar char="•"/>
            </a:pPr>
            <a:r>
              <a:rPr lang="en-US" sz="1000" dirty="0"/>
              <a:t>Maybe it’s just me.  I’m probably just misinterpreting the situation</a:t>
            </a:r>
          </a:p>
          <a:p>
            <a:pPr marL="600298" lvl="1" indent="-163718">
              <a:buFont typeface="Arial" pitchFamily="34" charset="0"/>
              <a:buChar char="•"/>
            </a:pPr>
            <a:r>
              <a:rPr lang="en-US" sz="1000" dirty="0"/>
              <a:t>But, they’re such a nice family. </a:t>
            </a:r>
          </a:p>
          <a:p>
            <a:pPr marL="600298" lvl="1" indent="-163718">
              <a:buFont typeface="Arial" pitchFamily="34" charset="0"/>
              <a:buChar char="•"/>
            </a:pPr>
            <a:r>
              <a:rPr lang="en-US" sz="1000" dirty="0"/>
              <a:t>Talking about it will just make things worse.</a:t>
            </a:r>
          </a:p>
          <a:p>
            <a:pPr marL="600298" lvl="1" indent="-163718">
              <a:buFont typeface="Arial" pitchFamily="34" charset="0"/>
              <a:buChar char="•"/>
            </a:pPr>
            <a:r>
              <a:rPr lang="en-US" sz="1000" dirty="0"/>
              <a:t>I’m too embarrassed to even bring this up.</a:t>
            </a:r>
          </a:p>
          <a:p>
            <a:pPr marL="600298" lvl="1" indent="-163718">
              <a:buFont typeface="Arial" pitchFamily="34" charset="0"/>
              <a:buChar char="•"/>
            </a:pPr>
            <a:r>
              <a:rPr lang="en-US" sz="1000" dirty="0"/>
              <a:t>We don’t know what to say…</a:t>
            </a:r>
          </a:p>
          <a:p>
            <a:pPr marL="600298" lvl="1" indent="-163718">
              <a:buFont typeface="Arial" pitchFamily="34" charset="0"/>
              <a:buChar char="•"/>
            </a:pPr>
            <a:r>
              <a:rPr lang="en-US" sz="1000" dirty="0"/>
              <a:t>We’re worried that we’re wrong, we’re overreacting, etc.</a:t>
            </a:r>
          </a:p>
          <a:p>
            <a:pPr marL="600298" lvl="1" indent="-163718">
              <a:buFont typeface="Arial" pitchFamily="34" charset="0"/>
              <a:buChar char="•"/>
            </a:pPr>
            <a:r>
              <a:rPr lang="en-US" sz="1000" dirty="0"/>
              <a:t>We don’t want to offend our friend or family member.</a:t>
            </a:r>
          </a:p>
          <a:p>
            <a:pPr marL="600298" lvl="1" indent="-163718">
              <a:buFont typeface="Arial" pitchFamily="34" charset="0"/>
              <a:buChar char="•"/>
            </a:pPr>
            <a:r>
              <a:rPr lang="en-US" sz="1000" dirty="0"/>
              <a:t>We think “it couldn’t really be”</a:t>
            </a:r>
          </a:p>
          <a:p>
            <a:pPr marL="600298" lvl="1" indent="-163718">
              <a:buFont typeface="Arial" pitchFamily="34" charset="0"/>
              <a:buChar char="•"/>
            </a:pPr>
            <a:r>
              <a:rPr lang="en-US" sz="1000" dirty="0"/>
              <a:t>We’re worried that we can make things worse.</a:t>
            </a:r>
          </a:p>
          <a:p>
            <a:pPr lvl="0">
              <a:buFont typeface="Arial" pitchFamily="34" charset="0"/>
              <a:buNone/>
            </a:pPr>
            <a:endParaRPr lang="en-US" sz="1000" dirty="0"/>
          </a:p>
          <a:p>
            <a:pPr marL="163718" indent="-163718">
              <a:buFont typeface="Wingdings" panose="05000000000000000000" pitchFamily="2" charset="2"/>
              <a:buChar char="Ø"/>
            </a:pPr>
            <a:r>
              <a:rPr lang="en-US" sz="1000" b="1" dirty="0"/>
              <a:t>     Ask:  </a:t>
            </a:r>
            <a:r>
              <a:rPr lang="en-US" sz="1000" dirty="0"/>
              <a:t>How could Shame and guilt be a barrier? What might we hear that indicates shame and guilt is the barrier? </a:t>
            </a:r>
          </a:p>
          <a:p>
            <a:pPr lvl="1">
              <a:buFont typeface="Arial" pitchFamily="34" charset="0"/>
              <a:buNone/>
            </a:pPr>
            <a:r>
              <a:rPr lang="en-US" sz="1000" dirty="0"/>
              <a:t>Discuss the following, including participants answers and adding what was missed</a:t>
            </a:r>
          </a:p>
          <a:p>
            <a:pPr marL="600298" lvl="1" indent="-163718">
              <a:buFont typeface="Arial" pitchFamily="34" charset="0"/>
              <a:buChar char="•"/>
            </a:pPr>
            <a:r>
              <a:rPr lang="en-US" sz="1000" dirty="0"/>
              <a:t>How could I not have seen what was going on</a:t>
            </a:r>
          </a:p>
          <a:p>
            <a:pPr marL="600298" lvl="1" indent="-163718">
              <a:buFont typeface="Arial" pitchFamily="34" charset="0"/>
              <a:buChar char="•"/>
            </a:pPr>
            <a:r>
              <a:rPr lang="en-US" sz="1000" dirty="0"/>
              <a:t>I should’ve done something sooner</a:t>
            </a:r>
          </a:p>
          <a:p>
            <a:pPr marL="600298" lvl="1" indent="-163718">
              <a:buFont typeface="Arial" pitchFamily="34" charset="0"/>
              <a:buChar char="•"/>
            </a:pPr>
            <a:r>
              <a:rPr lang="en-US" sz="1000" dirty="0"/>
              <a:t>I shouldn’t go outside my family for help</a:t>
            </a:r>
          </a:p>
          <a:p>
            <a:pPr lvl="0">
              <a:buFont typeface="Arial" pitchFamily="34" charset="0"/>
              <a:buNone/>
            </a:pPr>
            <a:endParaRPr lang="en-US" sz="1000" dirty="0"/>
          </a:p>
          <a:p>
            <a:pPr marL="163718" indent="-163718">
              <a:buFont typeface="Wingdings" panose="05000000000000000000" pitchFamily="2" charset="2"/>
              <a:buChar char="Ø"/>
            </a:pPr>
            <a:r>
              <a:rPr lang="en-US" sz="1000" b="1" dirty="0">
                <a:solidFill>
                  <a:prstClr val="black"/>
                </a:solidFill>
              </a:rPr>
              <a:t> Ask:  </a:t>
            </a:r>
            <a:r>
              <a:rPr lang="en-US" sz="1000" dirty="0"/>
              <a:t>What are potential Safety Concerns that could get in the way? Review, including:</a:t>
            </a:r>
          </a:p>
          <a:p>
            <a:pPr marL="600298" lvl="1" indent="-163718">
              <a:buFont typeface="Arial" pitchFamily="34" charset="0"/>
              <a:buChar char="•"/>
            </a:pPr>
            <a:r>
              <a:rPr lang="en-US" sz="1000" dirty="0"/>
              <a:t>Retaliation</a:t>
            </a:r>
          </a:p>
          <a:p>
            <a:pPr marL="600298" lvl="1" indent="-163718">
              <a:buFont typeface="Arial" pitchFamily="34" charset="0"/>
              <a:buChar char="•"/>
            </a:pPr>
            <a:r>
              <a:rPr lang="en-US" sz="1000" dirty="0"/>
              <a:t>Non-sexual violence</a:t>
            </a:r>
          </a:p>
          <a:p>
            <a:pPr marL="600298" lvl="1" indent="-163718">
              <a:buFont typeface="Arial" pitchFamily="34" charset="0"/>
              <a:buChar char="•"/>
            </a:pPr>
            <a:r>
              <a:rPr lang="en-US" sz="1000" dirty="0"/>
              <a:t>Increased child sexual abuse</a:t>
            </a:r>
          </a:p>
          <a:p>
            <a:pPr lvl="0">
              <a:buFont typeface="Arial" pitchFamily="34" charset="0"/>
              <a:buNone/>
            </a:pPr>
            <a:endParaRPr lang="en-US" sz="1000" dirty="0"/>
          </a:p>
          <a:p>
            <a:pPr marL="163718" indent="-163718">
              <a:buFont typeface="Wingdings" panose="05000000000000000000" pitchFamily="2" charset="2"/>
              <a:buChar char="Ø"/>
            </a:pPr>
            <a:r>
              <a:rPr lang="en-US" sz="1000" b="1" dirty="0"/>
              <a:t>Ask: </a:t>
            </a:r>
            <a:r>
              <a:rPr lang="en-US" sz="1000" dirty="0"/>
              <a:t>What about the fear of family disruption, discuss the following:</a:t>
            </a:r>
          </a:p>
          <a:p>
            <a:pPr marL="600298" lvl="1" indent="-163718">
              <a:buFont typeface="Arial" pitchFamily="34" charset="0"/>
              <a:buChar char="•"/>
            </a:pPr>
            <a:r>
              <a:rPr lang="en-US" sz="1000" dirty="0"/>
              <a:t>System taking children</a:t>
            </a:r>
          </a:p>
          <a:p>
            <a:pPr marL="600298" lvl="1" indent="-163718">
              <a:buFont typeface="Arial" pitchFamily="34" charset="0"/>
              <a:buChar char="•"/>
            </a:pPr>
            <a:r>
              <a:rPr lang="en-US" sz="1000" dirty="0"/>
              <a:t>Custody/visitation changes</a:t>
            </a:r>
          </a:p>
          <a:p>
            <a:pPr marL="600298" lvl="1" indent="-163718">
              <a:buFont typeface="Arial" pitchFamily="34" charset="0"/>
              <a:buChar char="•"/>
            </a:pPr>
            <a:r>
              <a:rPr lang="en-US" sz="1000" dirty="0"/>
              <a:t>I won’t be able to foster any longer</a:t>
            </a:r>
          </a:p>
          <a:p>
            <a:pPr marL="600298" lvl="1" indent="-163718">
              <a:buFont typeface="Arial" pitchFamily="34" charset="0"/>
              <a:buChar char="•"/>
            </a:pPr>
            <a:r>
              <a:rPr lang="en-US" sz="1000" dirty="0"/>
              <a:t>Divorce</a:t>
            </a:r>
          </a:p>
          <a:p>
            <a:pPr marL="600298" lvl="1" indent="-163718">
              <a:buFont typeface="Arial" pitchFamily="34" charset="0"/>
              <a:buChar char="•"/>
            </a:pPr>
            <a:r>
              <a:rPr lang="en-US" sz="1000" dirty="0"/>
              <a:t>Loss of relationships</a:t>
            </a:r>
          </a:p>
          <a:p>
            <a:pPr marL="600298" lvl="1" indent="-163718">
              <a:buFont typeface="Arial" pitchFamily="34" charset="0"/>
              <a:buChar char="•"/>
            </a:pPr>
            <a:r>
              <a:rPr lang="en-US" sz="1000" dirty="0"/>
              <a:t>Financial Loss – resulting in loss of housing, job, other</a:t>
            </a:r>
          </a:p>
          <a:p>
            <a:pPr lvl="0">
              <a:buFont typeface="Arial" pitchFamily="34" charset="0"/>
              <a:buNone/>
            </a:pPr>
            <a:endParaRPr lang="en-US" sz="1000" dirty="0"/>
          </a:p>
          <a:p>
            <a:pPr lvl="0">
              <a:buFont typeface="Arial" pitchFamily="34" charset="0"/>
              <a:buNone/>
            </a:pPr>
            <a:r>
              <a:rPr lang="en-US" sz="1000" dirty="0"/>
              <a:t>Beliefs. What about those? </a:t>
            </a:r>
          </a:p>
          <a:p>
            <a:pPr lvl="0">
              <a:buFont typeface="Arial" pitchFamily="34" charset="0"/>
              <a:buNone/>
            </a:pPr>
            <a:r>
              <a:rPr lang="en-US" sz="1000" dirty="0"/>
              <a:t>People often believe that the sexual abuse of a child is impossible in their family and community. They may deny or minimize warnings signs, disclosures and even their own gut feelings. They may believe that they cannot do anything about child sexual abuse. </a:t>
            </a:r>
          </a:p>
          <a:p>
            <a:pPr lvl="0">
              <a:buFont typeface="Arial" pitchFamily="34" charset="0"/>
              <a:buNone/>
            </a:pPr>
            <a:endParaRPr lang="en-US" sz="1000" dirty="0"/>
          </a:p>
          <a:p>
            <a:pPr lvl="0">
              <a:buFont typeface="Arial" pitchFamily="34" charset="0"/>
              <a:buNone/>
            </a:pPr>
            <a:r>
              <a:rPr lang="en-US" sz="1000" dirty="0"/>
              <a:t>Beliefs are influenced by stereotypes. They may prevent a concerned adult from taking action because of the difficulty in believing a “good” person can be sexually inappropriate.</a:t>
            </a:r>
          </a:p>
          <a:p>
            <a:pPr lvl="0">
              <a:buFont typeface="Arial" pitchFamily="34" charset="0"/>
              <a:buNone/>
            </a:pPr>
            <a:endParaRPr lang="en-US" sz="1000" dirty="0"/>
          </a:p>
          <a:p>
            <a:pPr lvl="0">
              <a:buFont typeface="Arial" pitchFamily="34" charset="0"/>
              <a:buNone/>
            </a:pPr>
            <a:r>
              <a:rPr lang="en-US" sz="1000" dirty="0"/>
              <a:t>Beliefs are also influenced by cultural attitudes and expectations. Acceptable touch may be different in different families, different cultures. </a:t>
            </a:r>
          </a:p>
          <a:p>
            <a:pPr lvl="0">
              <a:buFont typeface="Arial" pitchFamily="34" charset="0"/>
              <a:buNone/>
            </a:pPr>
            <a:endParaRPr lang="en-US" sz="1000" dirty="0"/>
          </a:p>
          <a:p>
            <a:pPr lvl="0">
              <a:buFont typeface="Arial" pitchFamily="34" charset="0"/>
              <a:buNone/>
            </a:pPr>
            <a:r>
              <a:rPr lang="en-US" sz="1000" dirty="0"/>
              <a:t>Minimizing – as a way of demonstrating beliefs:</a:t>
            </a:r>
          </a:p>
          <a:p>
            <a:pPr lvl="1">
              <a:buFont typeface="Arial" pitchFamily="34" charset="0"/>
              <a:buNone/>
            </a:pPr>
            <a:r>
              <a:rPr lang="en-US" sz="1000" dirty="0"/>
              <a:t>• Every family or everyone has problems</a:t>
            </a:r>
          </a:p>
          <a:p>
            <a:pPr lvl="1">
              <a:buFont typeface="Arial" pitchFamily="34" charset="0"/>
              <a:buNone/>
            </a:pPr>
            <a:r>
              <a:rPr lang="en-US" sz="1000" dirty="0"/>
              <a:t>• She must have asked for it</a:t>
            </a:r>
          </a:p>
          <a:p>
            <a:pPr lvl="1">
              <a:buFont typeface="Arial" pitchFamily="34" charset="0"/>
              <a:buNone/>
            </a:pPr>
            <a:r>
              <a:rPr lang="en-US" sz="1000" dirty="0"/>
              <a:t>• It only happens when he’s drinking</a:t>
            </a:r>
          </a:p>
          <a:p>
            <a:pPr lvl="1">
              <a:buFont typeface="Arial" pitchFamily="34" charset="0"/>
              <a:buNone/>
            </a:pPr>
            <a:r>
              <a:rPr lang="en-US" sz="1000" dirty="0"/>
              <a:t>• It’s not that bad</a:t>
            </a:r>
          </a:p>
          <a:p>
            <a:pPr lvl="0">
              <a:buFont typeface="Arial" pitchFamily="34" charset="0"/>
              <a:buNone/>
            </a:pPr>
            <a:endParaRPr lang="en-US" sz="1000" dirty="0"/>
          </a:p>
          <a:p>
            <a:pPr lvl="0">
              <a:buFont typeface="Arial" pitchFamily="34" charset="0"/>
              <a:buNone/>
            </a:pPr>
            <a:r>
              <a:rPr lang="en-US" sz="1000" dirty="0"/>
              <a:t>Wrap up: These fears and beliefs get in the way of adults taking actions – they act as barriers to adults taking actions to protect children.  </a:t>
            </a:r>
          </a:p>
        </p:txBody>
      </p:sp>
      <p:sp>
        <p:nvSpPr>
          <p:cNvPr id="4" name="Slide Number Placeholder 3"/>
          <p:cNvSpPr>
            <a:spLocks noGrp="1"/>
          </p:cNvSpPr>
          <p:nvPr>
            <p:ph type="sldNum" sz="quarter" idx="10"/>
          </p:nvPr>
        </p:nvSpPr>
        <p:spPr/>
        <p:txBody>
          <a:bodyPr/>
          <a:lstStyle/>
          <a:p>
            <a:fld id="{40750F93-73D2-9145-B5D5-291E2EEAD0FE}" type="slidenum">
              <a:rPr lang="en-US" smtClean="0"/>
              <a:t>22</a:t>
            </a:fld>
            <a:endParaRPr lang="en-US"/>
          </a:p>
        </p:txBody>
      </p:sp>
    </p:spTree>
    <p:extLst>
      <p:ext uri="{BB962C8B-B14F-4D97-AF65-F5344CB8AC3E}">
        <p14:creationId xmlns:p14="http://schemas.microsoft.com/office/powerpoint/2010/main" val="2056802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214" eaLnBrk="1" hangingPunct="1">
              <a:defRPr/>
            </a:pPr>
            <a:r>
              <a:rPr lang="en-US" b="1" dirty="0" smtClean="0"/>
              <a:t>Trainer’s </a:t>
            </a:r>
            <a:r>
              <a:rPr lang="en-US" b="1" dirty="0"/>
              <a:t>notes/Suggested language:</a:t>
            </a:r>
          </a:p>
          <a:p>
            <a:pPr defTabSz="904214" eaLnBrk="1" hangingPunct="1">
              <a:defRPr/>
            </a:pPr>
            <a:r>
              <a:rPr lang="en-US" dirty="0"/>
              <a:t>This is just some examples of behaviors in each of the prevention levels. </a:t>
            </a:r>
          </a:p>
          <a:p>
            <a:pPr defTabSz="904214" eaLnBrk="1" hangingPunct="1">
              <a:defRPr/>
            </a:pPr>
            <a:r>
              <a:rPr lang="en-US" b="0" i="1" dirty="0"/>
              <a:t>Note</a:t>
            </a:r>
            <a:r>
              <a:rPr lang="en-US" b="0" i="1" baseline="0" dirty="0"/>
              <a:t> to trainer</a:t>
            </a:r>
            <a:r>
              <a:rPr lang="en-US" b="0" i="0" baseline="0" dirty="0"/>
              <a:t>: Green, yellow, red behaviors listed on top pop up when you click</a:t>
            </a:r>
          </a:p>
          <a:p>
            <a:pPr defTabSz="904214" eaLnBrk="1" hangingPunct="1">
              <a:defRPr/>
            </a:pPr>
            <a:endParaRPr lang="en-US" dirty="0"/>
          </a:p>
          <a:p>
            <a:pPr lvl="0">
              <a:buNone/>
            </a:pPr>
            <a:r>
              <a:rPr lang="en-US" sz="1000" dirty="0"/>
              <a:t>Examples of appropriate, positive interactions include (</a:t>
            </a:r>
            <a:r>
              <a:rPr lang="en-US" sz="1000" b="1" dirty="0"/>
              <a:t>click</a:t>
            </a:r>
            <a:r>
              <a:rPr lang="en-US" sz="1000" dirty="0"/>
              <a:t>):</a:t>
            </a:r>
          </a:p>
          <a:p>
            <a:pPr marL="600298" lvl="1" indent="-163718">
              <a:buFont typeface="Arial" panose="020B0604020202020204" pitchFamily="34" charset="0"/>
              <a:buChar char="•"/>
            </a:pPr>
            <a:r>
              <a:rPr lang="en-US" sz="1000" dirty="0"/>
              <a:t>Praise</a:t>
            </a:r>
          </a:p>
          <a:p>
            <a:pPr marL="600298" lvl="1" indent="-163718">
              <a:buFont typeface="Arial" panose="020B0604020202020204" pitchFamily="34" charset="0"/>
              <a:buChar char="•"/>
            </a:pPr>
            <a:r>
              <a:rPr lang="en-US" sz="1000" dirty="0"/>
              <a:t>Positive reinforcement</a:t>
            </a:r>
          </a:p>
          <a:p>
            <a:pPr marL="600298" lvl="1" indent="-163718">
              <a:buFont typeface="Arial" panose="020B0604020202020204" pitchFamily="34" charset="0"/>
              <a:buChar char="•"/>
            </a:pPr>
            <a:r>
              <a:rPr lang="en-US" sz="1000" dirty="0"/>
              <a:t>Pats on the back or shoulder</a:t>
            </a:r>
          </a:p>
          <a:p>
            <a:pPr marL="600298" lvl="1" indent="-163718">
              <a:buFont typeface="Arial" panose="020B0604020202020204" pitchFamily="34" charset="0"/>
              <a:buChar char="•"/>
            </a:pPr>
            <a:r>
              <a:rPr lang="en-US" sz="1000" dirty="0"/>
              <a:t>High fives</a:t>
            </a:r>
          </a:p>
          <a:p>
            <a:pPr marL="600298" lvl="1" indent="-163718">
              <a:buFont typeface="Arial" panose="020B0604020202020204" pitchFamily="34" charset="0"/>
              <a:buChar char="•"/>
            </a:pPr>
            <a:r>
              <a:rPr lang="en-US" sz="1000" dirty="0"/>
              <a:t>Brief, youth-initiated hugs</a:t>
            </a:r>
          </a:p>
          <a:p>
            <a:pPr lvl="0">
              <a:buNone/>
            </a:pPr>
            <a:r>
              <a:rPr lang="en-US" sz="1000" dirty="0"/>
              <a:t> </a:t>
            </a:r>
          </a:p>
          <a:p>
            <a:pPr lvl="0">
              <a:buNone/>
            </a:pPr>
            <a:r>
              <a:rPr lang="en-US" sz="1000" dirty="0"/>
              <a:t>Examples of inappropriate and/or harmful interactions include (</a:t>
            </a:r>
            <a:r>
              <a:rPr lang="en-US" sz="1000" b="1" dirty="0"/>
              <a:t>click</a:t>
            </a:r>
            <a:r>
              <a:rPr lang="en-US" sz="1000" dirty="0"/>
              <a:t>):</a:t>
            </a:r>
          </a:p>
          <a:p>
            <a:pPr marL="600298" lvl="1" indent="-163718">
              <a:buFont typeface="Arial" panose="020B0604020202020204" pitchFamily="34" charset="0"/>
              <a:buChar char="•"/>
            </a:pPr>
            <a:r>
              <a:rPr lang="en-US" sz="1000" dirty="0"/>
              <a:t>Sexually provocative or degrading comments</a:t>
            </a:r>
          </a:p>
          <a:p>
            <a:pPr marL="600298" lvl="1" indent="-163718">
              <a:buFont typeface="Arial" panose="020B0604020202020204" pitchFamily="34" charset="0"/>
              <a:buChar char="•"/>
            </a:pPr>
            <a:r>
              <a:rPr lang="en-US" sz="1000" dirty="0"/>
              <a:t>Risqué jokes</a:t>
            </a:r>
          </a:p>
          <a:p>
            <a:pPr marL="600298" lvl="1" indent="-163718">
              <a:buFont typeface="Arial" panose="020B0604020202020204" pitchFamily="34" charset="0"/>
              <a:buChar char="•"/>
            </a:pPr>
            <a:r>
              <a:rPr lang="en-US" sz="1000" dirty="0"/>
              <a:t>Patting the buttocks</a:t>
            </a:r>
          </a:p>
          <a:p>
            <a:pPr marL="600298" lvl="1" indent="-163718">
              <a:buFont typeface="Arial" panose="020B0604020202020204" pitchFamily="34" charset="0"/>
              <a:buChar char="•"/>
            </a:pPr>
            <a:r>
              <a:rPr lang="en-US" sz="1000" dirty="0"/>
              <a:t>Corporal punishment</a:t>
            </a:r>
          </a:p>
          <a:p>
            <a:pPr marL="600298" lvl="1" indent="-163718">
              <a:buFont typeface="Arial" panose="020B0604020202020204" pitchFamily="34" charset="0"/>
              <a:buChar char="•"/>
            </a:pPr>
            <a:r>
              <a:rPr lang="en-US" sz="1000" dirty="0"/>
              <a:t>Behavior or language that is threatening or demeaning</a:t>
            </a:r>
          </a:p>
          <a:p>
            <a:pPr marL="600298" lvl="1" indent="-163718">
              <a:buFont typeface="Arial" panose="020B0604020202020204" pitchFamily="34" charset="0"/>
              <a:buChar char="•"/>
            </a:pPr>
            <a:r>
              <a:rPr lang="en-US" sz="1000" dirty="0"/>
              <a:t>Intrusive questions, comments or observations, verbally or through notes</a:t>
            </a:r>
          </a:p>
          <a:p>
            <a:pPr marL="600298" lvl="1" indent="-163718">
              <a:buFont typeface="Arial" panose="020B0604020202020204" pitchFamily="34" charset="0"/>
              <a:buChar char="•"/>
            </a:pPr>
            <a:r>
              <a:rPr lang="en-US" sz="1000" dirty="0"/>
              <a:t>Unwanted staring or watching</a:t>
            </a:r>
          </a:p>
          <a:p>
            <a:pPr marL="600298" lvl="1" indent="-163718">
              <a:buFont typeface="Arial" panose="020B0604020202020204" pitchFamily="34" charset="0"/>
              <a:buChar char="•"/>
            </a:pPr>
            <a:endParaRPr lang="en-US" sz="1000" dirty="0"/>
          </a:p>
          <a:p>
            <a:pPr marL="265130" lvl="0" indent="-171450">
              <a:buFont typeface="Wingdings" panose="05000000000000000000" pitchFamily="2" charset="2"/>
              <a:buChar char="Ø"/>
            </a:pPr>
            <a:r>
              <a:rPr lang="en-US" sz="1000" b="1" dirty="0" smtClean="0"/>
              <a:t>Ask</a:t>
            </a:r>
            <a:r>
              <a:rPr lang="en-US" sz="1000" dirty="0" smtClean="0"/>
              <a:t>: </a:t>
            </a:r>
            <a:r>
              <a:rPr lang="en-US" sz="1000" dirty="0"/>
              <a:t>Can you think of anymore examples??</a:t>
            </a:r>
          </a:p>
        </p:txBody>
      </p:sp>
      <p:sp>
        <p:nvSpPr>
          <p:cNvPr id="4" name="Slide Number Placeholder 3"/>
          <p:cNvSpPr>
            <a:spLocks noGrp="1"/>
          </p:cNvSpPr>
          <p:nvPr>
            <p:ph type="sldNum" sz="quarter" idx="5"/>
          </p:nvPr>
        </p:nvSpPr>
        <p:spPr/>
        <p:txBody>
          <a:bodyPr/>
          <a:lstStyle/>
          <a:p>
            <a:fld id="{5B59D254-A56F-A64E-8A4D-A1B97E0DCDFC}" type="slidenum">
              <a:rPr lang="en-US" smtClean="0"/>
              <a:t>23</a:t>
            </a:fld>
            <a:endParaRPr lang="en-US"/>
          </a:p>
        </p:txBody>
      </p:sp>
    </p:spTree>
    <p:extLst>
      <p:ext uri="{BB962C8B-B14F-4D97-AF65-F5344CB8AC3E}">
        <p14:creationId xmlns:p14="http://schemas.microsoft.com/office/powerpoint/2010/main" val="3160848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smtClean="0"/>
              <a:t>Trainer’s </a:t>
            </a:r>
            <a:r>
              <a:rPr lang="en-US" sz="1000" b="1" dirty="0"/>
              <a:t>notes/Suggested language:</a:t>
            </a:r>
          </a:p>
          <a:p>
            <a:pPr marL="169560" indent="-169560">
              <a:buFont typeface="Wingdings" panose="05000000000000000000" pitchFamily="2" charset="2"/>
              <a:buChar char="Ø"/>
            </a:pPr>
            <a:r>
              <a:rPr lang="en-US" sz="1000" b="1" dirty="0" smtClean="0"/>
              <a:t>Activity</a:t>
            </a:r>
            <a:r>
              <a:rPr lang="en-US" sz="1000" b="0" i="0" dirty="0" smtClean="0"/>
              <a:t> </a:t>
            </a:r>
            <a:r>
              <a:rPr lang="en-US" sz="1000" b="0" i="0" dirty="0"/>
              <a:t>(</a:t>
            </a:r>
            <a:r>
              <a:rPr lang="en-US" sz="1000" i="1" dirty="0"/>
              <a:t>may not be time – will instead just use a few examples and ask participants what prevention level, similarly to children’s behaviors activity or follow directions </a:t>
            </a:r>
            <a:r>
              <a:rPr lang="en-US" sz="1000" i="1" dirty="0" smtClean="0"/>
              <a:t>below):</a:t>
            </a:r>
            <a:endParaRPr lang="en-US" sz="1000" i="0" dirty="0"/>
          </a:p>
          <a:p>
            <a:pPr marL="514350" lvl="1" indent="-171450" defTabSz="904321">
              <a:buFont typeface="Wingdings" panose="05000000000000000000" pitchFamily="2" charset="2"/>
              <a:buChar char="Ø"/>
              <a:defRPr/>
            </a:pPr>
            <a:r>
              <a:rPr lang="en-US" sz="1000" b="1" dirty="0" smtClean="0"/>
              <a:t>Virtual Instructions (in-person</a:t>
            </a:r>
            <a:r>
              <a:rPr lang="en-US" sz="1000" b="1" baseline="0" dirty="0" smtClean="0"/>
              <a:t> instructions below)</a:t>
            </a:r>
            <a:r>
              <a:rPr lang="en-US" sz="1000" b="0" dirty="0" smtClean="0"/>
              <a:t>:</a:t>
            </a:r>
            <a:r>
              <a:rPr lang="en-US" sz="1000" b="0" baseline="0" dirty="0" smtClean="0"/>
              <a:t> N</a:t>
            </a:r>
            <a:r>
              <a:rPr lang="en-US" sz="1000" b="0" dirty="0" smtClean="0"/>
              <a:t>umber</a:t>
            </a:r>
            <a:r>
              <a:rPr lang="en-US" sz="1000" b="0" baseline="0" dirty="0" smtClean="0"/>
              <a:t> each behavior, and assign each participant a number (make it so that there are at least 2 participants for each behavior, or more). Show list of behaviors and tell participants they should only focus on the behavior that corresponds with the number they’ve been assigned. Ask – what prevention level they think the behavior is. Then after a few minutes, ask for someone to share if they got a “green” behavior. Ask them to read their behavior and describe why they said this was green. Then ask who else had that behavior – and do they agree? Why or why not? Open up to the group – who else agrees? Share what we identified the behavior as, and you can also ask what would change that behavior for them (so, if they named a green behavior, what would change it to yellow or red). Repeat until completed.</a:t>
            </a:r>
            <a:endParaRPr lang="en-US" sz="1000" b="1" baseline="0" dirty="0" smtClean="0"/>
          </a:p>
          <a:p>
            <a:pPr marL="608030" lvl="1" indent="-171450">
              <a:buFont typeface="Wingdings" panose="05000000000000000000" pitchFamily="2" charset="2"/>
              <a:buChar char="Ø"/>
            </a:pPr>
            <a:r>
              <a:rPr lang="en-US" sz="1000" b="1" dirty="0" smtClean="0"/>
              <a:t>In</a:t>
            </a:r>
            <a:r>
              <a:rPr lang="en-US" sz="1000" b="1" baseline="0" dirty="0" smtClean="0"/>
              <a:t>-person </a:t>
            </a:r>
            <a:r>
              <a:rPr lang="en-US" sz="1000" b="1" dirty="0" smtClean="0"/>
              <a:t>Set Up</a:t>
            </a:r>
            <a:r>
              <a:rPr lang="en-US" sz="1000" dirty="0" smtClean="0"/>
              <a:t>:</a:t>
            </a:r>
            <a:r>
              <a:rPr lang="en-US" sz="1000" baseline="0" dirty="0" smtClean="0"/>
              <a:t> </a:t>
            </a:r>
            <a:r>
              <a:rPr lang="en-US" sz="1000" dirty="0" smtClean="0"/>
              <a:t>Set </a:t>
            </a:r>
            <a:r>
              <a:rPr lang="en-US" sz="1000" dirty="0"/>
              <a:t>up 3 posters (Green, Yellow, Red) along a wall to show the spectrum of behavior.</a:t>
            </a:r>
          </a:p>
          <a:p>
            <a:pPr lvl="0"/>
            <a:r>
              <a:rPr lang="en-US" sz="1000" dirty="0"/>
              <a:t>	Copy each behaviors listed below on individual index cards, based on # of participants registered</a:t>
            </a:r>
          </a:p>
          <a:p>
            <a:pPr marL="608030" lvl="1" indent="-171450">
              <a:buFont typeface="Wingdings" panose="05000000000000000000" pitchFamily="2" charset="2"/>
              <a:buChar char="Ø"/>
            </a:pPr>
            <a:r>
              <a:rPr lang="en-US" sz="1000" b="1" dirty="0"/>
              <a:t>Instructions</a:t>
            </a:r>
            <a:r>
              <a:rPr lang="en-US" sz="1000" dirty="0"/>
              <a:t>: I’m going to hand out a card describing a high level adult behavior. With no other information, what does your instinct tell you about this adult’s behavior What prevention level does it indicate? Go to stand near the prevention color you think you belong.  Do not talk to anyone else as you do this – no feedback from your peers. </a:t>
            </a:r>
            <a:endParaRPr lang="en-US" sz="1000" dirty="0" smtClean="0"/>
          </a:p>
          <a:p>
            <a:pPr marL="606140" lvl="1" indent="-169560">
              <a:buFont typeface="Arial" panose="020B0604020202020204" pitchFamily="34" charset="0"/>
              <a:buChar char="•"/>
            </a:pPr>
            <a:r>
              <a:rPr lang="en-US" sz="1000" dirty="0" smtClean="0"/>
              <a:t>Starting </a:t>
            </a:r>
            <a:r>
              <a:rPr lang="en-US" sz="1000" dirty="0"/>
              <a:t>with those under the Green Prevention Level, ask  each participant to: </a:t>
            </a:r>
          </a:p>
          <a:p>
            <a:pPr marL="1071108" lvl="2" indent="-173054">
              <a:buFont typeface="Arial" panose="020B0604020202020204" pitchFamily="34" charset="0"/>
              <a:buChar char="•"/>
            </a:pPr>
            <a:r>
              <a:rPr lang="en-US" sz="1000" dirty="0"/>
              <a:t>Read their index card out loud</a:t>
            </a:r>
          </a:p>
          <a:p>
            <a:pPr marL="1071108" lvl="2" indent="-173054">
              <a:buFont typeface="Arial" panose="020B0604020202020204" pitchFamily="34" charset="0"/>
              <a:buChar char="•"/>
            </a:pPr>
            <a:r>
              <a:rPr lang="en-US" sz="1000" dirty="0"/>
              <a:t>Share why they think it belongs in the prevention level they chose </a:t>
            </a:r>
          </a:p>
          <a:p>
            <a:pPr marL="1071108" lvl="2" indent="-173054">
              <a:buFont typeface="Arial" panose="020B0604020202020204" pitchFamily="34" charset="0"/>
              <a:buChar char="•"/>
            </a:pPr>
            <a:r>
              <a:rPr lang="en-US" sz="1000" dirty="0"/>
              <a:t>Ask if others agree or would possibly put it somewhere else</a:t>
            </a:r>
          </a:p>
          <a:p>
            <a:pPr marL="1532583" lvl="3" indent="-173054">
              <a:buFont typeface="Arial" panose="020B0604020202020204" pitchFamily="34" charset="0"/>
              <a:buChar char="•"/>
            </a:pPr>
            <a:r>
              <a:rPr lang="en-US" sz="1000" dirty="0"/>
              <a:t>Encourage conversation. It’s ok to not see things the same way. Sometimes there is just not enough information to know. </a:t>
            </a:r>
          </a:p>
          <a:p>
            <a:pPr marL="1532583" lvl="3" indent="-173054">
              <a:buFont typeface="Arial" panose="020B0604020202020204" pitchFamily="34" charset="0"/>
              <a:buChar char="•"/>
            </a:pPr>
            <a:r>
              <a:rPr lang="en-US" sz="1000" dirty="0"/>
              <a:t>note: sometimes it is so obvious that additional conversation isn’t necessary</a:t>
            </a:r>
          </a:p>
          <a:p>
            <a:pPr marL="634528" lvl="1" indent="-173054">
              <a:buFont typeface="Arial" panose="020B0604020202020204" pitchFamily="34" charset="0"/>
              <a:buChar char="•"/>
            </a:pPr>
            <a:r>
              <a:rPr lang="en-US" sz="1000" b="1" dirty="0"/>
              <a:t>Ask:</a:t>
            </a:r>
            <a:r>
              <a:rPr lang="en-US" sz="1000" dirty="0"/>
              <a:t> what in the context or situation might make it change to be safer or more harmful</a:t>
            </a:r>
          </a:p>
          <a:p>
            <a:pPr marL="634528" lvl="1" indent="-173054">
              <a:buFont typeface="Arial" panose="020B0604020202020204" pitchFamily="34" charset="0"/>
              <a:buChar char="•"/>
            </a:pPr>
            <a:endParaRPr lang="en-US" sz="1000" dirty="0"/>
          </a:p>
          <a:p>
            <a:pPr marL="169560" indent="-169560">
              <a:buFont typeface="Arial" panose="020B0604020202020204" pitchFamily="34" charset="0"/>
              <a:buChar char="•"/>
            </a:pPr>
            <a:r>
              <a:rPr lang="en-US" dirty="0"/>
              <a:t>Adults Behaviors to transfer to index cards:</a:t>
            </a:r>
          </a:p>
          <a:p>
            <a:pPr marL="621721" lvl="1" indent="-169560">
              <a:buFont typeface="Arial" panose="020B0604020202020204" pitchFamily="34" charset="0"/>
              <a:buChar char="•"/>
            </a:pPr>
            <a:r>
              <a:rPr lang="en-US" dirty="0"/>
              <a:t>Parent asks 9 year old to keep secret about nonsexual incident (i.e. “don’t tell anyone we bought ice cream”)</a:t>
            </a:r>
            <a:r>
              <a:rPr lang="en-US" b="1" dirty="0"/>
              <a:t> </a:t>
            </a:r>
            <a:r>
              <a:rPr lang="en-US" dirty="0"/>
              <a:t>(Yellow)</a:t>
            </a:r>
          </a:p>
          <a:p>
            <a:pPr marL="621721" lvl="1" indent="-169560">
              <a:buFont typeface="Arial" panose="020B0604020202020204" pitchFamily="34" charset="0"/>
              <a:buChar char="•"/>
            </a:pPr>
            <a:r>
              <a:rPr lang="en-US" dirty="0"/>
              <a:t>Bus driver brings gifts (candy, magazines) for one 8 year old camper he picks up on his route (Yellow)</a:t>
            </a:r>
          </a:p>
          <a:p>
            <a:pPr marL="621721" lvl="1" indent="-169560">
              <a:buFont typeface="Arial" panose="020B0604020202020204" pitchFamily="34" charset="0"/>
              <a:buChar char="•"/>
            </a:pPr>
            <a:r>
              <a:rPr lang="en-US" dirty="0"/>
              <a:t>Case manager texts messages almost daily with client (Yellow)</a:t>
            </a:r>
          </a:p>
          <a:p>
            <a:pPr marL="621721" lvl="1" indent="-169560">
              <a:buFont typeface="Arial" panose="020B0604020202020204" pitchFamily="34" charset="0"/>
              <a:buChar char="•"/>
            </a:pPr>
            <a:r>
              <a:rPr lang="en-US" dirty="0"/>
              <a:t>Parent (father) frequently talks about another 6  </a:t>
            </a:r>
            <a:r>
              <a:rPr lang="en-US" dirty="0" err="1"/>
              <a:t>y.o</a:t>
            </a:r>
            <a:r>
              <a:rPr lang="en-US" dirty="0"/>
              <a:t>. child in the program; asking questions about her home life and interests. (Yellow)</a:t>
            </a:r>
          </a:p>
          <a:p>
            <a:pPr marL="621721" lvl="1" indent="-169560">
              <a:buFont typeface="Arial" panose="020B0604020202020204" pitchFamily="34" charset="0"/>
              <a:buChar char="•"/>
            </a:pPr>
            <a:r>
              <a:rPr lang="en-US" dirty="0"/>
              <a:t>Coach asks 12 year old soccer clinic participant to meet at community park outside of regular practice hours to go over drills (have heard both green and yellow, more of a yellow in   that this is a 1 adult:1 child situation, outside of regular times but could be a helpful and involved coach</a:t>
            </a:r>
          </a:p>
          <a:p>
            <a:pPr marL="621721" lvl="1" indent="-169560">
              <a:buFont typeface="Arial" panose="020B0604020202020204" pitchFamily="34" charset="0"/>
              <a:buChar char="•"/>
            </a:pPr>
            <a:r>
              <a:rPr lang="en-US" dirty="0"/>
              <a:t>Kindergarten assistant kisses a 6 </a:t>
            </a:r>
            <a:r>
              <a:rPr lang="en-US" dirty="0" err="1"/>
              <a:t>y.o.’s</a:t>
            </a:r>
            <a:r>
              <a:rPr lang="en-US" dirty="0"/>
              <a:t> “boo </a:t>
            </a:r>
            <a:r>
              <a:rPr lang="en-US" dirty="0" err="1"/>
              <a:t>boo</a:t>
            </a:r>
            <a:r>
              <a:rPr lang="en-US" dirty="0"/>
              <a:t>” on the knee while on the playground (green but does sometime open a conversation about safe ways to care for children)</a:t>
            </a:r>
          </a:p>
          <a:p>
            <a:pPr marL="621721" lvl="1" indent="-169560">
              <a:buFont typeface="Arial" panose="020B0604020202020204" pitchFamily="34" charset="0"/>
              <a:buChar char="•"/>
            </a:pPr>
            <a:r>
              <a:rPr lang="en-US" dirty="0"/>
              <a:t>Parent brings in homemade cookies for the children’s program at church(green – no one singled out)</a:t>
            </a:r>
          </a:p>
          <a:p>
            <a:pPr marL="621721" lvl="1" indent="-169560">
              <a:buFont typeface="Arial" panose="020B0604020202020204" pitchFamily="34" charset="0"/>
              <a:buChar char="•"/>
            </a:pPr>
            <a:r>
              <a:rPr lang="en-US" dirty="0"/>
              <a:t>Parent talks about having a friendship with a 10 year old sister of one of children’s friends, as if the relationship is with a peer (yellow)</a:t>
            </a:r>
          </a:p>
          <a:p>
            <a:pPr marL="621721" lvl="1" indent="-169560">
              <a:buFont typeface="Arial" panose="020B0604020202020204" pitchFamily="34" charset="0"/>
              <a:buChar char="•"/>
            </a:pPr>
            <a:r>
              <a:rPr lang="en-US" dirty="0"/>
              <a:t>Repairman is overheard telling preschooler that she is cute and asks for a hug (yellow)</a:t>
            </a:r>
          </a:p>
          <a:p>
            <a:pPr marL="621721" lvl="1" indent="-169560">
              <a:buFont typeface="Arial" panose="020B0604020202020204" pitchFamily="34" charset="0"/>
              <a:buChar char="•"/>
            </a:pPr>
            <a:r>
              <a:rPr lang="en-US" dirty="0"/>
              <a:t>Afterschool program drama teacher asks two middle school students to touch each other’s genitals for “play tryout” in teacher’s private office (red)</a:t>
            </a:r>
          </a:p>
          <a:p>
            <a:pPr marL="621721" lvl="1" indent="-169560">
              <a:buFont typeface="Arial" panose="020B0604020202020204" pitchFamily="34" charset="0"/>
              <a:buChar char="•"/>
            </a:pPr>
            <a:r>
              <a:rPr lang="en-US" dirty="0"/>
              <a:t>Foster mom’s uncles asks 15 year old girl about her sex life (yellow)</a:t>
            </a:r>
          </a:p>
          <a:p>
            <a:pPr marL="621721" lvl="1" indent="-169560">
              <a:buFont typeface="Arial" panose="020B0604020202020204" pitchFamily="34" charset="0"/>
              <a:buChar char="•"/>
            </a:pPr>
            <a:r>
              <a:rPr lang="en-US" dirty="0"/>
              <a:t>School nurse tells 16 year old boy where she lives and how to reach her if he needs help (yellow)</a:t>
            </a:r>
          </a:p>
          <a:p>
            <a:pPr marL="621721" lvl="1" indent="-169560">
              <a:buFont typeface="Arial" panose="020B0604020202020204" pitchFamily="34" charset="0"/>
              <a:buChar char="•"/>
            </a:pPr>
            <a:r>
              <a:rPr lang="en-US" dirty="0"/>
              <a:t>18 year old tells his 16 year old foster brother that he can get him alcohol (yellow, “</a:t>
            </a:r>
            <a:r>
              <a:rPr lang="en-US" dirty="0" err="1"/>
              <a:t>orangish</a:t>
            </a:r>
            <a:r>
              <a:rPr lang="en-US" dirty="0"/>
              <a:t>”)</a:t>
            </a:r>
          </a:p>
        </p:txBody>
      </p:sp>
      <p:sp>
        <p:nvSpPr>
          <p:cNvPr id="4" name="Slide Number Placeholder 3"/>
          <p:cNvSpPr>
            <a:spLocks noGrp="1"/>
          </p:cNvSpPr>
          <p:nvPr>
            <p:ph type="sldNum" sz="quarter" idx="5"/>
          </p:nvPr>
        </p:nvSpPr>
        <p:spPr/>
        <p:txBody>
          <a:bodyPr/>
          <a:lstStyle/>
          <a:p>
            <a:fld id="{5B59D254-A56F-A64E-8A4D-A1B97E0DCDFC}" type="slidenum">
              <a:rPr lang="en-US" smtClean="0"/>
              <a:t>24</a:t>
            </a:fld>
            <a:endParaRPr lang="en-US"/>
          </a:p>
        </p:txBody>
      </p:sp>
    </p:spTree>
    <p:extLst>
      <p:ext uri="{BB962C8B-B14F-4D97-AF65-F5344CB8AC3E}">
        <p14:creationId xmlns:p14="http://schemas.microsoft.com/office/powerpoint/2010/main" val="755057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b="1" dirty="0" smtClean="0"/>
              <a:t>Trainer’s notes/Suggested language:</a:t>
            </a:r>
            <a:endParaRPr lang="en-US" sz="1000" b="0" dirty="0" smtClean="0"/>
          </a:p>
          <a:p>
            <a:pPr>
              <a:lnSpc>
                <a:spcPct val="100000"/>
              </a:lnSpc>
            </a:pPr>
            <a:r>
              <a:rPr lang="en-US" sz="1000" b="0" dirty="0" smtClean="0"/>
              <a:t>Now let’s talk about how to have conversations without accusing anyone, but by clearly talking about our expectations about</a:t>
            </a:r>
            <a:r>
              <a:rPr lang="en-US" sz="1000" b="0" baseline="0" dirty="0" smtClean="0"/>
              <a:t> children’s safety.</a:t>
            </a:r>
            <a:endParaRPr lang="en-US" sz="1000" b="1" dirty="0"/>
          </a:p>
        </p:txBody>
      </p:sp>
      <p:sp>
        <p:nvSpPr>
          <p:cNvPr id="4" name="Slide Number Placeholder 3"/>
          <p:cNvSpPr>
            <a:spLocks noGrp="1"/>
          </p:cNvSpPr>
          <p:nvPr>
            <p:ph type="sldNum" sz="quarter" idx="10"/>
          </p:nvPr>
        </p:nvSpPr>
        <p:spPr/>
        <p:txBody>
          <a:bodyPr/>
          <a:lstStyle/>
          <a:p>
            <a:fld id="{40750F93-73D2-9145-B5D5-291E2EEAD0FE}" type="slidenum">
              <a:rPr lang="en-US" smtClean="0"/>
              <a:t>25</a:t>
            </a:fld>
            <a:endParaRPr lang="en-US"/>
          </a:p>
        </p:txBody>
      </p:sp>
    </p:spTree>
    <p:extLst>
      <p:ext uri="{BB962C8B-B14F-4D97-AF65-F5344CB8AC3E}">
        <p14:creationId xmlns:p14="http://schemas.microsoft.com/office/powerpoint/2010/main" val="4241917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685800" y="1143000"/>
            <a:ext cx="5486400" cy="3086100"/>
          </a:xfrm>
          <a:ln/>
        </p:spPr>
      </p:sp>
      <p:sp>
        <p:nvSpPr>
          <p:cNvPr id="130051" name="Notes Placeholder 2"/>
          <p:cNvSpPr>
            <a:spLocks noGrp="1"/>
          </p:cNvSpPr>
          <p:nvPr>
            <p:ph type="body" idx="1"/>
          </p:nvPr>
        </p:nvSpPr>
        <p:spPr>
          <a:noFill/>
        </p:spPr>
        <p:txBody>
          <a:bodyPr>
            <a:normAutofit/>
          </a:bodyPr>
          <a:lstStyle/>
          <a:p>
            <a:pPr>
              <a:lnSpc>
                <a:spcPct val="100000"/>
              </a:lnSpc>
            </a:pPr>
            <a:r>
              <a:rPr lang="en-US" sz="1000" b="1" dirty="0" smtClean="0"/>
              <a:t>Trainer’s </a:t>
            </a:r>
            <a:r>
              <a:rPr lang="en-US" sz="1000" b="1" dirty="0"/>
              <a:t>notes/Suggested language</a:t>
            </a:r>
            <a:r>
              <a:rPr lang="en-US" sz="1000" b="1" dirty="0" smtClean="0"/>
              <a:t>:</a:t>
            </a:r>
          </a:p>
          <a:p>
            <a:pPr>
              <a:lnSpc>
                <a:spcPct val="100000"/>
              </a:lnSpc>
            </a:pPr>
            <a:r>
              <a:rPr lang="en-US" sz="1000" b="0" i="1" dirty="0" smtClean="0"/>
              <a:t>Review</a:t>
            </a:r>
            <a:r>
              <a:rPr lang="en-US" sz="1000" b="0" i="1" baseline="0" dirty="0" smtClean="0"/>
              <a:t> bulleted points above and expand as necessary.</a:t>
            </a:r>
            <a:endParaRPr lang="en-US" sz="1000" b="0" i="1" dirty="0"/>
          </a:p>
          <a:p>
            <a:pPr lvl="0" eaLnBrk="1" hangingPunct="1"/>
            <a:r>
              <a:rPr lang="en-US" sz="1000" dirty="0"/>
              <a:t>You may find yourself in a position to talk with an adult </a:t>
            </a:r>
            <a:r>
              <a:rPr lang="en-US" sz="1000" smtClean="0"/>
              <a:t>about their behaviors</a:t>
            </a:r>
            <a:r>
              <a:rPr lang="en-US" sz="1000" dirty="0"/>
              <a:t>. This is a model for having a difficult conversation with adults. Because when we see yellow </a:t>
            </a:r>
            <a:r>
              <a:rPr lang="en-US" sz="1000" dirty="0" smtClean="0"/>
              <a:t>behaviors </a:t>
            </a:r>
            <a:r>
              <a:rPr lang="en-US" sz="1000" dirty="0"/>
              <a:t>we need to speak up. This model can set a framework for you that is less threatening and helps the focus remain on behaviors. The goal is not be accusatory. Remember – we actually don’t know </a:t>
            </a:r>
            <a:r>
              <a:rPr lang="en-US" sz="1000" dirty="0" smtClean="0"/>
              <a:t>intent.</a:t>
            </a:r>
            <a:r>
              <a:rPr lang="en-US" sz="1000" baseline="0" dirty="0" smtClean="0"/>
              <a:t> W</a:t>
            </a:r>
            <a:r>
              <a:rPr lang="en-US" sz="1000" dirty="0" smtClean="0"/>
              <a:t>hat </a:t>
            </a:r>
            <a:r>
              <a:rPr lang="en-US" sz="1000" dirty="0"/>
              <a:t>we know are that there are acceptable and unacceptable behaviors</a:t>
            </a:r>
            <a:r>
              <a:rPr lang="en-US" sz="1000" dirty="0" smtClean="0"/>
              <a:t>, and </a:t>
            </a:r>
            <a:r>
              <a:rPr lang="en-US" sz="1000" dirty="0"/>
              <a:t>there are safe and healthy ways of interacting with kids </a:t>
            </a:r>
            <a:r>
              <a:rPr lang="en-US" sz="1000" dirty="0" smtClean="0"/>
              <a:t>– </a:t>
            </a:r>
            <a:r>
              <a:rPr lang="en-US" sz="1000" dirty="0"/>
              <a:t>not so safe ways of being with kids. We want to talk with folks about the behaviors that could create a vulnerable situation for children – not accuse them of being a risk. </a:t>
            </a:r>
          </a:p>
          <a:p>
            <a:pPr eaLnBrk="1" hangingPunct="1"/>
            <a:endParaRPr lang="en-US" sz="1000" dirty="0"/>
          </a:p>
        </p:txBody>
      </p:sp>
      <p:sp>
        <p:nvSpPr>
          <p:cNvPr id="130052"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9410" indent="-288236" eaLnBrk="0" hangingPunct="0">
              <a:defRPr sz="2400">
                <a:solidFill>
                  <a:schemeClr val="tx1"/>
                </a:solidFill>
                <a:latin typeface="Tahoma" pitchFamily="34" charset="0"/>
              </a:defRPr>
            </a:lvl2pPr>
            <a:lvl3pPr marL="1152941" indent="-230588" eaLnBrk="0" hangingPunct="0">
              <a:defRPr sz="2400">
                <a:solidFill>
                  <a:schemeClr val="tx1"/>
                </a:solidFill>
                <a:latin typeface="Tahoma" pitchFamily="34" charset="0"/>
              </a:defRPr>
            </a:lvl3pPr>
            <a:lvl4pPr marL="1614116" indent="-230588" eaLnBrk="0" hangingPunct="0">
              <a:defRPr sz="2400">
                <a:solidFill>
                  <a:schemeClr val="tx1"/>
                </a:solidFill>
                <a:latin typeface="Tahoma" pitchFamily="34" charset="0"/>
              </a:defRPr>
            </a:lvl4pPr>
            <a:lvl5pPr marL="2075289" indent="-230588" eaLnBrk="0" hangingPunct="0">
              <a:defRPr sz="2400">
                <a:solidFill>
                  <a:schemeClr val="tx1"/>
                </a:solidFill>
                <a:latin typeface="Tahoma" pitchFamily="34" charset="0"/>
              </a:defRPr>
            </a:lvl5pPr>
            <a:lvl6pPr marL="2536466" indent="-230588" algn="ctr" eaLnBrk="0" fontAlgn="base" hangingPunct="0">
              <a:spcBef>
                <a:spcPct val="0"/>
              </a:spcBef>
              <a:spcAft>
                <a:spcPct val="0"/>
              </a:spcAft>
              <a:defRPr sz="2400">
                <a:solidFill>
                  <a:schemeClr val="tx1"/>
                </a:solidFill>
                <a:latin typeface="Tahoma" pitchFamily="34" charset="0"/>
              </a:defRPr>
            </a:lvl6pPr>
            <a:lvl7pPr marL="2997645" indent="-230588" algn="ctr" eaLnBrk="0" fontAlgn="base" hangingPunct="0">
              <a:spcBef>
                <a:spcPct val="0"/>
              </a:spcBef>
              <a:spcAft>
                <a:spcPct val="0"/>
              </a:spcAft>
              <a:defRPr sz="2400">
                <a:solidFill>
                  <a:schemeClr val="tx1"/>
                </a:solidFill>
                <a:latin typeface="Tahoma" pitchFamily="34" charset="0"/>
              </a:defRPr>
            </a:lvl7pPr>
            <a:lvl8pPr marL="3458822" indent="-230588" algn="ctr" eaLnBrk="0" fontAlgn="base" hangingPunct="0">
              <a:spcBef>
                <a:spcPct val="0"/>
              </a:spcBef>
              <a:spcAft>
                <a:spcPct val="0"/>
              </a:spcAft>
              <a:defRPr sz="2400">
                <a:solidFill>
                  <a:schemeClr val="tx1"/>
                </a:solidFill>
                <a:latin typeface="Tahoma" pitchFamily="34" charset="0"/>
              </a:defRPr>
            </a:lvl8pPr>
            <a:lvl9pPr marL="3919997" indent="-230588" algn="ctr" eaLnBrk="0" fontAlgn="base" hangingPunct="0">
              <a:spcBef>
                <a:spcPct val="0"/>
              </a:spcBef>
              <a:spcAft>
                <a:spcPct val="0"/>
              </a:spcAft>
              <a:defRPr sz="2400">
                <a:solidFill>
                  <a:schemeClr val="tx1"/>
                </a:solidFill>
                <a:latin typeface="Tahoma" pitchFamily="34" charset="0"/>
              </a:defRPr>
            </a:lvl9pPr>
          </a:lstStyle>
          <a:p>
            <a:pPr eaLnBrk="1" hangingPunct="1"/>
            <a:fld id="{1597536C-7255-49A1-9AB1-25AB8B371D0C}" type="slidenum">
              <a:rPr lang="en-US" sz="1200"/>
              <a:pPr eaLnBrk="1" hangingPunct="1"/>
              <a:t>26</a:t>
            </a:fld>
            <a:endParaRPr lang="en-US" sz="120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pPr>
              <a:lnSpc>
                <a:spcPct val="100000"/>
              </a:lnSpc>
            </a:pPr>
            <a:r>
              <a:rPr lang="en-US" sz="1000" b="1" dirty="0" smtClean="0"/>
              <a:t>Trainer’s </a:t>
            </a:r>
            <a:r>
              <a:rPr lang="en-US" sz="1000" b="1" dirty="0"/>
              <a:t>notes/Suggested language:</a:t>
            </a:r>
          </a:p>
          <a:p>
            <a:pPr lvl="0"/>
            <a:r>
              <a:rPr lang="en-US" sz="1000" dirty="0"/>
              <a:t>Yes, this is yet another quick review of some general communication skills but communication is such a key prevention tool. I’m sure everyone here is in a position of having to communicate a lot with people from varying backgrounds. There are some tips to communicating specifically about very charged issues.  Often it is easy for folks to confuse talking about behaviors with talking about people.  We want to help you feel more successful to talk about behaviors that concerns you.</a:t>
            </a:r>
          </a:p>
          <a:p>
            <a:pPr lvl="0"/>
            <a:endParaRPr lang="en-US" sz="1000" dirty="0"/>
          </a:p>
          <a:p>
            <a:pPr lvl="0"/>
            <a:r>
              <a:rPr lang="en-US" sz="1000" b="1" dirty="0"/>
              <a:t>Language and Tone</a:t>
            </a:r>
          </a:p>
          <a:p>
            <a:pPr marL="618903" lvl="1" indent="-173009">
              <a:buFont typeface="Arial" panose="020B0604020202020204" pitchFamily="34" charset="0"/>
              <a:buChar char="•"/>
            </a:pPr>
            <a:r>
              <a:rPr lang="en-US" sz="1000" dirty="0"/>
              <a:t>Understanding how important language and tone are is crucial. </a:t>
            </a:r>
          </a:p>
          <a:p>
            <a:pPr marL="618903" lvl="1" indent="-173009">
              <a:buFont typeface="Arial" panose="020B0604020202020204" pitchFamily="34" charset="0"/>
              <a:buChar char="•"/>
            </a:pPr>
            <a:r>
              <a:rPr lang="en-US" sz="1000" dirty="0"/>
              <a:t>Use of body language</a:t>
            </a:r>
          </a:p>
          <a:p>
            <a:pPr lvl="0"/>
            <a:endParaRPr lang="en-US" sz="1000" dirty="0"/>
          </a:p>
          <a:p>
            <a:pPr lvl="0"/>
            <a:r>
              <a:rPr lang="en-US" sz="1000" b="1" dirty="0"/>
              <a:t>Avoid labels  </a:t>
            </a:r>
            <a:r>
              <a:rPr lang="en-US" sz="1000" dirty="0"/>
              <a:t>- separate adult from the behavior</a:t>
            </a:r>
          </a:p>
          <a:p>
            <a:pPr lvl="0"/>
            <a:r>
              <a:rPr lang="en-US" sz="1000" dirty="0"/>
              <a:t>Avoid the use of derogatory labels. Words like: monster, pervert, demon do not serve the purpose of education and prevention. It doesn’t describe the behavior that is concerning and puts up barriers for individuals who may otherwise be willing to intervene with adults at risk to abuse.  When professionals use labels, it gives permission to others to use these labels.  When negative terms are used to describe any individual, it is frequent that the labeled individual begins to view themselves as the “monster” described in the label, and hence may commit “monstrous” actions.</a:t>
            </a:r>
          </a:p>
          <a:p>
            <a:pPr lvl="0"/>
            <a:endParaRPr lang="en-US" sz="1000" dirty="0"/>
          </a:p>
          <a:p>
            <a:pPr lvl="0"/>
            <a:r>
              <a:rPr lang="en-US" sz="1000" dirty="0"/>
              <a:t>All situations need to be regarded as unique. Stereotypes support people to avoid working with others who are different, whether it is cultural, gender, mentally, educationally, etc. Avoiding stereotypes is another way to help callers be more specific in their concerns and helps build better safety plans by addressing the specifics of each caller’s unique situation.</a:t>
            </a:r>
          </a:p>
          <a:p>
            <a:pPr defTabSz="922710">
              <a:defRPr/>
            </a:pPr>
            <a:endParaRPr lang="en-US" sz="1000" dirty="0"/>
          </a:p>
          <a:p>
            <a:pPr defTabSz="922710">
              <a:defRPr/>
            </a:pPr>
            <a:r>
              <a:rPr lang="en-US" sz="1000" b="1" dirty="0"/>
              <a:t>Listen without agenda or bias</a:t>
            </a:r>
            <a:r>
              <a:rPr lang="en-US" sz="1000" dirty="0"/>
              <a:t>. As adults, we’re very quick to:</a:t>
            </a:r>
          </a:p>
          <a:p>
            <a:pPr marL="606140" lvl="1" indent="-169560">
              <a:buFont typeface="Arial" panose="020B0604020202020204" pitchFamily="34" charset="0"/>
              <a:buChar char="•"/>
            </a:pPr>
            <a:r>
              <a:rPr lang="en-US" sz="1000" dirty="0"/>
              <a:t>Jump to resources</a:t>
            </a:r>
          </a:p>
          <a:p>
            <a:pPr marL="606140" lvl="1" indent="-169560">
              <a:buFont typeface="Arial" panose="020B0604020202020204" pitchFamily="34" charset="0"/>
              <a:buChar char="•"/>
            </a:pPr>
            <a:r>
              <a:rPr lang="en-US" sz="1000" dirty="0"/>
              <a:t>Jump to rescue (advocacy)</a:t>
            </a:r>
          </a:p>
          <a:p>
            <a:pPr marL="606140" lvl="1" indent="-169560">
              <a:buFont typeface="Arial" panose="020B0604020202020204" pitchFamily="34" charset="0"/>
              <a:buChar char="•"/>
            </a:pPr>
            <a:r>
              <a:rPr lang="en-US" sz="1000" dirty="0"/>
              <a:t>judge and criticize </a:t>
            </a:r>
          </a:p>
          <a:p>
            <a:pPr lvl="0"/>
            <a:endParaRPr lang="en-US" sz="1000" dirty="0"/>
          </a:p>
          <a:p>
            <a:pPr lvl="0"/>
            <a:r>
              <a:rPr lang="en-US" sz="1000" dirty="0"/>
              <a:t>Our personal triggers can also get in the way. Perhaps our own experience with sexual abuse. Our own family values. Our own prejudices.</a:t>
            </a:r>
          </a:p>
          <a:p>
            <a:pPr lvl="1"/>
            <a:endParaRPr lang="en-US"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27</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3576866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000" b="1" dirty="0" smtClean="0"/>
              <a:t>Trainer’s </a:t>
            </a:r>
            <a:r>
              <a:rPr lang="en-US" sz="1000" b="1" dirty="0"/>
              <a:t>notes/Suggested language:</a:t>
            </a:r>
          </a:p>
          <a:p>
            <a:pPr marL="163718" indent="-163718">
              <a:buFont typeface="Wingdings" panose="05000000000000000000" pitchFamily="2" charset="2"/>
              <a:buChar char="Ø"/>
            </a:pPr>
            <a:r>
              <a:rPr lang="en-US" sz="1000" b="1" dirty="0" smtClean="0"/>
              <a:t>Activity </a:t>
            </a:r>
            <a:r>
              <a:rPr lang="en-US" sz="1000" b="0" dirty="0" smtClean="0"/>
              <a:t>(</a:t>
            </a:r>
            <a:r>
              <a:rPr lang="en-US" sz="1000" b="0" i="1" dirty="0" smtClean="0"/>
              <a:t>for virtual classroom you can use small</a:t>
            </a:r>
            <a:r>
              <a:rPr lang="en-US" sz="1000" b="0" i="1" baseline="0" dirty="0" smtClean="0"/>
              <a:t> break out groups of three</a:t>
            </a:r>
            <a:r>
              <a:rPr lang="en-US" sz="1000" b="0" baseline="0" dirty="0" smtClean="0"/>
              <a:t>)</a:t>
            </a:r>
            <a:r>
              <a:rPr lang="en-US" sz="1000" b="0" dirty="0" smtClean="0"/>
              <a:t>: Practice </a:t>
            </a:r>
            <a:r>
              <a:rPr lang="en-US" sz="1000" b="0" dirty="0"/>
              <a:t>in low- risk </a:t>
            </a:r>
            <a:r>
              <a:rPr lang="en-US" sz="1000" b="0" dirty="0" smtClean="0"/>
              <a:t>situations</a:t>
            </a:r>
            <a:endParaRPr lang="en-US" sz="1000" b="0" dirty="0"/>
          </a:p>
          <a:p>
            <a:pPr marL="600298" lvl="1" indent="-163718">
              <a:buFont typeface="Arial" panose="020B0604020202020204" pitchFamily="34" charset="0"/>
              <a:buChar char="•"/>
            </a:pPr>
            <a:r>
              <a:rPr lang="en-US" sz="1000" b="1" dirty="0"/>
              <a:t>Instructions</a:t>
            </a:r>
            <a:r>
              <a:rPr lang="en-US" sz="1000" dirty="0"/>
              <a:t>: Have participants pair </a:t>
            </a:r>
            <a:r>
              <a:rPr lang="en-US" sz="1000" dirty="0" smtClean="0"/>
              <a:t>up</a:t>
            </a:r>
          </a:p>
          <a:p>
            <a:pPr marL="600298" marR="0" lvl="1" indent="-16371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t>Handout:</a:t>
            </a:r>
            <a:r>
              <a:rPr lang="en-US" sz="1000" dirty="0" smtClean="0"/>
              <a:t> Role</a:t>
            </a:r>
            <a:r>
              <a:rPr lang="en-US" sz="1000" baseline="0" dirty="0" smtClean="0"/>
              <a:t> Plays: Low Risk Situations</a:t>
            </a:r>
            <a:endParaRPr lang="en-US" sz="1000" dirty="0"/>
          </a:p>
          <a:p>
            <a:pPr marL="600298" lvl="1" indent="-163718">
              <a:buFont typeface="Arial" panose="020B0604020202020204" pitchFamily="34" charset="0"/>
              <a:buChar char="•"/>
            </a:pPr>
            <a:r>
              <a:rPr lang="en-US" sz="1000" dirty="0"/>
              <a:t>Inform them that they are going to get an opportunity to practice speaking up in low-risk situations. Assertiveness in ordinary, everyday situations.</a:t>
            </a:r>
          </a:p>
          <a:p>
            <a:pPr marL="600298" lvl="1" indent="-163718">
              <a:buFont typeface="Arial" panose="020B0604020202020204" pitchFamily="34" charset="0"/>
              <a:buChar char="•"/>
            </a:pPr>
            <a:r>
              <a:rPr lang="en-US" sz="1000" dirty="0"/>
              <a:t>Explain that they may not all think that this is low-risk, as different speaking situations raise different fears and anxieties.  However, these situations are not as related to safety as child sexual abuse prevention.  Rather, these may be “ordinary situations” that sometimes trouble us.  Trainer can share personal fear (fear of returning food in restaurant, fear of waking someone up, etc.) You may be comfortable with these types of conversations. Your clients may need support in practicing at this level before moving on to the bigger challenge re conversation re sex, personal boundaries.  Begin to normalize this type of conversation.</a:t>
            </a:r>
          </a:p>
          <a:p>
            <a:pPr marL="600298" marR="0" lvl="1" indent="-16371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Each person in the pair should practice at least two non-risk situations. </a:t>
            </a:r>
            <a:endParaRPr lang="en-US" sz="1000" dirty="0" smtClean="0"/>
          </a:p>
          <a:p>
            <a:pPr marL="600298" marR="0" lvl="1" indent="-16371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There are examples provided but you are welcome to practice any real life examples as well.</a:t>
            </a:r>
          </a:p>
          <a:p>
            <a:pPr marL="218290" indent="-218290">
              <a:buFont typeface="Wingdings" panose="05000000000000000000" pitchFamily="2" charset="2"/>
              <a:buChar char="Ø"/>
            </a:pPr>
            <a:r>
              <a:rPr lang="en-US" sz="1000" b="1" dirty="0" smtClean="0"/>
              <a:t>Debrief</a:t>
            </a:r>
            <a:r>
              <a:rPr lang="en-US" sz="1000" b="0" dirty="0"/>
              <a:t>: </a:t>
            </a:r>
            <a:r>
              <a:rPr lang="en-US" sz="1000" dirty="0"/>
              <a:t>Ask for comments, experience thoughts and/or revelations?</a:t>
            </a:r>
          </a:p>
          <a:p>
            <a:pPr marL="600298" lvl="1" indent="-163718">
              <a:buFont typeface="Arial" panose="020B0604020202020204" pitchFamily="34" charset="0"/>
              <a:buChar char="•"/>
            </a:pPr>
            <a:r>
              <a:rPr lang="en-US" sz="1000" i="1" dirty="0"/>
              <a:t>Note</a:t>
            </a:r>
            <a:r>
              <a:rPr lang="en-US" sz="1000" dirty="0"/>
              <a:t> assertive skills transfer from low-risk to more scary/loaded</a:t>
            </a:r>
          </a:p>
          <a:p>
            <a:pPr marL="600298" lvl="1" indent="-1637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28</a:t>
            </a:fld>
            <a:endParaRPr lang="en-US"/>
          </a:p>
        </p:txBody>
      </p:sp>
    </p:spTree>
    <p:extLst>
      <p:ext uri="{BB962C8B-B14F-4D97-AF65-F5344CB8AC3E}">
        <p14:creationId xmlns:p14="http://schemas.microsoft.com/office/powerpoint/2010/main" val="2310700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sz="1000" b="1" dirty="0" smtClean="0"/>
              <a:t>Trainer’s </a:t>
            </a:r>
            <a:r>
              <a:rPr lang="en-US" sz="1000" b="1" dirty="0"/>
              <a:t>notes/Suggested language:</a:t>
            </a:r>
            <a:endParaRPr lang="en-US" sz="1000" dirty="0"/>
          </a:p>
          <a:p>
            <a:r>
              <a:rPr lang="en-US" sz="1000" dirty="0"/>
              <a:t>Review</a:t>
            </a:r>
            <a:r>
              <a:rPr lang="en-US" sz="1000" baseline="0" dirty="0"/>
              <a:t> steps with audience</a:t>
            </a:r>
          </a:p>
          <a:p>
            <a:endParaRPr lang="en-US" sz="1000" baseline="0" dirty="0"/>
          </a:p>
          <a:p>
            <a:r>
              <a:rPr lang="en-US" sz="1000" baseline="0" dirty="0"/>
              <a:t>From Let’s Talk guidebook: (note recommend as homework, examples and language – closer to home situations, personal relationship with adult) but still helpful</a:t>
            </a:r>
          </a:p>
          <a:p>
            <a:r>
              <a:rPr lang="en-US" sz="1000" b="0" baseline="0" dirty="0"/>
              <a:t>Do’s</a:t>
            </a:r>
            <a:r>
              <a:rPr lang="en-US" sz="1000" baseline="0" dirty="0"/>
              <a:t>:</a:t>
            </a:r>
          </a:p>
          <a:p>
            <a:pPr marL="609601" lvl="1" indent="-173021">
              <a:buFont typeface="Arial" panose="020B0604020202020204" pitchFamily="34" charset="0"/>
              <a:buChar char="•"/>
            </a:pPr>
            <a:r>
              <a:rPr lang="en-US" sz="1000" baseline="0" dirty="0"/>
              <a:t>Separate person from behavior</a:t>
            </a:r>
          </a:p>
          <a:p>
            <a:pPr marL="609601" lvl="1" indent="-173021">
              <a:buFont typeface="Arial" panose="020B0604020202020204" pitchFamily="34" charset="0"/>
              <a:buChar char="•"/>
            </a:pPr>
            <a:r>
              <a:rPr lang="en-US" sz="1000" baseline="0" dirty="0"/>
              <a:t>Ask direct and simple question</a:t>
            </a:r>
          </a:p>
          <a:p>
            <a:pPr marL="609601" lvl="1" indent="-173021">
              <a:buFont typeface="Arial" panose="020B0604020202020204" pitchFamily="34" charset="0"/>
              <a:buChar char="•"/>
            </a:pPr>
            <a:r>
              <a:rPr lang="en-US" sz="1000" baseline="0" dirty="0"/>
              <a:t>Name the specific behaviors and state your reaction – I don’t feel comfortable with that</a:t>
            </a:r>
          </a:p>
          <a:p>
            <a:pPr marL="609601" lvl="1" indent="-173021">
              <a:buFont typeface="Arial" panose="020B0604020202020204" pitchFamily="34" charset="0"/>
              <a:buChar char="•"/>
            </a:pPr>
            <a:r>
              <a:rPr lang="en-US" sz="1000" baseline="0" dirty="0"/>
              <a:t>Do follow-up with more questions when answers you  hear are not clear or complete</a:t>
            </a:r>
          </a:p>
          <a:p>
            <a:r>
              <a:rPr lang="en-US" sz="1000" b="0" baseline="0" dirty="0"/>
              <a:t>Don’ts</a:t>
            </a:r>
            <a:r>
              <a:rPr lang="en-US" sz="1000" baseline="0" dirty="0"/>
              <a:t>:</a:t>
            </a:r>
          </a:p>
          <a:p>
            <a:pPr marL="609601" lvl="1" indent="-173021">
              <a:buFont typeface="Arial" panose="020B0604020202020204" pitchFamily="34" charset="0"/>
              <a:buChar char="•"/>
            </a:pPr>
            <a:r>
              <a:rPr lang="en-US" sz="1000" baseline="0" dirty="0"/>
              <a:t>Don’t jump to conclusions</a:t>
            </a:r>
          </a:p>
          <a:p>
            <a:pPr marL="609601" lvl="1" indent="-173021">
              <a:buFont typeface="Arial" panose="020B0604020202020204" pitchFamily="34" charset="0"/>
              <a:buChar char="•"/>
            </a:pPr>
            <a:r>
              <a:rPr lang="en-US" sz="1000" baseline="0" dirty="0"/>
              <a:t>Don’t generalize</a:t>
            </a:r>
          </a:p>
          <a:p>
            <a:pPr marL="609601" lvl="1" indent="-173021">
              <a:buFont typeface="Arial" panose="020B0604020202020204" pitchFamily="34" charset="0"/>
              <a:buChar char="•"/>
            </a:pPr>
            <a:r>
              <a:rPr lang="en-US" sz="1000" baseline="0" dirty="0"/>
              <a:t>Don’t use general labels</a:t>
            </a:r>
          </a:p>
          <a:p>
            <a:pPr marL="609601" lvl="1" indent="-173021">
              <a:buFont typeface="Arial" panose="020B0604020202020204" pitchFamily="34" charset="0"/>
              <a:buChar char="•"/>
            </a:pPr>
            <a:r>
              <a:rPr lang="en-US" sz="1000" baseline="0" dirty="0"/>
              <a:t>Don’t accept answers until they you the information you need.</a:t>
            </a:r>
            <a:endParaRPr lang="en-US" sz="1000"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04506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321">
              <a:defRPr/>
            </a:pPr>
            <a:r>
              <a:rPr lang="en-US" sz="1000" b="1" dirty="0" smtClean="0">
                <a:solidFill>
                  <a:prstClr val="black"/>
                </a:solidFill>
              </a:rPr>
              <a:t>Trainer’s </a:t>
            </a:r>
            <a:r>
              <a:rPr lang="en-US" sz="1000" b="1" dirty="0">
                <a:solidFill>
                  <a:prstClr val="black"/>
                </a:solidFill>
              </a:rPr>
              <a:t>notes/Suggested language:</a:t>
            </a:r>
          </a:p>
          <a:p>
            <a:pPr marL="171450" indent="-171450" defTabSz="904321">
              <a:buFont typeface="Wingdings" panose="05000000000000000000" pitchFamily="2" charset="2"/>
              <a:buChar char="Ø"/>
              <a:defRPr/>
            </a:pPr>
            <a:r>
              <a:rPr lang="en-US" sz="1000" b="1" dirty="0" smtClean="0">
                <a:solidFill>
                  <a:prstClr val="black"/>
                </a:solidFill>
              </a:rPr>
              <a:t>Handout</a:t>
            </a:r>
            <a:r>
              <a:rPr lang="en-US" sz="1000" b="1" dirty="0">
                <a:solidFill>
                  <a:prstClr val="black"/>
                </a:solidFill>
              </a:rPr>
              <a:t>:</a:t>
            </a:r>
            <a:r>
              <a:rPr lang="en-US" sz="1000" b="1" baseline="0" dirty="0">
                <a:solidFill>
                  <a:prstClr val="black"/>
                </a:solidFill>
              </a:rPr>
              <a:t> </a:t>
            </a:r>
            <a:r>
              <a:rPr lang="en-US" sz="1000" b="0" baseline="0" dirty="0">
                <a:solidFill>
                  <a:prstClr val="black"/>
                </a:solidFill>
              </a:rPr>
              <a:t>Children’s Sexual Play: Healthy or Unhealthy</a:t>
            </a:r>
            <a:r>
              <a:rPr lang="en-US" sz="1000" b="0" baseline="0" dirty="0" smtClean="0">
                <a:solidFill>
                  <a:prstClr val="black"/>
                </a:solidFill>
              </a:rPr>
              <a:t>?</a:t>
            </a:r>
          </a:p>
          <a:p>
            <a:pPr marL="0" indent="0" defTabSz="904321">
              <a:buFont typeface="Wingdings" panose="05000000000000000000" pitchFamily="2" charset="2"/>
              <a:buNone/>
              <a:defRPr/>
            </a:pPr>
            <a:endParaRPr lang="en-US" sz="1000" b="0" dirty="0">
              <a:solidFill>
                <a:prstClr val="black"/>
              </a:solidFill>
            </a:endParaRPr>
          </a:p>
          <a:p>
            <a:pPr defTabSz="904321">
              <a:defRPr/>
            </a:pPr>
            <a:r>
              <a:rPr lang="en-US" sz="1000" dirty="0">
                <a:solidFill>
                  <a:prstClr val="black"/>
                </a:solidFill>
              </a:rPr>
              <a:t>So how can we figure out when a child’s sexual behaviors are concerning? </a:t>
            </a:r>
            <a:r>
              <a:rPr lang="en-US" sz="1000" baseline="0" dirty="0">
                <a:solidFill>
                  <a:prstClr val="black"/>
                </a:solidFill>
              </a:rPr>
              <a:t> While sometimes obvious, sometimes it just isn’t so clear. So let’s look at some markers to help assess children’s sexual behaviors. Within the framework of understanding that there is a baseline of healthy sexual behaviors, we can better identify when things aren’t looking so healthy. </a:t>
            </a:r>
            <a:endParaRPr lang="en-US" sz="1000" dirty="0">
              <a:solidFill>
                <a:prstClr val="black"/>
              </a:solidFill>
            </a:endParaRPr>
          </a:p>
          <a:p>
            <a:pPr defTabSz="904321">
              <a:defRPr/>
            </a:pPr>
            <a:endParaRPr lang="en-US" altLang="en-US" sz="1000" dirty="0">
              <a:solidFill>
                <a:prstClr val="black"/>
              </a:solidFill>
            </a:endParaRPr>
          </a:p>
          <a:p>
            <a:pPr defTabSz="904321">
              <a:defRPr/>
            </a:pPr>
            <a:r>
              <a:rPr lang="en-US" altLang="en-US" sz="1000" dirty="0">
                <a:solidFill>
                  <a:prstClr val="black"/>
                </a:solidFill>
              </a:rPr>
              <a:t>Looking at the variable of motivation</a:t>
            </a:r>
            <a:r>
              <a:rPr lang="en-US" altLang="en-US" sz="1000" baseline="0" dirty="0">
                <a:solidFill>
                  <a:prstClr val="black"/>
                </a:solidFill>
              </a:rPr>
              <a:t> first </a:t>
            </a:r>
            <a:r>
              <a:rPr lang="en-US" altLang="en-US" sz="1000" dirty="0">
                <a:solidFill>
                  <a:prstClr val="black"/>
                </a:solidFill>
              </a:rPr>
              <a:t>– why is this behavior occurring? We don’t want to look at things through our own adult viewpoint and experiences but rather we want to find out what the children’s explanation is as to what’s going on. If there is ever any question, it may be helpful to ask in the moment – where did you get this idea from? If it’s curiosity, that can be healthy, but any hints of coercion, control or emotional need would be concerning.</a:t>
            </a:r>
          </a:p>
          <a:p>
            <a:pPr defTabSz="904321">
              <a:defRPr/>
            </a:pPr>
            <a:endParaRPr lang="en-US" altLang="en-US" sz="1000" dirty="0">
              <a:solidFill>
                <a:prstClr val="black"/>
              </a:solidFill>
            </a:endParaRPr>
          </a:p>
          <a:p>
            <a:pPr defTabSz="904321">
              <a:defRPr/>
            </a:pPr>
            <a:r>
              <a:rPr lang="en-US" altLang="en-US" sz="1000" dirty="0">
                <a:solidFill>
                  <a:prstClr val="black"/>
                </a:solidFill>
              </a:rPr>
              <a:t>We look at the dynamic between the children, what are the power differentials?. Even though children can’t consent, we want to know whether both children were engaging mutually and willingly – and further, if this was spontaneous, unplanned. If this was planned or strategized, if this behavior is repetitious or even has an obsessive feel to it – this would be concerning. We also want to look at whether there are any differences in age, size, cognitive ability and if there was any manipulation, bribery or threats – markers of potentially harmful sexual play. </a:t>
            </a:r>
          </a:p>
          <a:p>
            <a:pPr defTabSz="904321">
              <a:defRPr/>
            </a:pPr>
            <a:endParaRPr lang="en-US" altLang="en-US" sz="1000" dirty="0">
              <a:solidFill>
                <a:prstClr val="black"/>
              </a:solidFill>
            </a:endParaRPr>
          </a:p>
          <a:p>
            <a:pPr defTabSz="904321">
              <a:defRPr/>
            </a:pPr>
            <a:r>
              <a:rPr lang="en-US" altLang="en-US" sz="1000" dirty="0">
                <a:solidFill>
                  <a:prstClr val="black"/>
                </a:solidFill>
              </a:rPr>
              <a:t>We look at the activity itself – is this type of play developmentally expected, or is there more adult-like sexually explicit knowledge, language or actions which would be a red flag that this behavior is inappropriate and unsafe. </a:t>
            </a:r>
          </a:p>
          <a:p>
            <a:pPr defTabSz="904321">
              <a:defRPr/>
            </a:pPr>
            <a:endParaRPr lang="en-US" altLang="en-US" sz="1000" dirty="0">
              <a:solidFill>
                <a:prstClr val="black"/>
              </a:solidFill>
            </a:endParaRPr>
          </a:p>
          <a:p>
            <a:pPr defTabSz="904321">
              <a:defRPr/>
            </a:pPr>
            <a:r>
              <a:rPr lang="en-US" altLang="en-US" sz="1000" dirty="0">
                <a:solidFill>
                  <a:prstClr val="black"/>
                </a:solidFill>
              </a:rPr>
              <a:t>And finally we look at affect – when a parent or caregiver discovers these behaviors, what are the children’s reactions to what’s going on? Are they slightly embarrassed or even giggling? Or, is there a more intense reaction like crying, anxiety or worry, anger, shame or fear – these acute emotions would signify that there is something further that should be explored. Even if you walk in on a behavior that looks like it is developmentally appropriate, if there are any of these intense feelings, then you would want to find out more information and follow up.</a:t>
            </a:r>
          </a:p>
        </p:txBody>
      </p:sp>
      <p:sp>
        <p:nvSpPr>
          <p:cNvPr id="4" name="Slide Number Placeholder 3"/>
          <p:cNvSpPr>
            <a:spLocks noGrp="1"/>
          </p:cNvSpPr>
          <p:nvPr>
            <p:ph type="sldNum" sz="quarter" idx="5"/>
          </p:nvPr>
        </p:nvSpPr>
        <p:spPr/>
        <p:txBody>
          <a:bodyPr/>
          <a:lstStyle/>
          <a:p>
            <a:fld id="{5B59D254-A56F-A64E-8A4D-A1B97E0DCDFC}" type="slidenum">
              <a:rPr lang="en-US" smtClean="0"/>
              <a:t>3</a:t>
            </a:fld>
            <a:endParaRPr lang="en-US"/>
          </a:p>
        </p:txBody>
      </p:sp>
    </p:spTree>
    <p:extLst>
      <p:ext uri="{BB962C8B-B14F-4D97-AF65-F5344CB8AC3E}">
        <p14:creationId xmlns:p14="http://schemas.microsoft.com/office/powerpoint/2010/main" val="1630388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214" eaLnBrk="1" hangingPunct="1">
              <a:defRPr/>
            </a:pPr>
            <a:r>
              <a:rPr lang="en-US" sz="1000" b="1" dirty="0" smtClean="0"/>
              <a:t>Trainer’s </a:t>
            </a:r>
            <a:r>
              <a:rPr lang="en-US" sz="1000" b="1" dirty="0"/>
              <a:t>notes/Suggested language:</a:t>
            </a:r>
          </a:p>
          <a:p>
            <a:pPr marL="169560" indent="-169560" defTabSz="904214" eaLnBrk="1" hangingPunct="1">
              <a:buFont typeface="Wingdings" panose="05000000000000000000" pitchFamily="2" charset="2"/>
              <a:buChar char="Ø"/>
              <a:defRPr/>
            </a:pPr>
            <a:r>
              <a:rPr lang="en-US" sz="1000" b="1" dirty="0"/>
              <a:t>Review </a:t>
            </a:r>
            <a:r>
              <a:rPr lang="en-US" sz="1000" b="1" dirty="0" smtClean="0"/>
              <a:t>slide </a:t>
            </a:r>
            <a:endParaRPr lang="en-US" sz="1000" b="1" dirty="0"/>
          </a:p>
          <a:p>
            <a:pPr defTabSz="904214" eaLnBrk="1" hangingPunct="1">
              <a:defRPr/>
            </a:pPr>
            <a:r>
              <a:rPr lang="en-US" sz="1000" dirty="0"/>
              <a:t>Notice that we’re not accusing anyone of trying to act inappropriate with Marcia, but we’re instead identifying a behavior that may either be on a safety plan, is out of the ordinary, against program rules, etc.  </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30</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50037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lnSpc>
                <a:spcPct val="100000"/>
              </a:lnSpc>
            </a:pPr>
            <a:r>
              <a:rPr lang="en-US" sz="1000" b="1" dirty="0" smtClean="0"/>
              <a:t>Trainer’s </a:t>
            </a:r>
            <a:r>
              <a:rPr lang="en-US" sz="1000" b="1" dirty="0"/>
              <a:t>notes/Suggested language:</a:t>
            </a:r>
          </a:p>
          <a:p>
            <a:pPr>
              <a:lnSpc>
                <a:spcPct val="100000"/>
              </a:lnSpc>
            </a:pPr>
            <a:r>
              <a:rPr lang="en-US" sz="1000" dirty="0"/>
              <a:t>We’re going to take some time to do some role plays – these are our </a:t>
            </a:r>
            <a:r>
              <a:rPr lang="en-US" sz="1000" dirty="0" smtClean="0"/>
              <a:t>steps.</a:t>
            </a:r>
            <a:endParaRPr lang="en-US" sz="1000" dirty="0"/>
          </a:p>
          <a:p>
            <a:pPr>
              <a:lnSpc>
                <a:spcPct val="100000"/>
              </a:lnSpc>
            </a:pPr>
            <a:endParaRPr lang="en-US" sz="1000" dirty="0" smtClean="0"/>
          </a:p>
          <a:p>
            <a:pPr>
              <a:lnSpc>
                <a:spcPct val="100000"/>
              </a:lnSpc>
            </a:pPr>
            <a:r>
              <a:rPr lang="en-US" sz="1000" dirty="0" smtClean="0"/>
              <a:t>We </a:t>
            </a:r>
            <a:r>
              <a:rPr lang="en-US" sz="1000" dirty="0"/>
              <a:t>want</a:t>
            </a:r>
            <a:r>
              <a:rPr lang="en-US" sz="1000" baseline="0" dirty="0"/>
              <a:t> to share a role play we did, but please know that we are not professional actors, and are hoping to redo these in the future but for now, this is an example of having one of these types of conversations with someone whose behaviors concern you. </a:t>
            </a:r>
          </a:p>
          <a:p>
            <a:pPr>
              <a:lnSpc>
                <a:spcPct val="100000"/>
              </a:lnSpc>
            </a:pPr>
            <a:endParaRPr lang="en-US" sz="1000" baseline="0" dirty="0"/>
          </a:p>
          <a:p>
            <a:pPr marL="171450" marR="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b="1" baseline="0" dirty="0"/>
              <a:t>Link:</a:t>
            </a:r>
            <a:r>
              <a:rPr lang="en-US" sz="1050" baseline="0" dirty="0"/>
              <a:t> </a:t>
            </a:r>
            <a:r>
              <a:rPr lang="en-US" sz="1000" u="sng" kern="1200" dirty="0">
                <a:solidFill>
                  <a:schemeClr val="tx1"/>
                </a:solidFill>
                <a:effectLst/>
                <a:latin typeface="+mn-lt"/>
                <a:ea typeface="+mn-ea"/>
                <a:cs typeface="+mn-cs"/>
                <a:hlinkClick r:id="rId3"/>
              </a:rPr>
              <a:t>https://</a:t>
            </a:r>
            <a:r>
              <a:rPr lang="en-US" sz="1000" u="sng" kern="1200" dirty="0" smtClean="0">
                <a:solidFill>
                  <a:schemeClr val="tx1"/>
                </a:solidFill>
                <a:effectLst/>
                <a:latin typeface="+mn-lt"/>
                <a:ea typeface="+mn-ea"/>
                <a:cs typeface="+mn-cs"/>
                <a:hlinkClick r:id="rId3"/>
              </a:rPr>
              <a:t>youtu.be/ZBeGsN1ZK4g</a:t>
            </a:r>
            <a:r>
              <a:rPr lang="en-US" sz="1000" u="sng" kern="1200" dirty="0" smtClean="0">
                <a:solidFill>
                  <a:schemeClr val="tx1"/>
                </a:solidFill>
                <a:effectLst/>
                <a:latin typeface="+mn-lt"/>
                <a:ea typeface="+mn-ea"/>
                <a:cs typeface="+mn-cs"/>
              </a:rPr>
              <a:t> </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0" dirty="0" smtClean="0"/>
              <a:t>You can also consider having a trainer modeling a conversation live instead of showing this video</a:t>
            </a:r>
          </a:p>
          <a:p>
            <a:pPr>
              <a:lnSpc>
                <a:spcPct val="100000"/>
              </a:lnSpc>
            </a:pPr>
            <a:endParaRPr lang="en-US" sz="1000" baseline="0" dirty="0"/>
          </a:p>
          <a:p>
            <a:pPr marL="228600" indent="-228600">
              <a:lnSpc>
                <a:spcPct val="100000"/>
              </a:lnSpc>
              <a:buFont typeface="Wingdings" panose="05000000000000000000" pitchFamily="2" charset="2"/>
              <a:buChar char="Ø"/>
            </a:pPr>
            <a:r>
              <a:rPr lang="en-US" sz="1000" b="1" baseline="0" dirty="0"/>
              <a:t>Ask: </a:t>
            </a:r>
            <a:r>
              <a:rPr lang="en-US" sz="1000" b="0" baseline="0" dirty="0"/>
              <a:t>Any thoughts, questions, etc. before we move on to practicing this on our own.</a:t>
            </a:r>
            <a:endParaRPr lang="en-US" sz="1000" dirty="0"/>
          </a:p>
          <a:p>
            <a:r>
              <a:rPr lang="en-US" dirty="0"/>
              <a:t> </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31</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3319690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a:bodyPr>
          <a:lstStyle/>
          <a:p>
            <a:pPr defTabSz="904332">
              <a:defRPr/>
            </a:pPr>
            <a:r>
              <a:rPr lang="en-US" sz="1100" b="1" smtClean="0"/>
              <a:t>Trainer’s </a:t>
            </a:r>
            <a:r>
              <a:rPr lang="en-US" sz="1100" b="1" dirty="0" smtClean="0"/>
              <a:t>notes/Suggested language:</a:t>
            </a:r>
          </a:p>
          <a:p>
            <a:pPr defTabSz="904332">
              <a:defRPr/>
            </a:pPr>
            <a:endParaRPr lang="en-US" sz="1100" b="1" baseline="0" dirty="0" smtClean="0"/>
          </a:p>
          <a:p>
            <a:pPr marL="169563" indent="-169563">
              <a:buFont typeface="Wingdings" panose="05000000000000000000" pitchFamily="2" charset="2"/>
              <a:buChar char="Ø"/>
            </a:pPr>
            <a:r>
              <a:rPr lang="en-US" sz="1100" b="1" dirty="0" smtClean="0"/>
              <a:t>Instructions</a:t>
            </a:r>
            <a:r>
              <a:rPr lang="en-US" sz="1100" dirty="0" smtClean="0"/>
              <a:t>: Split</a:t>
            </a:r>
            <a:r>
              <a:rPr lang="en-US" sz="1100" baseline="0" dirty="0" smtClean="0"/>
              <a:t> participants into groups of 3. Ask them to take out their two handouts – </a:t>
            </a:r>
            <a:r>
              <a:rPr lang="en-US" sz="1100" i="1" baseline="0" dirty="0" smtClean="0"/>
              <a:t>Role Plays: Adults Crossing Boundaries </a:t>
            </a:r>
            <a:r>
              <a:rPr lang="en-US" sz="1100" i="0" baseline="0" dirty="0" smtClean="0"/>
              <a:t>and</a:t>
            </a:r>
            <a:r>
              <a:rPr lang="en-US" sz="1100" i="1" baseline="0" dirty="0" smtClean="0"/>
              <a:t> Sample Scripts for Role Plays</a:t>
            </a:r>
            <a:r>
              <a:rPr lang="en-US" sz="1100" i="0" baseline="0" dirty="0" smtClean="0"/>
              <a:t>. They can use the first handout to pick which role play they’d like to start with, and the second one if they’re having trouble thinking of ways to have this conversation (as it models some sample talking tips). Have each person choose their role (or assign them if needed) as the observer, adult crossing boundaries, and person bringing up the concerns. Then, have each participant switch when done. Have everyone be in each role, and have each group take the time to reflect/give suggestions/constructive criticism. </a:t>
            </a:r>
            <a:endParaRPr lang="en-US" sz="1100" dirty="0" smtClean="0"/>
          </a:p>
          <a:p>
            <a:pPr marL="169563" indent="-169563">
              <a:buFont typeface="Wingdings" panose="05000000000000000000" pitchFamily="2" charset="2"/>
              <a:buChar char="Ø"/>
            </a:pPr>
            <a:r>
              <a:rPr lang="en-US" sz="1100" b="1" dirty="0" smtClean="0"/>
              <a:t>Sample language for introducing</a:t>
            </a:r>
            <a:r>
              <a:rPr lang="en-US" sz="1100" b="1" baseline="0" dirty="0" smtClean="0"/>
              <a:t> </a:t>
            </a:r>
            <a:r>
              <a:rPr lang="en-US" sz="1100" b="1" dirty="0" smtClean="0"/>
              <a:t>activity</a:t>
            </a:r>
            <a:r>
              <a:rPr lang="en-US" sz="1100" dirty="0" smtClean="0"/>
              <a:t>: We’re going to practice having these difficult conversations now. These scenarios are chances to practice talking with another adult about their behaviors – not their intent, but their behaviors. There</a:t>
            </a:r>
            <a:r>
              <a:rPr lang="en-US" sz="1100" baseline="0" dirty="0" smtClean="0"/>
              <a:t> are</a:t>
            </a:r>
            <a:r>
              <a:rPr lang="en-US" sz="1100" dirty="0" smtClean="0"/>
              <a:t> 3 different type of relationships scenarios</a:t>
            </a:r>
            <a:r>
              <a:rPr lang="en-US" sz="1100" baseline="0" dirty="0" smtClean="0"/>
              <a:t> to choose from</a:t>
            </a:r>
            <a:r>
              <a:rPr lang="en-US" sz="1100" dirty="0" smtClean="0"/>
              <a:t> – with</a:t>
            </a:r>
            <a:r>
              <a:rPr lang="en-US" sz="1100" baseline="0" dirty="0" smtClean="0"/>
              <a:t> a family member, with a professional and with a member in your community (such as in your neighborhood, in a faith based setting and in an office). You can also make up your own! But in the role plays you’re going to practice, each of you should have a chance to be in all the 3 roles: observer, adult who has crossed a boundary/with warning signs, and the adult raising the concern and identifying the behavior. We’re not practicing having a</a:t>
            </a:r>
            <a:r>
              <a:rPr lang="en-US" sz="1100" dirty="0" smtClean="0"/>
              <a:t> confrontation or making an accusation,</a:t>
            </a:r>
            <a:r>
              <a:rPr lang="en-US" sz="1100" baseline="0" dirty="0" smtClean="0"/>
              <a:t> </a:t>
            </a:r>
            <a:r>
              <a:rPr lang="en-US" sz="1100" dirty="0" smtClean="0"/>
              <a:t>but instead are looking to let another adult know that their behaviors are increasing the risk for children. Although – don’t make it easy for each</a:t>
            </a:r>
            <a:r>
              <a:rPr lang="en-US" sz="1100" baseline="0" dirty="0" smtClean="0"/>
              <a:t> other – you’re welcome to give a little push back.</a:t>
            </a:r>
            <a:r>
              <a:rPr lang="en-US" sz="1100" dirty="0" smtClean="0"/>
              <a:t> Your handouts will help you: the first gives</a:t>
            </a:r>
            <a:r>
              <a:rPr lang="en-US" sz="1100" baseline="0" dirty="0" smtClean="0"/>
              <a:t> you the role play choices, the second helps you with sample scripted language you can use or modify if you’re having trouble thinking of how to have this talk. </a:t>
            </a:r>
          </a:p>
          <a:p>
            <a:pPr marL="169563" indent="-169563">
              <a:buFont typeface="Wingdings" panose="05000000000000000000" pitchFamily="2" charset="2"/>
              <a:buChar char="Ø"/>
            </a:pPr>
            <a:r>
              <a:rPr lang="en-US" sz="1100" b="1" i="0" baseline="0" dirty="0" smtClean="0"/>
              <a:t>Suggested time</a:t>
            </a:r>
            <a:r>
              <a:rPr lang="en-US" sz="1100" b="0" i="0" baseline="0" dirty="0" smtClean="0"/>
              <a:t>:</a:t>
            </a:r>
            <a:r>
              <a:rPr lang="en-US" sz="1100" b="1" i="0" baseline="0" dirty="0" smtClean="0"/>
              <a:t> </a:t>
            </a:r>
            <a:r>
              <a:rPr lang="en-US" sz="1100" i="0" baseline="0" dirty="0" smtClean="0"/>
              <a:t>minimum of 15 minutes, giving 5 minute reminders to encourage participants to change roles/scenarios</a:t>
            </a:r>
          </a:p>
          <a:p>
            <a:pPr marL="169563" indent="-169563">
              <a:buFont typeface="Wingdings" panose="05000000000000000000" pitchFamily="2" charset="2"/>
              <a:buChar char="Ø"/>
            </a:pPr>
            <a:r>
              <a:rPr lang="en-US" sz="1100" b="1" i="0" dirty="0" smtClean="0"/>
              <a:t>Handouts</a:t>
            </a:r>
            <a:r>
              <a:rPr lang="en-US" sz="1100" b="0" i="0" dirty="0" smtClean="0"/>
              <a:t>:</a:t>
            </a:r>
            <a:r>
              <a:rPr lang="en-US" sz="1100" b="0" i="0" baseline="0" dirty="0" smtClean="0"/>
              <a:t> </a:t>
            </a:r>
          </a:p>
          <a:p>
            <a:pPr marL="512463" lvl="1" indent="-169563">
              <a:buFont typeface="Wingdings" panose="05000000000000000000" pitchFamily="2" charset="2"/>
              <a:buChar char="Ø"/>
            </a:pPr>
            <a:r>
              <a:rPr lang="en-US" sz="1100" b="0" baseline="0" dirty="0" smtClean="0"/>
              <a:t>Role Plays: Adults Crossing Boundaries</a:t>
            </a:r>
          </a:p>
          <a:p>
            <a:pPr marL="514350" lvl="1" indent="-171450" defTabSz="904332">
              <a:buFont typeface="Wingdings" panose="05000000000000000000" pitchFamily="2" charset="2"/>
              <a:buChar char="Ø"/>
              <a:defRPr/>
            </a:pPr>
            <a:r>
              <a:rPr lang="en-US" sz="1100" b="0" baseline="0" dirty="0" smtClean="0"/>
              <a:t>Sample Scripts for Role Plays</a:t>
            </a:r>
            <a:endParaRPr lang="en-US" sz="1100" b="0" i="1" baseline="0" dirty="0" smtClean="0"/>
          </a:p>
          <a:p>
            <a:pPr marL="0" indent="0">
              <a:buFont typeface="Wingdings" panose="05000000000000000000" pitchFamily="2" charset="2"/>
              <a:buNone/>
            </a:pPr>
            <a:endParaRPr lang="en-US" sz="1100" dirty="0" smtClean="0"/>
          </a:p>
          <a:p>
            <a:pPr marL="514350" lvl="1" indent="-171450" defTabSz="904332">
              <a:buFont typeface="Arial" panose="020B0604020202020204" pitchFamily="34" charset="0"/>
              <a:buChar char="•"/>
              <a:defRPr/>
            </a:pPr>
            <a:endParaRPr lang="en-US" sz="1100" dirty="0" smtClean="0"/>
          </a:p>
          <a:p>
            <a:pPr marL="37258"/>
            <a:r>
              <a:rPr lang="en-US" sz="1100" dirty="0" smtClean="0"/>
              <a:t>(</a:t>
            </a:r>
            <a:r>
              <a:rPr lang="en-US" sz="1100" u="sng" dirty="0" smtClean="0"/>
              <a:t>debrief</a:t>
            </a:r>
            <a:r>
              <a:rPr lang="en-US" sz="1100" dirty="0" smtClean="0"/>
              <a:t> is on next slide)</a:t>
            </a:r>
          </a:p>
          <a:p>
            <a:r>
              <a:rPr lang="en-US" sz="1100" dirty="0"/>
              <a:t>		.</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32</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2952223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04214" eaLnBrk="1" hangingPunct="1">
              <a:defRPr/>
            </a:pPr>
            <a:r>
              <a:rPr lang="en-US" sz="1000" b="1" dirty="0" smtClean="0"/>
              <a:t>Trainer’s </a:t>
            </a:r>
            <a:r>
              <a:rPr lang="en-US" sz="1000" b="1" dirty="0"/>
              <a:t>notes/Suggested language:</a:t>
            </a:r>
          </a:p>
          <a:p>
            <a:pPr defTabSz="904214" eaLnBrk="1" hangingPunct="1">
              <a:defRPr/>
            </a:pPr>
            <a:r>
              <a:rPr lang="en-US" sz="1000" dirty="0"/>
              <a:t>(Debrief from role plays. Go around to each group, and ask one or two of the debriefing questions. Discuss as necessary.)</a:t>
            </a:r>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pPr>
                <a:defRPr/>
              </a:pPr>
              <a:t>33</a:t>
            </a:fld>
            <a:endParaRPr lang="en-US"/>
          </a:p>
        </p:txBody>
      </p:sp>
      <p:sp>
        <p:nvSpPr>
          <p:cNvPr id="5" name="Date Placeholder 4"/>
          <p:cNvSpPr>
            <a:spLocks noGrp="1"/>
          </p:cNvSpPr>
          <p:nvPr>
            <p:ph type="dt" idx="11"/>
          </p:nvPr>
        </p:nvSpPr>
        <p:spPr/>
        <p:txBody>
          <a:bodyPr/>
          <a:lstStyle/>
          <a:p>
            <a:pPr>
              <a:defRPr/>
            </a:pPr>
            <a:endParaRPr lang="en-US"/>
          </a:p>
        </p:txBody>
      </p:sp>
    </p:spTree>
    <p:extLst>
      <p:ext uri="{BB962C8B-B14F-4D97-AF65-F5344CB8AC3E}">
        <p14:creationId xmlns:p14="http://schemas.microsoft.com/office/powerpoint/2010/main" val="1710699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26" eaLnBrk="1" hangingPunct="1">
              <a:defRPr/>
            </a:pPr>
            <a:r>
              <a:rPr lang="en-US" sz="1000" b="1" dirty="0" smtClean="0"/>
              <a:t>Trainer’s notes/Suggested language:</a:t>
            </a:r>
          </a:p>
          <a:p>
            <a:pPr marL="512481" marR="0" lvl="1" indent="-169581" algn="l" defTabSz="9043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Wrap up. Any final questions or comments? </a:t>
            </a:r>
          </a:p>
          <a:p>
            <a:pPr marL="512481" marR="0" lvl="1" indent="-169581" algn="l" defTabSz="9043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Thank everyone.</a:t>
            </a:r>
          </a:p>
          <a:p>
            <a:pPr defTabSz="904326" eaLnBrk="1" hangingPunct="1">
              <a:defRPr/>
            </a:pPr>
            <a:endParaRPr lang="en-US" sz="1000" b="1" dirty="0" smtClean="0"/>
          </a:p>
          <a:p>
            <a:pPr marL="169581" indent="-169581" defTabSz="904326" eaLnBrk="1" hangingPunct="1">
              <a:buFont typeface="Wingdings" panose="05000000000000000000" pitchFamily="2" charset="2"/>
              <a:buChar char="Ø"/>
              <a:defRPr/>
            </a:pPr>
            <a:r>
              <a:rPr lang="en-US" altLang="en-US" sz="1000" b="1" dirty="0" smtClean="0"/>
              <a:t>Hand out post-survey </a:t>
            </a:r>
          </a:p>
          <a:p>
            <a:pPr marL="169581" marR="0" lvl="0" indent="-169581" algn="l" defTabSz="90432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Remind participants of Stop It </a:t>
            </a:r>
            <a:r>
              <a:rPr kumimoji="0" lang="en-US" sz="1000" b="1" i="0" u="none" strike="noStrike" kern="1200" cap="none" spc="0" normalizeH="0" baseline="0" noProof="0" dirty="0" err="1" smtClean="0">
                <a:ln>
                  <a:noFill/>
                </a:ln>
                <a:solidFill>
                  <a:prstClr val="black"/>
                </a:solidFill>
                <a:effectLst/>
                <a:uLnTx/>
                <a:uFillTx/>
                <a:latin typeface="+mn-lt"/>
                <a:ea typeface="+mn-ea"/>
                <a:cs typeface="+mn-cs"/>
              </a:rPr>
              <a:t>Now!’s</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website, helpline and resources</a:t>
            </a:r>
          </a:p>
          <a:p>
            <a:pPr marL="169581" indent="-169581" defTabSz="904326" eaLnBrk="1" hangingPunct="1">
              <a:buFont typeface="Wingdings" panose="05000000000000000000" pitchFamily="2" charset="2"/>
              <a:buChar char="Ø"/>
              <a:defRPr/>
            </a:pPr>
            <a:endParaRPr lang="en-US" altLang="en-US" sz="1000" dirty="0"/>
          </a:p>
        </p:txBody>
      </p:sp>
      <p:sp>
        <p:nvSpPr>
          <p:cNvPr id="4" name="Slide Number Placeholder 3"/>
          <p:cNvSpPr>
            <a:spLocks noGrp="1"/>
          </p:cNvSpPr>
          <p:nvPr>
            <p:ph type="sldNum" sz="quarter" idx="10"/>
          </p:nvPr>
        </p:nvSpPr>
        <p:spPr/>
        <p:txBody>
          <a:bodyPr/>
          <a:lstStyle/>
          <a:p>
            <a:fld id="{40750F93-73D2-9145-B5D5-291E2EEAD0FE}" type="slidenum">
              <a:rPr lang="en-US" smtClean="0"/>
              <a:t>34</a:t>
            </a:fld>
            <a:endParaRPr lang="en-US"/>
          </a:p>
        </p:txBody>
      </p:sp>
    </p:spTree>
    <p:extLst>
      <p:ext uri="{BB962C8B-B14F-4D97-AF65-F5344CB8AC3E}">
        <p14:creationId xmlns:p14="http://schemas.microsoft.com/office/powerpoint/2010/main" val="186895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382588" y="685800"/>
            <a:ext cx="6094412" cy="3429000"/>
          </a:xfrm>
          <a:ln/>
        </p:spPr>
      </p:sp>
      <p:sp>
        <p:nvSpPr>
          <p:cNvPr id="111619" name="Notes Placeholder 2"/>
          <p:cNvSpPr>
            <a:spLocks noGrp="1"/>
          </p:cNvSpPr>
          <p:nvPr>
            <p:ph type="body" idx="1"/>
          </p:nvPr>
        </p:nvSpPr>
        <p:spPr>
          <a:noFill/>
        </p:spPr>
        <p:txBody>
          <a:bodyPr>
            <a:normAutofit fontScale="70000" lnSpcReduction="20000"/>
          </a:bodyPr>
          <a:lstStyle/>
          <a:p>
            <a:r>
              <a:rPr lang="en-US" sz="1000" b="1" dirty="0" smtClean="0"/>
              <a:t>Trainer’s </a:t>
            </a:r>
            <a:r>
              <a:rPr lang="en-US" sz="1000" b="1" dirty="0"/>
              <a:t>notes/Suggested language</a:t>
            </a:r>
            <a:r>
              <a:rPr lang="en-US" sz="1000" b="1" dirty="0" smtClean="0"/>
              <a:t>:</a:t>
            </a:r>
            <a:endParaRPr lang="en-US" sz="1000" b="0" i="1" dirty="0"/>
          </a:p>
          <a:p>
            <a:pPr lvl="0"/>
            <a:r>
              <a:rPr lang="en-US" sz="1000" dirty="0" smtClean="0"/>
              <a:t>To continue –</a:t>
            </a:r>
            <a:r>
              <a:rPr lang="en-US" sz="1000" baseline="0" dirty="0" smtClean="0"/>
              <a:t> we’re going to use context questions whenever we discover children engaging in sexual play. The context questions on the next slide help put the previous slide’s variables – motivation, dynamic, activity, affect - into an easy set of questions you can use on your own to figure out what was going on between children, so you can then determine what next steps you need to take.</a:t>
            </a:r>
          </a:p>
          <a:p>
            <a:endParaRPr lang="en-US" sz="1000" dirty="0"/>
          </a:p>
          <a:p>
            <a:pPr marL="171450" indent="-171450">
              <a:buFont typeface="Wingdings" panose="05000000000000000000" pitchFamily="2" charset="2"/>
              <a:buChar char="Ø"/>
            </a:pPr>
            <a:r>
              <a:rPr lang="en-US" sz="1000" b="1" dirty="0" smtClean="0"/>
              <a:t>Ask </a:t>
            </a:r>
            <a:r>
              <a:rPr lang="en-US" sz="1000" b="0" i="0" dirty="0" smtClean="0"/>
              <a:t>(</a:t>
            </a:r>
            <a:r>
              <a:rPr lang="en-US" sz="1000" b="0" i="1" dirty="0" smtClean="0"/>
              <a:t>large</a:t>
            </a:r>
            <a:r>
              <a:rPr lang="en-US" sz="1000" b="0" i="1" baseline="0" dirty="0" smtClean="0"/>
              <a:t> group</a:t>
            </a:r>
            <a:r>
              <a:rPr lang="en-US" sz="1000" b="0" i="0" baseline="0" dirty="0" smtClean="0"/>
              <a:t>)</a:t>
            </a:r>
            <a:r>
              <a:rPr lang="en-US" sz="1000" b="0" i="0" dirty="0" smtClean="0"/>
              <a:t>:</a:t>
            </a:r>
            <a:r>
              <a:rPr lang="en-US" sz="1000" b="0" baseline="0" dirty="0" smtClean="0"/>
              <a:t> </a:t>
            </a:r>
            <a:r>
              <a:rPr lang="en-US" sz="1000" b="0" baseline="0" dirty="0"/>
              <a:t>Let’s talk together about what questions would you have in this </a:t>
            </a:r>
            <a:r>
              <a:rPr lang="en-US" sz="1000" b="0" baseline="0" dirty="0" smtClean="0"/>
              <a:t>scenario: </a:t>
            </a:r>
            <a:endParaRPr lang="en-US" sz="1000" b="0" baseline="0" dirty="0"/>
          </a:p>
          <a:p>
            <a:pPr marL="514350" lvl="1" indent="-171450">
              <a:buFont typeface="Wingdings" panose="05000000000000000000" pitchFamily="2" charset="2"/>
              <a:buChar char="Ø"/>
            </a:pPr>
            <a:r>
              <a:rPr lang="en-US" sz="1000" b="0" baseline="0" dirty="0"/>
              <a:t>You walk in on a 6 year-old and </a:t>
            </a:r>
            <a:r>
              <a:rPr lang="en-US" sz="1000" b="0" baseline="0" dirty="0" smtClean="0"/>
              <a:t>a </a:t>
            </a:r>
            <a:r>
              <a:rPr lang="en-US" sz="1000" b="0" baseline="0" dirty="0"/>
              <a:t>3 year-old. They are both on the bed, and the 3 year old is naked. The older child is touching the younger child’s penis. This is the second time this has happened, but the first time this happened you just asked them to go put their clothes on and get ready for dinner.</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b="0" baseline="0" dirty="0" smtClean="0"/>
              <a:t>(</a:t>
            </a:r>
            <a:r>
              <a:rPr lang="en-US" sz="1000" b="1" baseline="0" dirty="0" smtClean="0"/>
              <a:t>click</a:t>
            </a:r>
            <a:r>
              <a:rPr lang="en-US" sz="1000" b="0" baseline="0" dirty="0" smtClean="0"/>
              <a:t>) What </a:t>
            </a:r>
            <a:r>
              <a:rPr lang="en-US" sz="1000" b="0" baseline="0" dirty="0"/>
              <a:t>information do you need? What do you want to know</a:t>
            </a:r>
            <a:r>
              <a:rPr lang="en-US" sz="1000" b="0" baseline="0" dirty="0" smtClean="0"/>
              <a:t>? What questions about motivation, dynamic, activity and affect do you want to ask? </a:t>
            </a:r>
            <a:r>
              <a:rPr lang="en-US" sz="1000" b="0" baseline="0" dirty="0"/>
              <a:t>(pull up white </a:t>
            </a:r>
            <a:r>
              <a:rPr lang="en-US" sz="1000" b="0" baseline="0" dirty="0" smtClean="0"/>
              <a:t>board/write down what participants share) </a:t>
            </a:r>
            <a:endParaRPr lang="en-US" sz="1000" b="0" baseline="0" dirty="0"/>
          </a:p>
          <a:p>
            <a:pPr marL="342900" marR="0" lvl="1"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b="0" baseline="0" dirty="0" smtClean="0"/>
          </a:p>
        </p:txBody>
      </p:sp>
      <p:sp>
        <p:nvSpPr>
          <p:cNvPr id="111620"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9581" indent="-288301" eaLnBrk="0" hangingPunct="0">
              <a:defRPr sz="2400">
                <a:solidFill>
                  <a:schemeClr val="tx1"/>
                </a:solidFill>
                <a:latin typeface="Tahoma" pitchFamily="34" charset="0"/>
              </a:defRPr>
            </a:lvl2pPr>
            <a:lvl3pPr marL="1153202" indent="-230642" eaLnBrk="0" hangingPunct="0">
              <a:defRPr sz="2400">
                <a:solidFill>
                  <a:schemeClr val="tx1"/>
                </a:solidFill>
                <a:latin typeface="Tahoma" pitchFamily="34" charset="0"/>
              </a:defRPr>
            </a:lvl3pPr>
            <a:lvl4pPr marL="1614483" indent="-230642" eaLnBrk="0" hangingPunct="0">
              <a:defRPr sz="2400">
                <a:solidFill>
                  <a:schemeClr val="tx1"/>
                </a:solidFill>
                <a:latin typeface="Tahoma" pitchFamily="34" charset="0"/>
              </a:defRPr>
            </a:lvl4pPr>
            <a:lvl5pPr marL="2075764" indent="-230642" eaLnBrk="0" hangingPunct="0">
              <a:defRPr sz="2400">
                <a:solidFill>
                  <a:schemeClr val="tx1"/>
                </a:solidFill>
                <a:latin typeface="Tahoma" pitchFamily="34" charset="0"/>
              </a:defRPr>
            </a:lvl5pPr>
            <a:lvl6pPr marL="2537043" indent="-230642" algn="ctr" eaLnBrk="0" fontAlgn="base" hangingPunct="0">
              <a:spcBef>
                <a:spcPct val="0"/>
              </a:spcBef>
              <a:spcAft>
                <a:spcPct val="0"/>
              </a:spcAft>
              <a:defRPr sz="2400">
                <a:solidFill>
                  <a:schemeClr val="tx1"/>
                </a:solidFill>
                <a:latin typeface="Tahoma" pitchFamily="34" charset="0"/>
              </a:defRPr>
            </a:lvl6pPr>
            <a:lvl7pPr marL="2998324" indent="-230642" algn="ctr" eaLnBrk="0" fontAlgn="base" hangingPunct="0">
              <a:spcBef>
                <a:spcPct val="0"/>
              </a:spcBef>
              <a:spcAft>
                <a:spcPct val="0"/>
              </a:spcAft>
              <a:defRPr sz="2400">
                <a:solidFill>
                  <a:schemeClr val="tx1"/>
                </a:solidFill>
                <a:latin typeface="Tahoma" pitchFamily="34" charset="0"/>
              </a:defRPr>
            </a:lvl7pPr>
            <a:lvl8pPr marL="3459605" indent="-230642" algn="ctr" eaLnBrk="0" fontAlgn="base" hangingPunct="0">
              <a:spcBef>
                <a:spcPct val="0"/>
              </a:spcBef>
              <a:spcAft>
                <a:spcPct val="0"/>
              </a:spcAft>
              <a:defRPr sz="2400">
                <a:solidFill>
                  <a:schemeClr val="tx1"/>
                </a:solidFill>
                <a:latin typeface="Tahoma" pitchFamily="34" charset="0"/>
              </a:defRPr>
            </a:lvl8pPr>
            <a:lvl9pPr marL="3920883" indent="-230642" algn="ctr" eaLnBrk="0" fontAlgn="base" hangingPunct="0">
              <a:spcBef>
                <a:spcPct val="0"/>
              </a:spcBef>
              <a:spcAft>
                <a:spcPct val="0"/>
              </a:spcAft>
              <a:defRPr sz="2400">
                <a:solidFill>
                  <a:schemeClr val="tx1"/>
                </a:solidFill>
                <a:latin typeface="Tahoma" pitchFamily="34" charset="0"/>
              </a:defRPr>
            </a:lvl9pPr>
          </a:lstStyle>
          <a:p>
            <a:pPr eaLnBrk="1" hangingPunct="1"/>
            <a:fld id="{1063D5ED-ECC5-4654-B4F5-3D8EC34AE5C2}" type="slidenum">
              <a:rPr lang="en-US" sz="1200">
                <a:solidFill>
                  <a:prstClr val="black"/>
                </a:solidFill>
              </a:rPr>
              <a:pPr eaLnBrk="1" hangingPunct="1"/>
              <a:t>4</a:t>
            </a:fld>
            <a:endParaRPr lang="en-US" sz="1200" dirty="0">
              <a:solidFill>
                <a:prstClr val="black"/>
              </a:solidFill>
            </a:endParaRPr>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382588" y="685800"/>
            <a:ext cx="6094412" cy="3429000"/>
          </a:xfrm>
          <a:ln/>
        </p:spPr>
      </p:sp>
      <p:sp>
        <p:nvSpPr>
          <p:cNvPr id="111619" name="Notes Placeholder 2"/>
          <p:cNvSpPr>
            <a:spLocks noGrp="1"/>
          </p:cNvSpPr>
          <p:nvPr>
            <p:ph type="body" idx="1"/>
          </p:nvPr>
        </p:nvSpPr>
        <p:spPr>
          <a:noFill/>
        </p:spPr>
        <p:txBody>
          <a:bodyPr>
            <a:normAutofit fontScale="70000" lnSpcReduction="20000"/>
          </a:bodyPr>
          <a:lstStyle/>
          <a:p>
            <a:r>
              <a:rPr lang="en-US" sz="1000" b="1" dirty="0" smtClean="0"/>
              <a:t>Trainer’s </a:t>
            </a:r>
            <a:r>
              <a:rPr lang="en-US" sz="1000" b="1" dirty="0"/>
              <a:t>notes/Suggested language</a:t>
            </a:r>
            <a:r>
              <a:rPr lang="en-US" sz="1000" b="1" dirty="0" smtClean="0"/>
              <a:t>:</a:t>
            </a:r>
            <a:endParaRPr lang="en-US" sz="1000" b="0" baseline="0" dirty="0"/>
          </a:p>
          <a:p>
            <a:pPr marL="0" indent="0">
              <a:buFont typeface="Wingdings" panose="05000000000000000000" pitchFamily="2" charset="2"/>
              <a:buNone/>
            </a:pPr>
            <a:r>
              <a:rPr lang="en-US" sz="1000" b="0" baseline="0" dirty="0"/>
              <a:t>So now that we heard what you think, let’s talk about what context questions you can use whenever you encounter any sexual behavior between children to find out </a:t>
            </a:r>
            <a:r>
              <a:rPr lang="en-US" sz="1000" b="0" baseline="0" dirty="0" smtClean="0"/>
              <a:t>more.</a:t>
            </a:r>
            <a:endParaRPr lang="en-US" sz="1000" dirty="0"/>
          </a:p>
          <a:p>
            <a:pPr marL="169540" indent="-169540">
              <a:buFont typeface="Wingdings" panose="05000000000000000000" pitchFamily="2" charset="2"/>
              <a:buChar char="Ø"/>
              <a:defRPr/>
            </a:pPr>
            <a:r>
              <a:rPr lang="en-US" sz="1000" b="1" dirty="0"/>
              <a:t>Review</a:t>
            </a:r>
            <a:r>
              <a:rPr lang="en-US" sz="1000" dirty="0"/>
              <a:t> the </a:t>
            </a:r>
            <a:r>
              <a:rPr lang="en-US" sz="1000" dirty="0" smtClean="0"/>
              <a:t>bullets:</a:t>
            </a:r>
            <a:endParaRPr lang="en-US" sz="1000" dirty="0"/>
          </a:p>
          <a:p>
            <a:pPr marL="621647" lvl="1" indent="-169540">
              <a:buFont typeface="Arial" panose="020B0604020202020204" pitchFamily="34" charset="0"/>
              <a:buChar char="•"/>
              <a:defRPr/>
            </a:pPr>
            <a:r>
              <a:rPr lang="en-US" sz="1000" dirty="0"/>
              <a:t>Is the behavior developmentally expected? – This is where the more one knows about healthy sexuality, the easier it is answer this question. This is why knowledge about what is normal and healthy is so important. When in doubt, look at the </a:t>
            </a:r>
            <a:r>
              <a:rPr lang="en-US" sz="1000" i="1" dirty="0"/>
              <a:t>Age Appropriate Sexual Behavior </a:t>
            </a:r>
            <a:r>
              <a:rPr lang="en-US" sz="1000" dirty="0"/>
              <a:t>tip</a:t>
            </a:r>
            <a:r>
              <a:rPr lang="en-US" sz="1000" baseline="0" dirty="0"/>
              <a:t> sheet.</a:t>
            </a:r>
            <a:endParaRPr lang="en-US" sz="1000" dirty="0"/>
          </a:p>
          <a:p>
            <a:pPr marL="621647" lvl="1" indent="-169540">
              <a:buFont typeface="Arial" panose="020B0604020202020204" pitchFamily="34" charset="0"/>
              <a:buChar char="•"/>
              <a:defRPr/>
            </a:pPr>
            <a:r>
              <a:rPr lang="en-US" sz="1000" dirty="0"/>
              <a:t>Have you seen these behaviors before? – Are these typical behaviors you’ve seen before? Or specific to the child, have you been observing a routine, a trend?</a:t>
            </a:r>
          </a:p>
          <a:p>
            <a:pPr marL="621647" lvl="1" indent="-169540">
              <a:buFont typeface="Arial" panose="020B0604020202020204" pitchFamily="34" charset="0"/>
              <a:buChar char="•"/>
              <a:defRPr/>
            </a:pPr>
            <a:r>
              <a:rPr lang="en-US" sz="1000" dirty="0"/>
              <a:t>Have you set limits before? – Have you reviewed the safety plan with the child? Does the child know the rules,</a:t>
            </a:r>
            <a:r>
              <a:rPr lang="en-US" sz="1000" baseline="0" dirty="0"/>
              <a:t> and are they continuing to cross boundaries, </a:t>
            </a:r>
            <a:r>
              <a:rPr lang="en-US" sz="1000" i="1" baseline="0" dirty="0"/>
              <a:t>or </a:t>
            </a:r>
            <a:r>
              <a:rPr lang="en-US" sz="1000" i="0" baseline="0" dirty="0"/>
              <a:t>has no one talked to the child about “touching rules” or “safety planning”?</a:t>
            </a:r>
            <a:endParaRPr lang="en-US" sz="1000" dirty="0"/>
          </a:p>
          <a:p>
            <a:pPr marL="621647" lvl="1" indent="-169540">
              <a:buFont typeface="Arial" panose="020B0604020202020204" pitchFamily="34" charset="0"/>
              <a:buChar char="•"/>
              <a:defRPr/>
            </a:pPr>
            <a:r>
              <a:rPr lang="en-US" sz="1000" dirty="0"/>
              <a:t>Large</a:t>
            </a:r>
            <a:r>
              <a:rPr lang="en-US" sz="1000" baseline="0" dirty="0"/>
              <a:t> d</a:t>
            </a:r>
            <a:r>
              <a:rPr lang="en-US" sz="1000" dirty="0"/>
              <a:t>ifferences in age, size</a:t>
            </a:r>
            <a:r>
              <a:rPr lang="en-US" sz="1000" baseline="0" dirty="0"/>
              <a:t> or </a:t>
            </a:r>
            <a:r>
              <a:rPr lang="en-US" sz="1000" dirty="0"/>
              <a:t>development between playmates would be worrisome.</a:t>
            </a:r>
          </a:p>
          <a:p>
            <a:pPr marL="621647" lvl="1" indent="-169540" defTabSz="904214" eaLnBrk="1" fontAlgn="auto" hangingPunct="1">
              <a:spcBef>
                <a:spcPts val="0"/>
              </a:spcBef>
              <a:spcAft>
                <a:spcPts val="0"/>
              </a:spcAft>
              <a:buFont typeface="Arial" panose="020B0604020202020204" pitchFamily="34" charset="0"/>
              <a:buChar char="•"/>
              <a:defRPr/>
            </a:pPr>
            <a:r>
              <a:rPr lang="en-US" sz="1000" dirty="0"/>
              <a:t>Playful</a:t>
            </a:r>
            <a:r>
              <a:rPr lang="en-US" sz="1000" baseline="0" dirty="0"/>
              <a:t> quality – This is an i</a:t>
            </a:r>
            <a:r>
              <a:rPr lang="en-US" sz="1000" dirty="0"/>
              <a:t>mportant observation to be able to tell whether to be concerned.  As we’ve said healthy sexuality play is usually between same age peers, it’s mutual – when two children differ in any of these, then the sexual behavior may not be mutual.  Additionally, the understanding of the behavior may differ now between the children.</a:t>
            </a:r>
          </a:p>
          <a:p>
            <a:pPr marL="621647" lvl="1" indent="-169540" defTabSz="904214" eaLnBrk="1" fontAlgn="auto" hangingPunct="1">
              <a:spcBef>
                <a:spcPts val="0"/>
              </a:spcBef>
              <a:spcAft>
                <a:spcPts val="0"/>
              </a:spcAft>
              <a:buFont typeface="Arial" panose="020B0604020202020204" pitchFamily="34" charset="0"/>
              <a:buChar char="•"/>
              <a:defRPr/>
            </a:pPr>
            <a:r>
              <a:rPr lang="en-US" sz="1000" dirty="0"/>
              <a:t>Between playmates</a:t>
            </a:r>
            <a:r>
              <a:rPr lang="en-US" sz="1000" baseline="0" dirty="0"/>
              <a:t> – playful quality? Did this arise out of natural play together (for example, sword fighting with penises), or was this planned or seem very adult-like, mature, or age-inappropriate.</a:t>
            </a:r>
          </a:p>
          <a:p>
            <a:pPr marL="621647" lvl="1" indent="-169540" defTabSz="904214" eaLnBrk="1" fontAlgn="auto" hangingPunct="1">
              <a:spcBef>
                <a:spcPts val="0"/>
              </a:spcBef>
              <a:spcAft>
                <a:spcPts val="0"/>
              </a:spcAft>
              <a:buFont typeface="Arial" panose="020B0604020202020204" pitchFamily="34" charset="0"/>
              <a:buChar char="•"/>
              <a:defRPr/>
            </a:pPr>
            <a:r>
              <a:rPr lang="en-US" sz="1000" dirty="0"/>
              <a:t>Coercion, manipulation, obsessiveness? – Any signs that one child was bullied, threatened into sexual behaviors is a clear concern. As well, as any child’s preoccupation with another child.</a:t>
            </a:r>
          </a:p>
          <a:p>
            <a:pPr marL="621647" lvl="1" indent="-169540">
              <a:buFont typeface="Arial" panose="020B0604020202020204" pitchFamily="34" charset="0"/>
              <a:buChar char="•"/>
              <a:defRPr/>
            </a:pPr>
            <a:r>
              <a:rPr lang="en-US" sz="1000" dirty="0"/>
              <a:t>How did the children react when discovered?</a:t>
            </a:r>
            <a:r>
              <a:rPr lang="en-US" sz="1000" baseline="0" dirty="0"/>
              <a:t> Was there giggling (with younger kids) or maybe slight embarrassment, which as we said is healthy, or is there anxiety, crying, shame, dread, fear, or any other intense reaction – which would be worrisome.</a:t>
            </a:r>
            <a:endParaRPr lang="en-US" sz="1000" dirty="0"/>
          </a:p>
          <a:p>
            <a:pPr lvl="0"/>
            <a:endParaRPr lang="en-US" sz="1000" dirty="0"/>
          </a:p>
        </p:txBody>
      </p:sp>
      <p:sp>
        <p:nvSpPr>
          <p:cNvPr id="111620" name="Slide Number Placeholder 3"/>
          <p:cNvSpPr>
            <a:spLocks noGrp="1"/>
          </p:cNvSpPr>
          <p:nvPr>
            <p:ph type="sldNum" sz="quarter" idx="5"/>
          </p:nvPr>
        </p:nvSpPr>
        <p:spPr>
          <a:noFill/>
        </p:spPr>
        <p:txBody>
          <a:bodyPr/>
          <a:lstStyle>
            <a:lvl1pPr eaLnBrk="0" hangingPunct="0">
              <a:defRPr sz="2400">
                <a:solidFill>
                  <a:schemeClr val="tx1"/>
                </a:solidFill>
                <a:latin typeface="Tahoma" pitchFamily="34" charset="0"/>
              </a:defRPr>
            </a:lvl1pPr>
            <a:lvl2pPr marL="749581" indent="-288301" eaLnBrk="0" hangingPunct="0">
              <a:defRPr sz="2400">
                <a:solidFill>
                  <a:schemeClr val="tx1"/>
                </a:solidFill>
                <a:latin typeface="Tahoma" pitchFamily="34" charset="0"/>
              </a:defRPr>
            </a:lvl2pPr>
            <a:lvl3pPr marL="1153202" indent="-230642" eaLnBrk="0" hangingPunct="0">
              <a:defRPr sz="2400">
                <a:solidFill>
                  <a:schemeClr val="tx1"/>
                </a:solidFill>
                <a:latin typeface="Tahoma" pitchFamily="34" charset="0"/>
              </a:defRPr>
            </a:lvl3pPr>
            <a:lvl4pPr marL="1614483" indent="-230642" eaLnBrk="0" hangingPunct="0">
              <a:defRPr sz="2400">
                <a:solidFill>
                  <a:schemeClr val="tx1"/>
                </a:solidFill>
                <a:latin typeface="Tahoma" pitchFamily="34" charset="0"/>
              </a:defRPr>
            </a:lvl4pPr>
            <a:lvl5pPr marL="2075764" indent="-230642" eaLnBrk="0" hangingPunct="0">
              <a:defRPr sz="2400">
                <a:solidFill>
                  <a:schemeClr val="tx1"/>
                </a:solidFill>
                <a:latin typeface="Tahoma" pitchFamily="34" charset="0"/>
              </a:defRPr>
            </a:lvl5pPr>
            <a:lvl6pPr marL="2537043" indent="-230642" algn="ctr" eaLnBrk="0" fontAlgn="base" hangingPunct="0">
              <a:spcBef>
                <a:spcPct val="0"/>
              </a:spcBef>
              <a:spcAft>
                <a:spcPct val="0"/>
              </a:spcAft>
              <a:defRPr sz="2400">
                <a:solidFill>
                  <a:schemeClr val="tx1"/>
                </a:solidFill>
                <a:latin typeface="Tahoma" pitchFamily="34" charset="0"/>
              </a:defRPr>
            </a:lvl6pPr>
            <a:lvl7pPr marL="2998324" indent="-230642" algn="ctr" eaLnBrk="0" fontAlgn="base" hangingPunct="0">
              <a:spcBef>
                <a:spcPct val="0"/>
              </a:spcBef>
              <a:spcAft>
                <a:spcPct val="0"/>
              </a:spcAft>
              <a:defRPr sz="2400">
                <a:solidFill>
                  <a:schemeClr val="tx1"/>
                </a:solidFill>
                <a:latin typeface="Tahoma" pitchFamily="34" charset="0"/>
              </a:defRPr>
            </a:lvl7pPr>
            <a:lvl8pPr marL="3459605" indent="-230642" algn="ctr" eaLnBrk="0" fontAlgn="base" hangingPunct="0">
              <a:spcBef>
                <a:spcPct val="0"/>
              </a:spcBef>
              <a:spcAft>
                <a:spcPct val="0"/>
              </a:spcAft>
              <a:defRPr sz="2400">
                <a:solidFill>
                  <a:schemeClr val="tx1"/>
                </a:solidFill>
                <a:latin typeface="Tahoma" pitchFamily="34" charset="0"/>
              </a:defRPr>
            </a:lvl8pPr>
            <a:lvl9pPr marL="3920883" indent="-230642" algn="ctr" eaLnBrk="0" fontAlgn="base" hangingPunct="0">
              <a:spcBef>
                <a:spcPct val="0"/>
              </a:spcBef>
              <a:spcAft>
                <a:spcPct val="0"/>
              </a:spcAft>
              <a:defRPr sz="2400">
                <a:solidFill>
                  <a:schemeClr val="tx1"/>
                </a:solidFill>
                <a:latin typeface="Tahoma" pitchFamily="34" charset="0"/>
              </a:defRPr>
            </a:lvl9pPr>
          </a:lstStyle>
          <a:p>
            <a:pPr eaLnBrk="1" hangingPunct="1"/>
            <a:fld id="{1063D5ED-ECC5-4654-B4F5-3D8EC34AE5C2}" type="slidenum">
              <a:rPr lang="en-US" sz="1200">
                <a:solidFill>
                  <a:prstClr val="black"/>
                </a:solidFill>
              </a:rPr>
              <a:pPr eaLnBrk="1" hangingPunct="1"/>
              <a:t>5</a:t>
            </a:fld>
            <a:endParaRPr lang="en-US" sz="1200" dirty="0">
              <a:solidFill>
                <a:prstClr val="black"/>
              </a:solidFill>
            </a:endParaRPr>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dirty="0" smtClean="0">
                <a:latin typeface="+mn-lt"/>
              </a:rPr>
              <a:t>Trainer’s </a:t>
            </a:r>
            <a:r>
              <a:rPr lang="en-US" sz="1000" b="1" dirty="0">
                <a:latin typeface="+mn-lt"/>
              </a:rPr>
              <a:t>notes/Suggested language:</a:t>
            </a:r>
          </a:p>
          <a:p>
            <a:pPr lvl="0" eaLnBrk="1" hangingPunct="1"/>
            <a:r>
              <a:rPr lang="en-US" sz="1000" dirty="0">
                <a:latin typeface="+mn-lt"/>
              </a:rPr>
              <a:t>Let’s look now at warning signs that might indicate that a child is being harmed.</a:t>
            </a:r>
          </a:p>
          <a:p>
            <a:pPr lvl="0" eaLnBrk="1" hangingPunct="1"/>
            <a:endParaRPr lang="en-US" sz="1000" dirty="0">
              <a:latin typeface="+mn-lt"/>
            </a:endParaRPr>
          </a:p>
          <a:p>
            <a:pPr indent="-51" defTabSz="863541" eaLnBrk="1" fontAlgn="auto" hangingPunct="1">
              <a:spcBef>
                <a:spcPts val="0"/>
              </a:spcBef>
              <a:spcAft>
                <a:spcPts val="0"/>
              </a:spcAft>
              <a:defRPr/>
            </a:pPr>
            <a:r>
              <a:rPr lang="en-US" sz="1000" dirty="0">
                <a:latin typeface="+mn-lt"/>
              </a:rPr>
              <a:t>It’s important to note that children will show very similar distress behaviors, regardless of what is distressing them. This includes demonstrating sexualized behaviors, when there is no sexual related stressor. Sexual behaviors, especially for younger children, are like any other behaviors – kids perhaps have some incidents of wetting themselves because maybe they’re nervous about their parents divorce; they may seem clingy and try to touch other children’s private parts because they’re worried about a parent in the hospital. </a:t>
            </a:r>
          </a:p>
          <a:p>
            <a:pPr lvl="1" indent="-53" defTabSz="904214" eaLnBrk="1" fontAlgn="auto" hangingPunct="1">
              <a:spcBef>
                <a:spcPts val="0"/>
              </a:spcBef>
              <a:spcAft>
                <a:spcPts val="0"/>
              </a:spcAft>
              <a:defRPr/>
            </a:pPr>
            <a:endParaRPr lang="en-US" sz="1000" dirty="0">
              <a:latin typeface="+mn-lt"/>
            </a:endParaRPr>
          </a:p>
          <a:p>
            <a:pPr marL="282547" indent="-282600" defTabSz="904214" eaLnBrk="1" fontAlgn="auto" hangingPunct="1">
              <a:spcBef>
                <a:spcPts val="0"/>
              </a:spcBef>
              <a:spcAft>
                <a:spcPts val="0"/>
              </a:spcAft>
              <a:buFont typeface="Wingdings" panose="05000000000000000000" pitchFamily="2" charset="2"/>
              <a:buChar char="Ø"/>
              <a:defRPr/>
            </a:pPr>
            <a:r>
              <a:rPr lang="en-US" sz="1000" b="1" dirty="0">
                <a:latin typeface="+mn-lt"/>
              </a:rPr>
              <a:t>Read</a:t>
            </a:r>
            <a:r>
              <a:rPr lang="en-US" sz="1000" dirty="0">
                <a:latin typeface="+mn-lt"/>
              </a:rPr>
              <a:t> through the </a:t>
            </a:r>
            <a:r>
              <a:rPr lang="en-US" sz="1000" dirty="0" smtClean="0">
                <a:latin typeface="+mn-lt"/>
              </a:rPr>
              <a:t>bullets, </a:t>
            </a:r>
            <a:r>
              <a:rPr lang="en-US" sz="1000" dirty="0">
                <a:latin typeface="+mn-lt"/>
              </a:rPr>
              <a:t>expanding as appropriate, using following supportive points:</a:t>
            </a:r>
          </a:p>
          <a:p>
            <a:pPr marL="719128" lvl="1" indent="-282600" defTabSz="904214" eaLnBrk="1" fontAlgn="auto" hangingPunct="1">
              <a:spcBef>
                <a:spcPts val="0"/>
              </a:spcBef>
              <a:spcAft>
                <a:spcPts val="0"/>
              </a:spcAft>
              <a:buFont typeface="Arial" panose="020B0604020202020204" pitchFamily="34" charset="0"/>
              <a:buChar char="•"/>
              <a:defRPr/>
            </a:pPr>
            <a:r>
              <a:rPr lang="en-US" sz="1000" dirty="0">
                <a:latin typeface="+mn-lt"/>
              </a:rPr>
              <a:t>Routines such as sleeping – either more than usual or having difficulties, eating, activity level, hygiene – again, either super focused on hygiene or letting it slip</a:t>
            </a:r>
          </a:p>
          <a:p>
            <a:pPr marL="719128" lvl="1" indent="-282600" defTabSz="904214" eaLnBrk="1" fontAlgn="auto" hangingPunct="1">
              <a:spcBef>
                <a:spcPts val="0"/>
              </a:spcBef>
              <a:spcAft>
                <a:spcPts val="0"/>
              </a:spcAft>
              <a:buFont typeface="Arial" panose="020B0604020202020204" pitchFamily="34" charset="0"/>
              <a:buChar char="•"/>
              <a:defRPr/>
            </a:pPr>
            <a:r>
              <a:rPr lang="en-US" sz="1000" dirty="0">
                <a:latin typeface="+mn-lt"/>
              </a:rPr>
              <a:t>Regressive behaviors such as thumb sucking, incontinence, bed wetting</a:t>
            </a:r>
          </a:p>
          <a:p>
            <a:pPr marL="719128" lvl="1" indent="-282600" defTabSz="904214" eaLnBrk="1" fontAlgn="auto" hangingPunct="1">
              <a:spcBef>
                <a:spcPts val="0"/>
              </a:spcBef>
              <a:spcAft>
                <a:spcPts val="0"/>
              </a:spcAft>
              <a:buFont typeface="Arial" panose="020B0604020202020204" pitchFamily="34" charset="0"/>
              <a:buChar char="•"/>
              <a:defRPr/>
            </a:pPr>
            <a:r>
              <a:rPr lang="en-US" sz="1000" dirty="0">
                <a:latin typeface="+mn-lt"/>
              </a:rPr>
              <a:t>Increased fear of situations, clingy</a:t>
            </a:r>
          </a:p>
          <a:p>
            <a:pPr marL="719128" lvl="1" indent="-282600" defTabSz="904214" eaLnBrk="1" fontAlgn="auto" hangingPunct="1">
              <a:spcBef>
                <a:spcPts val="0"/>
              </a:spcBef>
              <a:spcAft>
                <a:spcPts val="0"/>
              </a:spcAft>
              <a:buFont typeface="Arial" panose="020B0604020202020204" pitchFamily="34" charset="0"/>
              <a:buChar char="•"/>
              <a:defRPr/>
            </a:pPr>
            <a:r>
              <a:rPr lang="en-US" sz="1000" dirty="0">
                <a:latin typeface="+mn-lt"/>
              </a:rPr>
              <a:t>Risky behaviors can include drug and alcohol use, fast driving – not using seat belt, etc., extreme sports</a:t>
            </a:r>
          </a:p>
          <a:p>
            <a:pPr marL="719128" lvl="1" indent="-282600" defTabSz="904214" eaLnBrk="1" fontAlgn="auto" hangingPunct="1">
              <a:spcBef>
                <a:spcPts val="0"/>
              </a:spcBef>
              <a:spcAft>
                <a:spcPts val="0"/>
              </a:spcAft>
              <a:buFont typeface="Arial" panose="020B0604020202020204" pitchFamily="34" charset="0"/>
              <a:buChar char="•"/>
              <a:defRPr/>
            </a:pPr>
            <a:r>
              <a:rPr lang="en-US" sz="1000" dirty="0">
                <a:latin typeface="+mn-lt"/>
              </a:rPr>
              <a:t>Clues could be pictures, poems, music/media with abuse themes</a:t>
            </a:r>
          </a:p>
          <a:p>
            <a:pPr marL="888687" lvl="2" defTabSz="904214" eaLnBrk="1" fontAlgn="auto" hangingPunct="1">
              <a:spcBef>
                <a:spcPts val="0"/>
              </a:spcBef>
              <a:spcAft>
                <a:spcPts val="0"/>
              </a:spcAft>
              <a:defRPr/>
            </a:pPr>
            <a:endParaRPr lang="en-US" sz="1000" dirty="0">
              <a:latin typeface="+mn-lt"/>
            </a:endParaRPr>
          </a:p>
          <a:p>
            <a:pPr marL="0" lvl="1" indent="-172990">
              <a:spcBef>
                <a:spcPts val="0"/>
              </a:spcBef>
              <a:spcAft>
                <a:spcPts val="0"/>
              </a:spcAft>
              <a:buFont typeface="Wingdings" panose="05000000000000000000" pitchFamily="2" charset="2"/>
              <a:buChar char="Ø"/>
            </a:pPr>
            <a:r>
              <a:rPr lang="en-US" sz="1000" b="1" dirty="0">
                <a:latin typeface="+mn-lt"/>
              </a:rPr>
              <a:t>Ask: </a:t>
            </a:r>
            <a:r>
              <a:rPr lang="en-US" sz="1000" dirty="0">
                <a:latin typeface="+mn-lt"/>
              </a:rPr>
              <a:t>In addition to a child responding to their own sexual abuse, why else might children be exhibiting sexual behaviors that may be concerning or problematic? (</a:t>
            </a:r>
            <a:r>
              <a:rPr lang="en-US" sz="1000" i="1" dirty="0">
                <a:latin typeface="+mn-lt"/>
              </a:rPr>
              <a:t>Answers to include</a:t>
            </a:r>
            <a:r>
              <a:rPr lang="en-US" sz="1000" dirty="0">
                <a:latin typeface="+mn-lt"/>
              </a:rPr>
              <a:t>:)</a:t>
            </a:r>
          </a:p>
          <a:p>
            <a:pPr marL="1061610" lvl="2" indent="-172923">
              <a:spcBef>
                <a:spcPts val="0"/>
              </a:spcBef>
              <a:spcAft>
                <a:spcPts val="0"/>
              </a:spcAft>
              <a:buFont typeface="Arial" panose="020B0604020202020204" pitchFamily="34" charset="0"/>
              <a:buChar char="•"/>
            </a:pPr>
            <a:r>
              <a:rPr lang="en-US" sz="1000" dirty="0">
                <a:latin typeface="+mn-lt"/>
              </a:rPr>
              <a:t>Lack of information about the body, sexuality – i.e. many folks don’t feel that children with disabilities need sex ed.  </a:t>
            </a:r>
          </a:p>
          <a:p>
            <a:pPr marL="1061610" lvl="2" indent="-172923">
              <a:spcBef>
                <a:spcPts val="0"/>
              </a:spcBef>
              <a:spcAft>
                <a:spcPts val="0"/>
              </a:spcAft>
              <a:buFont typeface="Arial" panose="020B0604020202020204" pitchFamily="34" charset="0"/>
              <a:buChar char="•"/>
            </a:pPr>
            <a:r>
              <a:rPr lang="en-US" sz="1000" dirty="0">
                <a:latin typeface="+mn-lt"/>
              </a:rPr>
              <a:t>Reacting to what’s being heard in the bus, on the school ground, etc.</a:t>
            </a:r>
          </a:p>
          <a:p>
            <a:pPr marL="1061610" lvl="2" indent="-172923">
              <a:spcBef>
                <a:spcPts val="0"/>
              </a:spcBef>
              <a:spcAft>
                <a:spcPts val="0"/>
              </a:spcAft>
              <a:buFont typeface="Arial" panose="020B0604020202020204" pitchFamily="34" charset="0"/>
              <a:buChar char="•"/>
            </a:pPr>
            <a:r>
              <a:rPr lang="en-US" sz="1000" dirty="0">
                <a:latin typeface="+mn-lt"/>
              </a:rPr>
              <a:t>Sexual inappropriate behaviors sign of other stressor in child’s life – divorce, moving, grief, anxiety, impulse control difficulties</a:t>
            </a:r>
          </a:p>
          <a:p>
            <a:pPr marL="1061610" lvl="2" indent="-172923">
              <a:spcBef>
                <a:spcPts val="0"/>
              </a:spcBef>
              <a:spcAft>
                <a:spcPts val="0"/>
              </a:spcAft>
              <a:buFont typeface="Arial" panose="020B0604020202020204" pitchFamily="34" charset="0"/>
              <a:buChar char="•"/>
            </a:pPr>
            <a:r>
              <a:rPr lang="en-US" sz="1000" dirty="0">
                <a:latin typeface="+mn-lt"/>
              </a:rPr>
              <a:t>Exposure to adult materials (unintentionally) </a:t>
            </a:r>
          </a:p>
          <a:p>
            <a:pPr marL="1061610" lvl="2" indent="-172923">
              <a:spcBef>
                <a:spcPts val="0"/>
              </a:spcBef>
              <a:spcAft>
                <a:spcPts val="0"/>
              </a:spcAft>
              <a:buFont typeface="Arial" panose="020B0604020202020204" pitchFamily="34" charset="0"/>
              <a:buChar char="•"/>
            </a:pPr>
            <a:r>
              <a:rPr lang="en-US" sz="1000" dirty="0">
                <a:latin typeface="+mn-lt"/>
              </a:rPr>
              <a:t>Media overall – video games, </a:t>
            </a:r>
            <a:r>
              <a:rPr lang="en-US" sz="1000" dirty="0" err="1">
                <a:latin typeface="+mn-lt"/>
              </a:rPr>
              <a:t>tv</a:t>
            </a:r>
            <a:r>
              <a:rPr lang="en-US" sz="1000" dirty="0">
                <a:latin typeface="+mn-lt"/>
              </a:rPr>
              <a:t> programming, magazine covers, etc. </a:t>
            </a:r>
          </a:p>
          <a:p>
            <a:pPr marL="1061610" lvl="2" indent="-172923">
              <a:spcBef>
                <a:spcPts val="0"/>
              </a:spcBef>
              <a:spcAft>
                <a:spcPts val="0"/>
              </a:spcAft>
              <a:buFont typeface="Arial" panose="020B0604020202020204" pitchFamily="34" charset="0"/>
              <a:buChar char="•"/>
            </a:pPr>
            <a:r>
              <a:rPr lang="en-US" sz="1000" dirty="0">
                <a:latin typeface="+mn-lt"/>
              </a:rPr>
              <a:t>What else?</a:t>
            </a:r>
          </a:p>
          <a:p>
            <a:pPr indent="-53" defTabSz="904214" eaLnBrk="1" fontAlgn="auto" hangingPunct="1">
              <a:spcBef>
                <a:spcPts val="0"/>
              </a:spcBef>
              <a:spcAft>
                <a:spcPts val="0"/>
              </a:spcAft>
              <a:defRPr/>
            </a:pPr>
            <a:r>
              <a:rPr lang="en-US" sz="1000" dirty="0">
                <a:latin typeface="+mn-lt"/>
              </a:rPr>
              <a:t>Under Possible Abuse, we have “sexualized behavior”. (last bullet). Let’s look now these sexualized and high risk behaviors, taking into consideration that now these sexualized behaviors are having an impact on other children and can be a risk to other children’s safety </a:t>
            </a:r>
          </a:p>
          <a:p>
            <a:endParaRPr lang="en-US" sz="1000" b="1" dirty="0">
              <a:latin typeface="+mn-lt"/>
            </a:endParaRPr>
          </a:p>
          <a:p>
            <a:pPr marL="169560" lvl="1" indent="-169560" defTabSz="904214" eaLnBrk="1" fontAlgn="auto" hangingPunct="1">
              <a:spcBef>
                <a:spcPts val="0"/>
              </a:spcBef>
              <a:spcAft>
                <a:spcPts val="0"/>
              </a:spcAft>
              <a:buFont typeface="Wingdings" panose="05000000000000000000" pitchFamily="2" charset="2"/>
              <a:buChar char="Ø"/>
              <a:defRPr/>
            </a:pPr>
            <a:r>
              <a:rPr lang="en-US" sz="1000" b="1" dirty="0">
                <a:latin typeface="+mn-lt"/>
              </a:rPr>
              <a:t>Handout:   </a:t>
            </a:r>
            <a:r>
              <a:rPr lang="en-US" sz="1000" dirty="0">
                <a:latin typeface="+mn-lt"/>
              </a:rPr>
              <a:t>Tip Sheet: Warning Signs in Children of Possible Abuse</a:t>
            </a:r>
            <a:endParaRPr lang="en-US" sz="1000" b="1" dirty="0">
              <a:latin typeface="+mn-lt"/>
            </a:endParaRPr>
          </a:p>
          <a:p>
            <a:pPr marL="169540" lvl="2" indent="-169540" defTabSz="904214" eaLnBrk="1" fontAlgn="auto" hangingPunct="1">
              <a:spcBef>
                <a:spcPts val="0"/>
              </a:spcBef>
              <a:spcAft>
                <a:spcPts val="0"/>
              </a:spcAft>
              <a:buFont typeface="Wingdings" panose="05000000000000000000" pitchFamily="2" charset="2"/>
              <a:buChar char="Ø"/>
              <a:defRPr/>
            </a:pPr>
            <a:endParaRPr lang="en-US" sz="1000" dirty="0"/>
          </a:p>
        </p:txBody>
      </p:sp>
      <p:sp>
        <p:nvSpPr>
          <p:cNvPr id="4" name="Slide Number Placeholder 3"/>
          <p:cNvSpPr>
            <a:spLocks noGrp="1"/>
          </p:cNvSpPr>
          <p:nvPr>
            <p:ph type="sldNum" sz="quarter" idx="5"/>
          </p:nvPr>
        </p:nvSpPr>
        <p:spPr/>
        <p:txBody>
          <a:bodyPr/>
          <a:lstStyle/>
          <a:p>
            <a:fld id="{5B59D254-A56F-A64E-8A4D-A1B97E0DCDFC}" type="slidenum">
              <a:rPr lang="en-US" smtClean="0"/>
              <a:t>6</a:t>
            </a:fld>
            <a:endParaRPr lang="en-US"/>
          </a:p>
        </p:txBody>
      </p:sp>
    </p:spTree>
    <p:extLst>
      <p:ext uri="{BB962C8B-B14F-4D97-AF65-F5344CB8AC3E}">
        <p14:creationId xmlns:p14="http://schemas.microsoft.com/office/powerpoint/2010/main" val="270393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1" kern="1200" dirty="0" smtClean="0">
                <a:solidFill>
                  <a:schemeClr val="tx1"/>
                </a:solidFill>
                <a:latin typeface="+mn-lt"/>
                <a:ea typeface="+mn-ea"/>
                <a:cs typeface="+mn-cs"/>
              </a:rPr>
              <a:t>Trainer’s </a:t>
            </a:r>
            <a:r>
              <a:rPr lang="en-US" sz="1000" b="1" kern="1200" dirty="0">
                <a:solidFill>
                  <a:schemeClr val="tx1"/>
                </a:solidFill>
                <a:latin typeface="+mn-lt"/>
                <a:ea typeface="+mn-ea"/>
                <a:cs typeface="+mn-cs"/>
              </a:rPr>
              <a:t>notes/Suggested language:</a:t>
            </a:r>
          </a:p>
          <a:p>
            <a:pPr lvl="0" eaLnBrk="1" hangingPunct="1"/>
            <a:r>
              <a:rPr lang="en-US" sz="1000" kern="1200" dirty="0">
                <a:solidFill>
                  <a:schemeClr val="tx1"/>
                </a:solidFill>
                <a:latin typeface="+mn-lt"/>
                <a:ea typeface="+mn-ea"/>
                <a:cs typeface="+mn-cs"/>
              </a:rPr>
              <a:t>Let’s talk now about these warning signs in children that may indicate that </a:t>
            </a:r>
            <a:r>
              <a:rPr lang="en-US" sz="1000" kern="1200" dirty="0" smtClean="0">
                <a:solidFill>
                  <a:schemeClr val="tx1"/>
                </a:solidFill>
                <a:latin typeface="+mn-lt"/>
                <a:ea typeface="+mn-ea"/>
                <a:cs typeface="+mn-cs"/>
              </a:rPr>
              <a:t>they could </a:t>
            </a:r>
            <a:r>
              <a:rPr lang="en-US" sz="1000" kern="1200" dirty="0">
                <a:solidFill>
                  <a:schemeClr val="tx1"/>
                </a:solidFill>
                <a:latin typeface="+mn-lt"/>
                <a:ea typeface="+mn-ea"/>
                <a:cs typeface="+mn-cs"/>
              </a:rPr>
              <a:t>harm another child.  In many ways, they’re not so different from the previous warning signs.  Any child who is experiencing any type of distress, can actually be at risk for causing other children harm – through anger outbursts, bullying, etc. But also children can struggle in other ways that may increase the risk of child to child inappropriate or harmful sexual behaviors.</a:t>
            </a:r>
          </a:p>
          <a:p>
            <a:pPr lvl="1" eaLnBrk="1" hangingPunct="1"/>
            <a:endParaRPr lang="en-US" sz="1000" kern="1200" dirty="0">
              <a:solidFill>
                <a:schemeClr val="tx1"/>
              </a:solidFill>
              <a:latin typeface="+mn-lt"/>
              <a:ea typeface="+mn-ea"/>
              <a:cs typeface="+mn-cs"/>
            </a:endParaRPr>
          </a:p>
          <a:p>
            <a:pPr lvl="0" eaLnBrk="1" hangingPunct="1"/>
            <a:r>
              <a:rPr lang="en-US" sz="1000" kern="1200" dirty="0">
                <a:solidFill>
                  <a:schemeClr val="tx1"/>
                </a:solidFill>
                <a:latin typeface="+mn-lt"/>
                <a:ea typeface="+mn-ea"/>
                <a:cs typeface="+mn-cs"/>
              </a:rPr>
              <a:t>On the left, descriptions of these signs, with more specific behaviors on your </a:t>
            </a:r>
            <a:r>
              <a:rPr lang="en-US" sz="1000" kern="1200" dirty="0" smtClean="0">
                <a:solidFill>
                  <a:schemeClr val="tx1"/>
                </a:solidFill>
                <a:latin typeface="+mn-lt"/>
                <a:ea typeface="+mn-ea"/>
                <a:cs typeface="+mn-cs"/>
              </a:rPr>
              <a:t>right.</a:t>
            </a:r>
          </a:p>
          <a:p>
            <a:pPr lvl="0" eaLnBrk="1" hangingPunct="1"/>
            <a:endParaRPr lang="en-US" sz="1000" kern="1200" dirty="0" smtClean="0">
              <a:solidFill>
                <a:schemeClr val="tx1"/>
              </a:solidFill>
              <a:latin typeface="+mn-lt"/>
              <a:ea typeface="+mn-ea"/>
              <a:cs typeface="+mn-cs"/>
            </a:endParaRPr>
          </a:p>
          <a:p>
            <a:pPr marL="171450" lvl="0" indent="-171450" eaLnBrk="1" hangingPunct="1">
              <a:buFont typeface="Wingdings" panose="05000000000000000000" pitchFamily="2" charset="2"/>
              <a:buChar char="Ø"/>
            </a:pPr>
            <a:r>
              <a:rPr lang="en-US" sz="1000" b="1" kern="1200" dirty="0" smtClean="0">
                <a:solidFill>
                  <a:schemeClr val="tx1"/>
                </a:solidFill>
                <a:latin typeface="+mn-lt"/>
                <a:ea typeface="+mn-ea"/>
                <a:cs typeface="+mn-cs"/>
              </a:rPr>
              <a:t>Handout: </a:t>
            </a:r>
            <a:r>
              <a:rPr lang="en-US" sz="1000" kern="1200" dirty="0" smtClean="0">
                <a:solidFill>
                  <a:schemeClr val="tx1"/>
                </a:solidFill>
                <a:latin typeface="+mn-lt"/>
                <a:ea typeface="+mn-ea"/>
                <a:cs typeface="+mn-cs"/>
              </a:rPr>
              <a:t>Tip Sheet: Signs That a Child or Teen</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May Be At Risk to Harm Another Child</a:t>
            </a:r>
            <a:endParaRPr lang="en-US" sz="1000" kern="1200" dirty="0">
              <a:solidFill>
                <a:schemeClr val="tx1"/>
              </a:solidFill>
              <a:latin typeface="+mn-lt"/>
              <a:ea typeface="+mn-ea"/>
              <a:cs typeface="+mn-cs"/>
            </a:endParaRPr>
          </a:p>
          <a:p>
            <a:pPr marL="169540" indent="-169540" defTabSz="904214" eaLnBrk="1" fontAlgn="auto" hangingPunct="1">
              <a:spcBef>
                <a:spcPts val="0"/>
              </a:spcBef>
              <a:spcAft>
                <a:spcPts val="0"/>
              </a:spcAft>
              <a:buFont typeface="Wingdings" panose="05000000000000000000" pitchFamily="2" charset="2"/>
              <a:buChar char="Ø"/>
              <a:defRPr/>
            </a:pPr>
            <a:r>
              <a:rPr lang="en-US" sz="1000" b="1" kern="1200" dirty="0">
                <a:solidFill>
                  <a:schemeClr val="tx1"/>
                </a:solidFill>
                <a:latin typeface="+mn-lt"/>
                <a:ea typeface="+mn-ea"/>
                <a:cs typeface="+mn-cs"/>
              </a:rPr>
              <a:t>Review the </a:t>
            </a:r>
            <a:r>
              <a:rPr lang="en-US" sz="1000" b="1" kern="1200" dirty="0" smtClean="0">
                <a:solidFill>
                  <a:schemeClr val="tx1"/>
                </a:solidFill>
                <a:latin typeface="+mn-lt"/>
                <a:ea typeface="+mn-ea"/>
                <a:cs typeface="+mn-cs"/>
              </a:rPr>
              <a:t>Handout: </a:t>
            </a:r>
            <a:r>
              <a:rPr lang="en-US" sz="1000" kern="1200" dirty="0">
                <a:solidFill>
                  <a:schemeClr val="tx1"/>
                </a:solidFill>
                <a:latin typeface="+mn-lt"/>
                <a:ea typeface="+mn-ea"/>
                <a:cs typeface="+mn-cs"/>
              </a:rPr>
              <a:t>Signs That a Child or </a:t>
            </a:r>
            <a:r>
              <a:rPr lang="en-US" sz="1000" kern="1200" dirty="0" smtClean="0">
                <a:solidFill>
                  <a:schemeClr val="tx1"/>
                </a:solidFill>
                <a:latin typeface="+mn-lt"/>
                <a:ea typeface="+mn-ea"/>
                <a:cs typeface="+mn-cs"/>
              </a:rPr>
              <a:t>Teen May </a:t>
            </a:r>
            <a:r>
              <a:rPr lang="en-US" sz="1000" kern="1200" dirty="0">
                <a:solidFill>
                  <a:schemeClr val="tx1"/>
                </a:solidFill>
                <a:latin typeface="+mn-lt"/>
                <a:ea typeface="+mn-ea"/>
                <a:cs typeface="+mn-cs"/>
              </a:rPr>
              <a:t>Be At Risk to Harm Another Child with the following notes:</a:t>
            </a:r>
          </a:p>
          <a:p>
            <a:pPr marL="606066" lvl="1" indent="-169540">
              <a:buFont typeface="Arial" panose="020B0604020202020204" pitchFamily="34" charset="0"/>
              <a:buChar char="•"/>
            </a:pPr>
            <a:r>
              <a:rPr lang="en-US" sz="1000" kern="1200" dirty="0">
                <a:solidFill>
                  <a:schemeClr val="tx1"/>
                </a:solidFill>
                <a:latin typeface="+mn-lt"/>
                <a:ea typeface="+mn-ea"/>
                <a:cs typeface="+mn-cs"/>
              </a:rPr>
              <a:t>Confused about social rules and interactions – this may be a child who misreads social situations, seems awkward with same aged peers. Perhaps this child struggles with learning public vs. private rules, and may act impulsively to get need met, even if not appropriate. May seem overly “touchy” – perhaps with just one of two others.</a:t>
            </a:r>
          </a:p>
          <a:p>
            <a:pPr marL="606066" lvl="1" indent="-169540">
              <a:buFont typeface="Arial" panose="020B0604020202020204" pitchFamily="34" charset="0"/>
              <a:buChar char="•"/>
            </a:pPr>
            <a:r>
              <a:rPr lang="en-US" sz="1000" kern="1200" dirty="0">
                <a:solidFill>
                  <a:schemeClr val="tx1"/>
                </a:solidFill>
                <a:latin typeface="+mn-lt"/>
                <a:ea typeface="+mn-ea"/>
                <a:cs typeface="+mn-cs"/>
              </a:rPr>
              <a:t>Anxious, depressed or seeming to need help – children who have not been offered healing resources and support if they’ve experienced trauma are very well at risk for engaging in behaviors that are often inappropriate, immature or even harmful to others. These children may even seem to create opportunities where sexual issues have to be brought up</a:t>
            </a:r>
          </a:p>
          <a:p>
            <a:pPr marL="606066" lvl="1" indent="-169540">
              <a:buFont typeface="Arial" panose="020B0604020202020204" pitchFamily="34" charset="0"/>
              <a:buChar char="•"/>
            </a:pPr>
            <a:r>
              <a:rPr lang="en-US" sz="1000" kern="1200" dirty="0">
                <a:solidFill>
                  <a:schemeClr val="tx1"/>
                </a:solidFill>
                <a:latin typeface="+mn-lt"/>
                <a:ea typeface="+mn-ea"/>
                <a:cs typeface="+mn-cs"/>
              </a:rPr>
              <a:t>Impulsively sexual or aggressive - Uses violence with sexual overtones</a:t>
            </a:r>
          </a:p>
          <a:p>
            <a:pPr marL="1058227" lvl="2" indent="-169540">
              <a:buFont typeface="Arial" panose="020B0604020202020204" pitchFamily="34" charset="0"/>
              <a:buChar char="•"/>
            </a:pPr>
            <a:endParaRPr lang="en-US" sz="1000" kern="1200" dirty="0">
              <a:solidFill>
                <a:schemeClr val="tx1"/>
              </a:solidFill>
              <a:latin typeface="+mn-lt"/>
              <a:ea typeface="+mn-ea"/>
              <a:cs typeface="+mn-cs"/>
            </a:endParaRPr>
          </a:p>
          <a:p>
            <a:pPr marL="0" lvl="2" defTabSz="904321" eaLnBrk="1" hangingPunct="1">
              <a:defRPr/>
            </a:pPr>
            <a:r>
              <a:rPr lang="en-US" sz="1000" kern="1200" dirty="0">
                <a:solidFill>
                  <a:schemeClr val="tx1"/>
                </a:solidFill>
                <a:latin typeface="+mn-lt"/>
                <a:ea typeface="+mn-ea"/>
                <a:cs typeface="+mn-cs"/>
              </a:rPr>
              <a:t>	</a:t>
            </a:r>
          </a:p>
          <a:p>
            <a:pPr eaLnBrk="1" hangingPunct="1"/>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5B59D254-A56F-A64E-8A4D-A1B97E0DCDFC}" type="slidenum">
              <a:rPr lang="en-US" smtClean="0"/>
              <a:t>7</a:t>
            </a:fld>
            <a:endParaRPr lang="en-US"/>
          </a:p>
        </p:txBody>
      </p:sp>
    </p:spTree>
    <p:extLst>
      <p:ext uri="{BB962C8B-B14F-4D97-AF65-F5344CB8AC3E}">
        <p14:creationId xmlns:p14="http://schemas.microsoft.com/office/powerpoint/2010/main" val="56908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2588" y="685800"/>
            <a:ext cx="6094412" cy="3429000"/>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rtl="0"/>
            <a:r>
              <a:rPr lang="en-US" sz="1000" b="1" i="0" u="none" strike="noStrike" kern="1200" baseline="0" dirty="0" smtClean="0">
                <a:solidFill>
                  <a:schemeClr val="tx1"/>
                </a:solidFill>
                <a:latin typeface="+mn-lt"/>
                <a:ea typeface="+mn-ea"/>
                <a:cs typeface="+mn-cs"/>
              </a:rPr>
              <a:t>Trainer’s notes/Suggested language:</a:t>
            </a:r>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So what happens when you notice warning signs in a child? Even if we don’t know if a child is a risk to sexually harm another child, this still is the best time to intervene – because no matter what, when a child is struggling with rules, behaviors or boundaries, we need to guide them into making healthier, safer choices, and sometimes we need to provide additional support. </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When we intervene early – like when we see a child hugging another child too tightly – we can help them learn to read the other child’s body cues and give them alternatives so that next time they are more likely to understand healthy limits. We also want to use these warning signs as a clue that something is up – we want to investigate further and see what needs to be put in place – maybe for this child specifically or the environment more generally. Warning signs are clues we need to investigate. Continue to work together with other people who interact with this child – colleagues, supervisors, other parents, and come together with a plan – which can include updating and modeling new safety planning rules. It’s normal to want to minimize what was witnessed or to just shrug it off instead (by saying something like – “oh, they didn’t really mean it!”), but it’s critical to taking action. </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So let’s quickly go over some communication tips that can help you have a conversation like this with a child – whether they’re displaying low-level warning signs or consistently breaking boundaries with other kids. We may be frustrated or even angry with a child’s boundary-crossing behaviors, but it’s important to talk with this child or youth about their behaviors calmly and supportively – remind them we’re there to help and support them. We want them to know that we are on their side, and that our goal is for them to have healthy safe relationships. We want to talk to them about their behavior – be specific about what we saw without labeling or assuming why they were doing what they were – and we want to share what’s not okay and offer alternatives. We don’t want to shame a child, but give them age-appropriate information about how to play safely, perhaps increasing their supervision, and helping them develop empathy about how to know what another person may be feeling – as all this may help them make healthier decisions in the future. Remember – we have to look at kids’ behaviors through different lens too, not just through our adult eyes. This can even mean asking them – where did you get that idea from? Or, what questions do you have about X? </a:t>
            </a:r>
          </a:p>
          <a:p>
            <a:pPr rtl="0"/>
            <a:endParaRPr lang="en-US" sz="1000" b="0" i="0" u="none" strike="noStrike" kern="1200" baseline="0" dirty="0" smtClean="0">
              <a:solidFill>
                <a:schemeClr val="tx1"/>
              </a:solidFill>
              <a:latin typeface="+mn-lt"/>
              <a:ea typeface="+mn-ea"/>
              <a:cs typeface="+mn-cs"/>
            </a:endParaRPr>
          </a:p>
          <a:p>
            <a:pPr rtl="0"/>
            <a:r>
              <a:rPr lang="en-US" sz="1000" b="0" i="0" u="none" strike="noStrike" kern="1200" baseline="0" dirty="0" smtClean="0">
                <a:solidFill>
                  <a:schemeClr val="tx1"/>
                </a:solidFill>
                <a:latin typeface="+mn-lt"/>
                <a:ea typeface="+mn-ea"/>
                <a:cs typeface="+mn-cs"/>
              </a:rPr>
              <a:t>This conversation could look something like “Hey Aiden, I wanted to check-in with you because it’s my responsibility to keep you safe. I saw that you were tickling Liam after he asked you not to – and then you tried to force a hug on him. I want to remind you that these types of behaviors – hugging and tickling someone without their consent - are against our safety rules, so that isn’t okay. You can tell that he wanted you to stop by also looking at his face – he looked frustrated and was trying to push you away. There are other ways you can play with someone or give them affection even if they don’t want to be touched. Let’s brainstorm some ideas together. </a:t>
            </a:r>
          </a:p>
          <a:p>
            <a:pPr rtl="0"/>
            <a:endParaRPr lang="en-US" sz="1000" b="1" i="0" u="none" strike="noStrike" kern="1200" baseline="0" dirty="0" smtClean="0">
              <a:solidFill>
                <a:schemeClr val="tx1"/>
              </a:solidFill>
              <a:latin typeface="+mn-lt"/>
              <a:ea typeface="+mn-ea"/>
              <a:cs typeface="+mn-cs"/>
            </a:endParaRPr>
          </a:p>
          <a:p>
            <a:pPr marL="171450" indent="-171450" rtl="0">
              <a:buFont typeface="Wingdings" panose="05000000000000000000" pitchFamily="2" charset="2"/>
              <a:buChar char="Ø"/>
            </a:pPr>
            <a:r>
              <a:rPr lang="en-US" sz="1000" b="1" i="0" u="none" strike="noStrike" kern="1200" baseline="0" dirty="0" smtClean="0">
                <a:solidFill>
                  <a:schemeClr val="tx1"/>
                </a:solidFill>
                <a:latin typeface="+mn-lt"/>
                <a:ea typeface="+mn-ea"/>
                <a:cs typeface="+mn-cs"/>
              </a:rPr>
              <a:t>Activity  </a:t>
            </a:r>
            <a:r>
              <a:rPr lang="en-US" sz="1000" b="0" i="0" u="none" strike="noStrike" kern="1200" baseline="0" dirty="0" smtClean="0">
                <a:solidFill>
                  <a:schemeClr val="tx1"/>
                </a:solidFill>
                <a:latin typeface="+mn-lt"/>
                <a:ea typeface="+mn-ea"/>
                <a:cs typeface="+mn-cs"/>
              </a:rPr>
              <a:t>(</a:t>
            </a:r>
            <a:r>
              <a:rPr lang="en-US" sz="1000" b="0" i="1" u="none" strike="noStrike" kern="1200" baseline="0" dirty="0" smtClean="0">
                <a:solidFill>
                  <a:schemeClr val="tx1"/>
                </a:solidFill>
                <a:latin typeface="+mn-lt"/>
                <a:ea typeface="+mn-ea"/>
                <a:cs typeface="+mn-cs"/>
              </a:rPr>
              <a:t>in pairs</a:t>
            </a:r>
            <a:r>
              <a:rPr lang="en-US" sz="1000" b="0" i="0" u="none" strike="noStrike" kern="1200" baseline="0" dirty="0" smtClean="0">
                <a:solidFill>
                  <a:schemeClr val="tx1"/>
                </a:solidFill>
                <a:latin typeface="+mn-lt"/>
                <a:ea typeface="+mn-ea"/>
                <a:cs typeface="+mn-cs"/>
              </a:rPr>
              <a:t>): </a:t>
            </a:r>
          </a:p>
          <a:p>
            <a:pPr marL="514350" lvl="1" indent="-171450" rtl="0">
              <a:buFont typeface="Wingdings" panose="05000000000000000000" pitchFamily="2" charset="2"/>
              <a:buChar char="Ø"/>
            </a:pPr>
            <a:r>
              <a:rPr lang="en-US" sz="1000" b="1" i="0" u="none" strike="noStrike" kern="1200" baseline="0" dirty="0" smtClean="0">
                <a:solidFill>
                  <a:schemeClr val="tx1"/>
                </a:solidFill>
                <a:latin typeface="+mn-lt"/>
                <a:ea typeface="+mn-ea"/>
                <a:cs typeface="+mn-cs"/>
              </a:rPr>
              <a:t>Instructions</a:t>
            </a:r>
            <a:r>
              <a:rPr lang="en-US" sz="1000" b="0" i="0" u="none" strike="noStrike" kern="1200" baseline="0" dirty="0" smtClean="0">
                <a:solidFill>
                  <a:schemeClr val="tx1"/>
                </a:solidFill>
                <a:latin typeface="+mn-lt"/>
                <a:ea typeface="+mn-ea"/>
                <a:cs typeface="+mn-cs"/>
              </a:rPr>
              <a:t>: Time to brag! When did you feel successful talking with a youth about sex, sexuality – or maybe even specifically their own sexual problem behaviors? What made that conversation a good one? What helped you “break through” with a youth? Was it a specific tone, example, or way you approached this situation?  What tips do you have for others?</a:t>
            </a:r>
          </a:p>
          <a:p>
            <a:pPr marL="514350" lvl="1" indent="-171450" rtl="0">
              <a:buFont typeface="Wingdings" panose="05000000000000000000" pitchFamily="2" charset="2"/>
              <a:buChar char="Ø"/>
            </a:pPr>
            <a:r>
              <a:rPr lang="en-US" sz="1000" b="0" i="0" u="none" strike="noStrike" kern="1200" baseline="0" dirty="0" smtClean="0">
                <a:solidFill>
                  <a:schemeClr val="tx1"/>
                </a:solidFill>
                <a:latin typeface="+mn-lt"/>
                <a:ea typeface="+mn-ea"/>
                <a:cs typeface="+mn-cs"/>
              </a:rPr>
              <a:t>And if you haven’t had what you consider a successful conversation, what about one that you would like a do-over for? </a:t>
            </a:r>
          </a:p>
          <a:p>
            <a:pPr marL="171450" indent="-171450" rtl="0">
              <a:buFont typeface="Wingdings" panose="05000000000000000000" pitchFamily="2" charset="2"/>
              <a:buChar char="Ø"/>
            </a:pPr>
            <a:r>
              <a:rPr lang="en-US" sz="1000" b="1" i="0" u="none" strike="noStrike" kern="1200" baseline="0" dirty="0" smtClean="0">
                <a:solidFill>
                  <a:schemeClr val="tx1"/>
                </a:solidFill>
                <a:latin typeface="+mn-lt"/>
                <a:ea typeface="+mn-ea"/>
                <a:cs typeface="+mn-cs"/>
              </a:rPr>
              <a:t>Debrief</a:t>
            </a:r>
            <a:r>
              <a:rPr lang="en-US" sz="1000" b="0" i="0" u="none" strike="noStrike" kern="1200" baseline="0" dirty="0" smtClean="0">
                <a:solidFill>
                  <a:schemeClr val="tx1"/>
                </a:solidFill>
                <a:latin typeface="+mn-lt"/>
                <a:ea typeface="+mn-ea"/>
                <a:cs typeface="+mn-cs"/>
              </a:rPr>
              <a:t>: Anyone want to share?</a:t>
            </a:r>
          </a:p>
          <a:p>
            <a:endParaRPr lang="en-US" sz="1000" dirty="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9622" indent="-288316" eaLnBrk="0" hangingPunct="0">
              <a:defRPr sz="2400">
                <a:solidFill>
                  <a:schemeClr val="tx1"/>
                </a:solidFill>
                <a:latin typeface="Tahoma" pitchFamily="34" charset="0"/>
              </a:defRPr>
            </a:lvl2pPr>
            <a:lvl3pPr marL="1153265" indent="-230653" eaLnBrk="0" hangingPunct="0">
              <a:defRPr sz="2400">
                <a:solidFill>
                  <a:schemeClr val="tx1"/>
                </a:solidFill>
                <a:latin typeface="Tahoma" pitchFamily="34" charset="0"/>
              </a:defRPr>
            </a:lvl3pPr>
            <a:lvl4pPr marL="1614572" indent="-230653" eaLnBrk="0" hangingPunct="0">
              <a:defRPr sz="2400">
                <a:solidFill>
                  <a:schemeClr val="tx1"/>
                </a:solidFill>
                <a:latin typeface="Tahoma" pitchFamily="34" charset="0"/>
              </a:defRPr>
            </a:lvl4pPr>
            <a:lvl5pPr marL="2075877" indent="-230653" eaLnBrk="0" hangingPunct="0">
              <a:defRPr sz="2400">
                <a:solidFill>
                  <a:schemeClr val="tx1"/>
                </a:solidFill>
                <a:latin typeface="Tahoma" pitchFamily="34" charset="0"/>
              </a:defRPr>
            </a:lvl5pPr>
            <a:lvl6pPr marL="2537183" indent="-230653" algn="ctr" eaLnBrk="0" fontAlgn="base" hangingPunct="0">
              <a:spcBef>
                <a:spcPct val="0"/>
              </a:spcBef>
              <a:spcAft>
                <a:spcPct val="0"/>
              </a:spcAft>
              <a:defRPr sz="2400">
                <a:solidFill>
                  <a:schemeClr val="tx1"/>
                </a:solidFill>
                <a:latin typeface="Tahoma" pitchFamily="34" charset="0"/>
              </a:defRPr>
            </a:lvl6pPr>
            <a:lvl7pPr marL="2998489" indent="-230653" algn="ctr" eaLnBrk="0" fontAlgn="base" hangingPunct="0">
              <a:spcBef>
                <a:spcPct val="0"/>
              </a:spcBef>
              <a:spcAft>
                <a:spcPct val="0"/>
              </a:spcAft>
              <a:defRPr sz="2400">
                <a:solidFill>
                  <a:schemeClr val="tx1"/>
                </a:solidFill>
                <a:latin typeface="Tahoma" pitchFamily="34" charset="0"/>
              </a:defRPr>
            </a:lvl7pPr>
            <a:lvl8pPr marL="3459797" indent="-230653" algn="ctr" eaLnBrk="0" fontAlgn="base" hangingPunct="0">
              <a:spcBef>
                <a:spcPct val="0"/>
              </a:spcBef>
              <a:spcAft>
                <a:spcPct val="0"/>
              </a:spcAft>
              <a:defRPr sz="2400">
                <a:solidFill>
                  <a:schemeClr val="tx1"/>
                </a:solidFill>
                <a:latin typeface="Tahoma" pitchFamily="34" charset="0"/>
              </a:defRPr>
            </a:lvl8pPr>
            <a:lvl9pPr marL="3921100" indent="-230653" algn="ctr" eaLnBrk="0" fontAlgn="base" hangingPunct="0">
              <a:spcBef>
                <a:spcPct val="0"/>
              </a:spcBef>
              <a:spcAft>
                <a:spcPct val="0"/>
              </a:spcAft>
              <a:defRPr sz="2400">
                <a:solidFill>
                  <a:schemeClr val="tx1"/>
                </a:solidFill>
                <a:latin typeface="Tahoma" pitchFamily="34" charset="0"/>
              </a:defRPr>
            </a:lvl9pPr>
          </a:lstStyle>
          <a:p>
            <a:pPr eaLnBrk="1" hangingPunct="1"/>
            <a:fld id="{2F6E26C7-2155-4F0B-B556-C99B186F2699}" type="slidenum">
              <a:rPr lang="en-US" sz="1200">
                <a:solidFill>
                  <a:prstClr val="black"/>
                </a:solidFill>
              </a:rPr>
              <a:pPr eaLnBrk="1" hangingPunct="1"/>
              <a:t>8</a:t>
            </a:fld>
            <a:endParaRPr lang="en-US" sz="1200">
              <a:solidFill>
                <a:prstClr val="black"/>
              </a:solidFill>
            </a:endParaRPr>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000" b="1" dirty="0" smtClean="0"/>
              <a:t>Trainer’s </a:t>
            </a:r>
            <a:r>
              <a:rPr lang="en-US" sz="1000" b="1" dirty="0"/>
              <a:t>notes/Suggested language:</a:t>
            </a:r>
            <a:endParaRPr lang="en-US" sz="1000" dirty="0"/>
          </a:p>
          <a:p>
            <a:pPr lvl="0"/>
            <a:r>
              <a:rPr lang="en-US" sz="1000" dirty="0"/>
              <a:t>When “yellow” warning signs are observed (and we are talking more about the early to middle warning signs, where you’re just not sure yet, we want to protect and respond. We want to use these warning signs to serve as a layer of protection. Through paying attention to them and responding to them, we are potentially preventing harm from happening…or from happening again. </a:t>
            </a:r>
          </a:p>
          <a:p>
            <a:pPr lvl="1"/>
            <a:endParaRPr lang="en-US" sz="1000" dirty="0"/>
          </a:p>
          <a:p>
            <a:pPr lvl="0"/>
            <a:r>
              <a:rPr lang="en-US" sz="1000" dirty="0"/>
              <a:t>So, when you have identified a situation with warning signs:</a:t>
            </a:r>
          </a:p>
          <a:p>
            <a:pPr marL="606066" lvl="1" indent="-169540">
              <a:buFont typeface="Arial" panose="020B0604020202020204" pitchFamily="34" charset="0"/>
              <a:buChar char="•"/>
            </a:pPr>
            <a:r>
              <a:rPr lang="en-US" sz="1000" b="1" dirty="0"/>
              <a:t>Trust yourself </a:t>
            </a:r>
            <a:r>
              <a:rPr lang="en-US" sz="1000" dirty="0"/>
              <a:t>– trust what your gut, your instinct is telling you.</a:t>
            </a:r>
          </a:p>
          <a:p>
            <a:pPr marL="606066" lvl="1" indent="-169540">
              <a:buFont typeface="Arial" panose="020B0604020202020204" pitchFamily="34" charset="0"/>
              <a:buChar char="•"/>
            </a:pPr>
            <a:r>
              <a:rPr lang="en-US" sz="1000" b="1" dirty="0"/>
              <a:t>Have supports </a:t>
            </a:r>
            <a:r>
              <a:rPr lang="en-US" sz="1000" dirty="0"/>
              <a:t>– find an ally, talk it over with a case manager, clinician, colleague, a trusted friend and mentor. It helps to prepare you to take next steps or process the ones you've taken.  Again, sexual abuse and harm thrives when people are ashamed to bring it.  By sharing your concerns with a trusted ally, you are helping to build a protective response. One of the most important things we can do to keep kids safe is to learn how to speak up when we have concerns.  Too often, adults do nothing when they’re worried because they don’t know what to do.  Remember conversations don’t have to be confrontations.  They can be an important opportunity to share your concerns, ask additional questions, and make suggestions for keeping kids safe.  </a:t>
            </a:r>
          </a:p>
          <a:p>
            <a:pPr marL="606066" lvl="1" indent="-169540">
              <a:buFont typeface="Arial" panose="020B0604020202020204" pitchFamily="34" charset="0"/>
              <a:buChar char="•"/>
            </a:pPr>
            <a:r>
              <a:rPr lang="en-US" sz="1000" b="1" dirty="0"/>
              <a:t>Look over the family safety plan, treatment plans and other response/protection tools </a:t>
            </a:r>
            <a:r>
              <a:rPr lang="en-US" sz="1000" dirty="0"/>
              <a:t>–What do they say? Use these as a guides so that your responses become more consistent, routine and you become more confident in what to do.</a:t>
            </a:r>
          </a:p>
          <a:p>
            <a:pPr marL="606066" lvl="1" indent="-169540">
              <a:buFont typeface="Arial" panose="020B0604020202020204" pitchFamily="34" charset="0"/>
              <a:buChar char="•"/>
            </a:pPr>
            <a:r>
              <a:rPr lang="en-US" sz="1000" b="1" dirty="0"/>
              <a:t>Make sure you do act </a:t>
            </a:r>
            <a:r>
              <a:rPr lang="en-US" sz="1000" dirty="0"/>
              <a:t>– speak up, tell others, document, talk to the child, re-establish your safety plan, add new rules, seek out professional help – </a:t>
            </a:r>
          </a:p>
          <a:p>
            <a:pPr marL="606066" lvl="1" indent="-169540">
              <a:buFont typeface="Arial" panose="020B0604020202020204" pitchFamily="34" charset="0"/>
              <a:buChar char="•"/>
            </a:pPr>
            <a:r>
              <a:rPr lang="en-US" sz="1000" dirty="0"/>
              <a:t>And </a:t>
            </a:r>
            <a:r>
              <a:rPr lang="en-US" sz="1000" b="1" dirty="0"/>
              <a:t>follow up </a:t>
            </a:r>
            <a:r>
              <a:rPr lang="en-US" sz="1000" dirty="0"/>
              <a:t>– what happened, what needs to </a:t>
            </a:r>
            <a:r>
              <a:rPr lang="en-US" sz="1000" dirty="0" smtClean="0"/>
              <a:t>happen</a:t>
            </a:r>
            <a:endParaRPr lang="en-US" sz="1000" dirty="0"/>
          </a:p>
        </p:txBody>
      </p:sp>
      <p:sp>
        <p:nvSpPr>
          <p:cNvPr id="4" name="Slide Number Placeholder 3"/>
          <p:cNvSpPr>
            <a:spLocks noGrp="1"/>
          </p:cNvSpPr>
          <p:nvPr>
            <p:ph type="sldNum" sz="quarter" idx="10"/>
          </p:nvPr>
        </p:nvSpPr>
        <p:spPr/>
        <p:txBody>
          <a:bodyPr/>
          <a:lstStyle/>
          <a:p>
            <a:pPr>
              <a:defRPr/>
            </a:pPr>
            <a:fld id="{C97A2340-D6FD-4D94-8E64-33CDB3722F0E}"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6781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l">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2/22/2022</a:t>
            </a:fld>
            <a:endParaRPr lang="en-US" dirty="0"/>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
        <p:nvSpPr>
          <p:cNvPr id="7" name="Footer Placeholder 4">
            <a:extLst>
              <a:ext uri="{FF2B5EF4-FFF2-40B4-BE49-F238E27FC236}">
                <a16:creationId xmlns:a16="http://schemas.microsoft.com/office/drawing/2014/main" xmlns="" id="{DC773CB7-D8DF-1242-9E8D-DE2293900CB8}"/>
              </a:ext>
            </a:extLst>
          </p:cNvPr>
          <p:cNvSpPr txBox="1">
            <a:spLocks/>
          </p:cNvSpPr>
          <p:nvPr userDrawn="1"/>
        </p:nvSpPr>
        <p:spPr>
          <a:xfrm>
            <a:off x="3028950" y="4767262"/>
            <a:ext cx="30861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Arial" panose="020B0604020202020204" pitchFamily="34" charset="0"/>
                <a:cs typeface="Arial" panose="020B0604020202020204" pitchFamily="34" charset="0"/>
              </a:rPr>
              <a:t>© </a:t>
            </a:r>
            <a:r>
              <a:rPr lang="en-US" sz="1200" smtClean="0">
                <a:latin typeface="Arial" panose="020B0604020202020204" pitchFamily="34" charset="0"/>
                <a:cs typeface="Arial" panose="020B0604020202020204" pitchFamily="34" charset="0"/>
              </a:rPr>
              <a:t>2022</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3763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3A06DD-472D-B54E-B3D5-080EB0496781}"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99956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3A06DD-472D-B54E-B3D5-080EB0496781}"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93742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44743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77940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7C9CF-DDF8-FD49-8A1D-3D5D538D0826}"/>
              </a:ext>
            </a:extLst>
          </p:cNvPr>
          <p:cNvSpPr>
            <a:spLocks noGrp="1"/>
          </p:cNvSpPr>
          <p:nvPr>
            <p:ph type="ctrTitle" hasCustomPrompt="1"/>
          </p:nvPr>
        </p:nvSpPr>
        <p:spPr>
          <a:xfrm>
            <a:off x="1143000" y="841772"/>
            <a:ext cx="6858000" cy="2922153"/>
          </a:xfrm>
        </p:spPr>
        <p:txBody>
          <a:bodyPr anchor="ctr" anchorCtr="0"/>
          <a:lstStyle>
            <a:lvl1pPr algn="l">
              <a:defRPr sz="4500"/>
            </a:lvl1pPr>
          </a:lstStyle>
          <a:p>
            <a:r>
              <a:rPr lang="en-US" dirty="0"/>
              <a:t>Section Title</a:t>
            </a:r>
            <a:br>
              <a:rPr lang="en-US" dirty="0"/>
            </a:br>
            <a:r>
              <a:rPr lang="en-US" dirty="0"/>
              <a:t>(use as divider)</a:t>
            </a:r>
          </a:p>
        </p:txBody>
      </p:sp>
      <p:sp>
        <p:nvSpPr>
          <p:cNvPr id="6" name="Slide Number Placeholder 5">
            <a:extLst>
              <a:ext uri="{FF2B5EF4-FFF2-40B4-BE49-F238E27FC236}">
                <a16:creationId xmlns:a16="http://schemas.microsoft.com/office/drawing/2014/main" xmlns="" id="{F2D1CACF-5A01-4A43-AC1B-BD1A79F5007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2817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7C9CF-DDF8-FD49-8A1D-3D5D538D0826}"/>
              </a:ext>
            </a:extLst>
          </p:cNvPr>
          <p:cNvSpPr>
            <a:spLocks noGrp="1"/>
          </p:cNvSpPr>
          <p:nvPr>
            <p:ph type="ctrTitle" hasCustomPrompt="1"/>
          </p:nvPr>
        </p:nvSpPr>
        <p:spPr>
          <a:xfrm>
            <a:off x="1143000" y="841772"/>
            <a:ext cx="6858000" cy="2922153"/>
          </a:xfrm>
        </p:spPr>
        <p:txBody>
          <a:bodyPr anchor="ctr" anchorCtr="0">
            <a:normAutofit/>
          </a:bodyPr>
          <a:lstStyle>
            <a:lvl1pPr algn="ctr">
              <a:defRPr sz="2250">
                <a:solidFill>
                  <a:schemeClr val="bg1"/>
                </a:solidFill>
              </a:defRPr>
            </a:lvl1pPr>
          </a:lstStyle>
          <a:p>
            <a:r>
              <a:rPr lang="en-US" dirty="0"/>
              <a:t>Impact Slide</a:t>
            </a:r>
            <a:br>
              <a:rPr lang="en-US" dirty="0"/>
            </a:br>
            <a:r>
              <a:rPr lang="en-US" dirty="0"/>
              <a:t>Use as key question or discussion point</a:t>
            </a:r>
          </a:p>
        </p:txBody>
      </p:sp>
      <p:pic>
        <p:nvPicPr>
          <p:cNvPr id="4" name="Picture 3" descr="Logo&#10;&#10;Description automatically generated with medium confidence">
            <a:extLst>
              <a:ext uri="{FF2B5EF4-FFF2-40B4-BE49-F238E27FC236}">
                <a16:creationId xmlns:a16="http://schemas.microsoft.com/office/drawing/2014/main" xmlns="" id="{E0DCC4C4-6C7D-6141-BA87-54C074DAF8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281" y="4744213"/>
            <a:ext cx="1316736" cy="357338"/>
          </a:xfrm>
          <a:prstGeom prst="rect">
            <a:avLst/>
          </a:prstGeom>
        </p:spPr>
      </p:pic>
    </p:spTree>
    <p:extLst>
      <p:ext uri="{BB962C8B-B14F-4D97-AF65-F5344CB8AC3E}">
        <p14:creationId xmlns:p14="http://schemas.microsoft.com/office/powerpoint/2010/main" val="265732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279922"/>
            <a:ext cx="78867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32265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A06DD-472D-B54E-B3D5-080EB0496781}"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6927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12067"/>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12067"/>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33A06DD-472D-B54E-B3D5-080EB0496781}"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36580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3A06DD-472D-B54E-B3D5-080EB0496781}"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42056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A06DD-472D-B54E-B3D5-080EB0496781}"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5440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A06DD-472D-B54E-B3D5-080EB0496781}"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8AD9A-84A5-5144-BA28-62865EFFF00B}" type="slidenum">
              <a:rPr lang="en-US" smtClean="0"/>
              <a:t>‹#›</a:t>
            </a:fld>
            <a:endParaRPr lang="en-US"/>
          </a:p>
        </p:txBody>
      </p:sp>
    </p:spTree>
    <p:extLst>
      <p:ext uri="{BB962C8B-B14F-4D97-AF65-F5344CB8AC3E}">
        <p14:creationId xmlns:p14="http://schemas.microsoft.com/office/powerpoint/2010/main" val="200351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9608"/>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2/22/2022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405262F-3640-5044-BF6B-8E828B802AEB}" type="slidenum">
              <a:rPr lang="en-US" smtClean="0"/>
              <a:pPr/>
              <a:t>‹#›</a:t>
            </a:fld>
            <a:endParaRPr lang="en-US" dirty="0"/>
          </a:p>
        </p:txBody>
      </p:sp>
      <p:pic>
        <p:nvPicPr>
          <p:cNvPr id="9" name="Picture 8" descr="A close up of a logo&#10;&#10;Description automatically generated">
            <a:extLst>
              <a:ext uri="{FF2B5EF4-FFF2-40B4-BE49-F238E27FC236}">
                <a16:creationId xmlns:a16="http://schemas.microsoft.com/office/drawing/2014/main" xmlns="" id="{63DCC378-6F55-094C-9ABB-CE55F50A91A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28649" y="4745670"/>
            <a:ext cx="1316736" cy="35733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6C288872-4E97-314D-9CA0-730D5E327E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585506" y="-2083034"/>
            <a:ext cx="3584448" cy="3584448"/>
          </a:xfrm>
          <a:prstGeom prst="rect">
            <a:avLst/>
          </a:prstGeom>
        </p:spPr>
      </p:pic>
    </p:spTree>
    <p:extLst>
      <p:ext uri="{BB962C8B-B14F-4D97-AF65-F5344CB8AC3E}">
        <p14:creationId xmlns:p14="http://schemas.microsoft.com/office/powerpoint/2010/main" val="4169154470"/>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61"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1" i="0" u="none"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114000"/>
        </a:lnSpc>
        <a:spcBef>
          <a:spcPts val="750"/>
        </a:spcBef>
        <a:spcAft>
          <a:spcPts val="0"/>
        </a:spcAft>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xmlns="" id="{D20C06D5-62C9-C14C-9A26-40FBFF98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9" y="554839"/>
            <a:ext cx="2757550" cy="954169"/>
          </a:xfrm>
          <a:prstGeom prst="rect">
            <a:avLst/>
          </a:prstGeom>
        </p:spPr>
      </p:pic>
      <p:sp>
        <p:nvSpPr>
          <p:cNvPr id="7" name="Title 2"/>
          <p:cNvSpPr txBox="1">
            <a:spLocks/>
          </p:cNvSpPr>
          <p:nvPr/>
        </p:nvSpPr>
        <p:spPr>
          <a:xfrm>
            <a:off x="1043609" y="1160624"/>
            <a:ext cx="6927574" cy="2766132"/>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4500" b="1" i="0" u="none"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en-US" sz="2700" dirty="0" smtClean="0">
                <a:solidFill>
                  <a:srgbClr val="E2E336">
                    <a:lumMod val="75000"/>
                  </a:srgbClr>
                </a:solidFill>
              </a:rPr>
              <a:t>Circles of Safety:</a:t>
            </a:r>
            <a:r>
              <a:rPr lang="en-US" sz="3200" dirty="0" smtClean="0">
                <a:solidFill>
                  <a:srgbClr val="E2E336">
                    <a:lumMod val="75000"/>
                  </a:srgbClr>
                </a:solidFill>
              </a:rPr>
              <a:t/>
            </a:r>
            <a:br>
              <a:rPr lang="en-US" sz="3200" dirty="0" smtClean="0">
                <a:solidFill>
                  <a:srgbClr val="E2E336">
                    <a:lumMod val="75000"/>
                  </a:srgbClr>
                </a:solidFill>
              </a:rPr>
            </a:br>
            <a:r>
              <a:rPr lang="en-US" sz="3800" dirty="0" smtClean="0">
                <a:solidFill>
                  <a:srgbClr val="E2E336">
                    <a:lumMod val="75000"/>
                  </a:srgbClr>
                </a:solidFill>
              </a:rPr>
              <a:t>Understanding and Responding to Warning Signs</a:t>
            </a:r>
            <a:endParaRPr lang="en-US" sz="3800" dirty="0"/>
          </a:p>
        </p:txBody>
      </p:sp>
    </p:spTree>
    <p:extLst>
      <p:ext uri="{BB962C8B-B14F-4D97-AF65-F5344CB8AC3E}">
        <p14:creationId xmlns:p14="http://schemas.microsoft.com/office/powerpoint/2010/main" val="1613222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F854C-E5B7-5544-A86F-BFF12523C6D0}"/>
              </a:ext>
            </a:extLst>
          </p:cNvPr>
          <p:cNvSpPr>
            <a:spLocks noGrp="1"/>
          </p:cNvSpPr>
          <p:nvPr>
            <p:ph type="title"/>
          </p:nvPr>
        </p:nvSpPr>
        <p:spPr/>
        <p:txBody>
          <a:bodyPr>
            <a:normAutofit/>
          </a:bodyPr>
          <a:lstStyle/>
          <a:p>
            <a:r>
              <a:rPr lang="en-US" dirty="0"/>
              <a:t>Continuum of Youth Behaviors</a:t>
            </a:r>
          </a:p>
        </p:txBody>
      </p:sp>
      <p:grpSp>
        <p:nvGrpSpPr>
          <p:cNvPr id="12" name="Group 11">
            <a:extLst>
              <a:ext uri="{FF2B5EF4-FFF2-40B4-BE49-F238E27FC236}">
                <a16:creationId xmlns:a16="http://schemas.microsoft.com/office/drawing/2014/main" xmlns="" id="{3387F8DB-32CD-6947-9B95-616A8935E431}"/>
              </a:ext>
            </a:extLst>
          </p:cNvPr>
          <p:cNvGrpSpPr/>
          <p:nvPr/>
        </p:nvGrpSpPr>
        <p:grpSpPr>
          <a:xfrm>
            <a:off x="1354931" y="1239999"/>
            <a:ext cx="6350794" cy="1813392"/>
            <a:chOff x="1459706" y="1231026"/>
            <a:chExt cx="6350794" cy="1813392"/>
          </a:xfrm>
        </p:grpSpPr>
        <p:sp>
          <p:nvSpPr>
            <p:cNvPr id="5" name="Right Arrow 4">
              <a:extLst>
                <a:ext uri="{FF2B5EF4-FFF2-40B4-BE49-F238E27FC236}">
                  <a16:creationId xmlns:a16="http://schemas.microsoft.com/office/drawing/2014/main" xmlns="" id="{C5EFA5B6-F7AA-324D-9EFF-05C14E1A2D47}"/>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ight Arrow 5">
              <a:extLst>
                <a:ext uri="{FF2B5EF4-FFF2-40B4-BE49-F238E27FC236}">
                  <a16:creationId xmlns:a16="http://schemas.microsoft.com/office/drawing/2014/main" xmlns="" id="{9374D36B-6B45-E549-A082-2E99B0BC9F88}"/>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aphicFrame>
        <p:nvGraphicFramePr>
          <p:cNvPr id="10" name="Table 9">
            <a:extLst>
              <a:ext uri="{FF2B5EF4-FFF2-40B4-BE49-F238E27FC236}">
                <a16:creationId xmlns:a16="http://schemas.microsoft.com/office/drawing/2014/main" xmlns="" id="{DFCECB7E-CC2F-AA41-A201-4C6D71B2CA96}"/>
              </a:ext>
            </a:extLst>
          </p:cNvPr>
          <p:cNvGraphicFramePr>
            <a:graphicFrameLocks noGrp="1"/>
          </p:cNvGraphicFramePr>
          <p:nvPr/>
        </p:nvGraphicFramePr>
        <p:xfrm>
          <a:off x="987288" y="3389150"/>
          <a:ext cx="7169424" cy="10287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gridCol w="2389808">
                  <a:extLst>
                    <a:ext uri="{9D8B030D-6E8A-4147-A177-3AD203B41FA5}">
                      <a16:colId xmlns:a16="http://schemas.microsoft.com/office/drawing/2014/main" xmlns="" val="1120307511"/>
                    </a:ext>
                  </a:extLst>
                </a:gridCol>
                <a:gridCol w="2389808">
                  <a:extLst>
                    <a:ext uri="{9D8B030D-6E8A-4147-A177-3AD203B41FA5}">
                      <a16:colId xmlns:a16="http://schemas.microsoft.com/office/drawing/2014/main" xmlns="" val="28986057"/>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Harmful </a:t>
                      </a:r>
                      <a:br>
                        <a:rPr lang="en-US" sz="1800" b="0" dirty="0">
                          <a:solidFill>
                            <a:schemeClr val="tx1"/>
                          </a:solidFill>
                          <a:latin typeface="Arial" panose="020B0604020202020204" pitchFamily="34" charset="0"/>
                          <a:cs typeface="Arial" panose="020B0604020202020204" pitchFamily="34" charset="0"/>
                        </a:rPr>
                      </a:br>
                      <a:r>
                        <a:rPr lang="en-US" sz="1800" b="0" dirty="0">
                          <a:solidFill>
                            <a:schemeClr val="tx1"/>
                          </a:solidFill>
                          <a:latin typeface="Arial" panose="020B0604020202020204" pitchFamily="34" charset="0"/>
                          <a:cs typeface="Arial" panose="020B0604020202020204" pitchFamily="34" charset="0"/>
                        </a:rPr>
                        <a:t>(Abuse)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2238143241"/>
                  </a:ext>
                </a:extLst>
              </a:tr>
            </a:tbl>
          </a:graphicData>
        </a:graphic>
      </p:graphicFrame>
    </p:spTree>
    <p:extLst>
      <p:ext uri="{BB962C8B-B14F-4D97-AF65-F5344CB8AC3E}">
        <p14:creationId xmlns:p14="http://schemas.microsoft.com/office/powerpoint/2010/main" val="98244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5B1EA-87D8-A24C-B458-9DAB31DF201D}"/>
              </a:ext>
            </a:extLst>
          </p:cNvPr>
          <p:cNvSpPr>
            <a:spLocks noGrp="1"/>
          </p:cNvSpPr>
          <p:nvPr>
            <p:ph type="title"/>
          </p:nvPr>
        </p:nvSpPr>
        <p:spPr/>
        <p:txBody>
          <a:bodyPr>
            <a:normAutofit/>
          </a:bodyPr>
          <a:lstStyle/>
          <a:p>
            <a:r>
              <a:rPr lang="en-US" sz="2700" dirty="0">
                <a:solidFill>
                  <a:srgbClr val="FF0000"/>
                </a:solidFill>
              </a:rPr>
              <a:t>Harmful Sexual Behaviors between Children</a:t>
            </a:r>
          </a:p>
        </p:txBody>
      </p:sp>
      <p:sp>
        <p:nvSpPr>
          <p:cNvPr id="3" name="Content Placeholder 2">
            <a:extLst>
              <a:ext uri="{FF2B5EF4-FFF2-40B4-BE49-F238E27FC236}">
                <a16:creationId xmlns:a16="http://schemas.microsoft.com/office/drawing/2014/main" xmlns="" id="{AE996199-2F09-4F42-8E2E-37E6E2321DEC}"/>
              </a:ext>
            </a:extLst>
          </p:cNvPr>
          <p:cNvSpPr>
            <a:spLocks noGrp="1"/>
          </p:cNvSpPr>
          <p:nvPr>
            <p:ph idx="1"/>
          </p:nvPr>
        </p:nvSpPr>
        <p:spPr/>
        <p:txBody>
          <a:bodyPr>
            <a:normAutofit fontScale="92500" lnSpcReduction="20000"/>
          </a:bodyPr>
          <a:lstStyle/>
          <a:p>
            <a:pPr marL="342900" indent="-342900">
              <a:lnSpc>
                <a:spcPct val="123000"/>
              </a:lnSpc>
            </a:pPr>
            <a:r>
              <a:rPr lang="en-US" sz="2400" dirty="0"/>
              <a:t>Shows vulnerable (younger) child explicit sexual images, videos or content</a:t>
            </a:r>
          </a:p>
          <a:p>
            <a:pPr marL="342900" indent="-342900">
              <a:lnSpc>
                <a:spcPct val="123000"/>
              </a:lnSpc>
            </a:pPr>
            <a:r>
              <a:rPr lang="en-US" sz="2400" dirty="0"/>
              <a:t>Uses force, aggression, bribes, coercion or manipulation paired with sexual behavior</a:t>
            </a:r>
          </a:p>
          <a:p>
            <a:pPr marL="342900" indent="-342900">
              <a:lnSpc>
                <a:spcPct val="123000"/>
              </a:lnSpc>
            </a:pPr>
            <a:r>
              <a:rPr lang="en-US" sz="2400" dirty="0"/>
              <a:t>Mature sexual behavior between young children or between an older youth and a younger child             </a:t>
            </a:r>
          </a:p>
          <a:p>
            <a:pPr marL="342900" indent="-342900">
              <a:lnSpc>
                <a:spcPct val="123000"/>
              </a:lnSpc>
            </a:pPr>
            <a:r>
              <a:rPr lang="en-US" sz="2400" dirty="0"/>
              <a:t>Does not respect another child’s “no” or elicits complaints from another child when playing sexual games  </a:t>
            </a:r>
          </a:p>
        </p:txBody>
      </p:sp>
    </p:spTree>
    <p:extLst>
      <p:ext uri="{BB962C8B-B14F-4D97-AF65-F5344CB8AC3E}">
        <p14:creationId xmlns:p14="http://schemas.microsoft.com/office/powerpoint/2010/main" val="179756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Discovery of Abuse or Sexual Harm</a:t>
            </a:r>
          </a:p>
        </p:txBody>
      </p:sp>
      <p:sp>
        <p:nvSpPr>
          <p:cNvPr id="3" name="Content Placeholder 2"/>
          <p:cNvSpPr>
            <a:spLocks noGrp="1"/>
          </p:cNvSpPr>
          <p:nvPr>
            <p:ph idx="1"/>
          </p:nvPr>
        </p:nvSpPr>
        <p:spPr/>
        <p:txBody>
          <a:bodyPr>
            <a:normAutofit/>
          </a:bodyPr>
          <a:lstStyle/>
          <a:p>
            <a:pPr marL="342900" indent="-342900"/>
            <a:r>
              <a:rPr lang="en-US" sz="2400" dirty="0"/>
              <a:t>Disclosure </a:t>
            </a:r>
          </a:p>
          <a:p>
            <a:pPr marL="342900" indent="-342900"/>
            <a:r>
              <a:rPr lang="en-US" sz="2400" dirty="0"/>
              <a:t>Accidental</a:t>
            </a:r>
          </a:p>
          <a:p>
            <a:pPr marL="342900" indent="-342900"/>
            <a:r>
              <a:rPr lang="en-US" sz="2400" dirty="0"/>
              <a:t>Intentional</a:t>
            </a:r>
          </a:p>
          <a:p>
            <a:pPr marL="342900" indent="-342900"/>
            <a:r>
              <a:rPr lang="en-US" sz="2400" dirty="0"/>
              <a:t>Evidence</a:t>
            </a:r>
          </a:p>
          <a:p>
            <a:pPr marL="342900" indent="-342900">
              <a:buFont typeface="Wingdings" panose="05000000000000000000" pitchFamily="2" charset="2"/>
              <a:buChar char="Ø"/>
            </a:pPr>
            <a:r>
              <a:rPr lang="en-US" sz="2400" dirty="0"/>
              <a:t>Adult’s reaction</a:t>
            </a:r>
          </a:p>
        </p:txBody>
      </p:sp>
    </p:spTree>
    <p:extLst>
      <p:ext uri="{BB962C8B-B14F-4D97-AF65-F5344CB8AC3E}">
        <p14:creationId xmlns:p14="http://schemas.microsoft.com/office/powerpoint/2010/main" val="1784621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5B1EA-87D8-A24C-B458-9DAB31DF201D}"/>
              </a:ext>
            </a:extLst>
          </p:cNvPr>
          <p:cNvSpPr>
            <a:spLocks noGrp="1"/>
          </p:cNvSpPr>
          <p:nvPr>
            <p:ph type="title"/>
          </p:nvPr>
        </p:nvSpPr>
        <p:spPr/>
        <p:txBody>
          <a:bodyPr>
            <a:normAutofit/>
          </a:bodyPr>
          <a:lstStyle/>
          <a:p>
            <a:r>
              <a:rPr lang="en-US" dirty="0">
                <a:solidFill>
                  <a:srgbClr val="FF0000"/>
                </a:solidFill>
              </a:rPr>
              <a:t>Next Steps</a:t>
            </a:r>
          </a:p>
        </p:txBody>
      </p:sp>
      <p:sp>
        <p:nvSpPr>
          <p:cNvPr id="8" name="Text Placeholder 7">
            <a:extLst>
              <a:ext uri="{FF2B5EF4-FFF2-40B4-BE49-F238E27FC236}">
                <a16:creationId xmlns:a16="http://schemas.microsoft.com/office/drawing/2014/main" xmlns="" id="{B1BE6C2C-D7A3-9848-85E1-4DE0D3F9DCB8}"/>
              </a:ext>
            </a:extLst>
          </p:cNvPr>
          <p:cNvSpPr>
            <a:spLocks noGrp="1"/>
          </p:cNvSpPr>
          <p:nvPr>
            <p:ph type="body" idx="1"/>
          </p:nvPr>
        </p:nvSpPr>
        <p:spPr/>
        <p:txBody>
          <a:bodyPr anchor="ctr">
            <a:normAutofit fontScale="92500" lnSpcReduction="20000"/>
          </a:bodyPr>
          <a:lstStyle/>
          <a:p>
            <a:r>
              <a:rPr lang="en-US" dirty="0">
                <a:solidFill>
                  <a:srgbClr val="FF0000"/>
                </a:solidFill>
              </a:rPr>
              <a:t>FOR CHILD WHO </a:t>
            </a:r>
            <a:br>
              <a:rPr lang="en-US" dirty="0">
                <a:solidFill>
                  <a:srgbClr val="FF0000"/>
                </a:solidFill>
              </a:rPr>
            </a:br>
            <a:r>
              <a:rPr lang="en-US" dirty="0">
                <a:solidFill>
                  <a:srgbClr val="FF0000"/>
                </a:solidFill>
              </a:rPr>
              <a:t>EXPERIENCED ABUSE </a:t>
            </a:r>
          </a:p>
        </p:txBody>
      </p:sp>
      <p:sp>
        <p:nvSpPr>
          <p:cNvPr id="3" name="Content Placeholder 2">
            <a:extLst>
              <a:ext uri="{FF2B5EF4-FFF2-40B4-BE49-F238E27FC236}">
                <a16:creationId xmlns:a16="http://schemas.microsoft.com/office/drawing/2014/main" xmlns="" id="{8510A271-9719-1046-BD0A-0BEA5654EE60}"/>
              </a:ext>
            </a:extLst>
          </p:cNvPr>
          <p:cNvSpPr>
            <a:spLocks noGrp="1"/>
          </p:cNvSpPr>
          <p:nvPr>
            <p:ph sz="half" idx="2"/>
          </p:nvPr>
        </p:nvSpPr>
        <p:spPr/>
        <p:txBody>
          <a:bodyPr>
            <a:normAutofit/>
          </a:bodyPr>
          <a:lstStyle/>
          <a:p>
            <a:pPr marL="358775" indent="-342900"/>
            <a:r>
              <a:rPr lang="en-US" dirty="0"/>
              <a:t>Response</a:t>
            </a:r>
          </a:p>
          <a:p>
            <a:pPr marL="358775" lvl="1" indent="-342900"/>
            <a:r>
              <a:rPr lang="en-US" sz="2100" dirty="0"/>
              <a:t>Talking with others,</a:t>
            </a:r>
            <a:br>
              <a:rPr lang="en-US" sz="2100" dirty="0"/>
            </a:br>
            <a:r>
              <a:rPr lang="en-US" sz="2100" dirty="0"/>
              <a:t> i.e. parents</a:t>
            </a:r>
          </a:p>
          <a:p>
            <a:pPr marL="358775" lvl="1" indent="-342900"/>
            <a:r>
              <a:rPr lang="en-US" sz="2100" dirty="0"/>
              <a:t>Professional help</a:t>
            </a:r>
          </a:p>
          <a:p>
            <a:pPr marL="358775" lvl="1" indent="-342900"/>
            <a:r>
              <a:rPr lang="en-US" sz="2100" dirty="0"/>
              <a:t>Resume safety</a:t>
            </a:r>
          </a:p>
          <a:p>
            <a:pPr marL="358775" lvl="1" indent="-342900"/>
            <a:r>
              <a:rPr lang="en-US" sz="2100" dirty="0"/>
              <a:t>Protect relationship</a:t>
            </a:r>
          </a:p>
        </p:txBody>
      </p:sp>
      <p:sp>
        <p:nvSpPr>
          <p:cNvPr id="9" name="Text Placeholder 8">
            <a:extLst>
              <a:ext uri="{FF2B5EF4-FFF2-40B4-BE49-F238E27FC236}">
                <a16:creationId xmlns:a16="http://schemas.microsoft.com/office/drawing/2014/main" xmlns="" id="{C0B4F8A0-D04C-C544-A882-60896B06A30F}"/>
              </a:ext>
            </a:extLst>
          </p:cNvPr>
          <p:cNvSpPr>
            <a:spLocks noGrp="1"/>
          </p:cNvSpPr>
          <p:nvPr>
            <p:ph type="body" sz="quarter" idx="3"/>
          </p:nvPr>
        </p:nvSpPr>
        <p:spPr/>
        <p:txBody>
          <a:bodyPr anchor="ctr">
            <a:normAutofit fontScale="92500" lnSpcReduction="20000"/>
          </a:bodyPr>
          <a:lstStyle/>
          <a:p>
            <a:r>
              <a:rPr lang="en-US" dirty="0">
                <a:solidFill>
                  <a:srgbClr val="FF0000"/>
                </a:solidFill>
              </a:rPr>
              <a:t>FOR CHILD WHO </a:t>
            </a:r>
            <a:br>
              <a:rPr lang="en-US" dirty="0">
                <a:solidFill>
                  <a:srgbClr val="FF0000"/>
                </a:solidFill>
              </a:rPr>
            </a:br>
            <a:r>
              <a:rPr lang="en-US" dirty="0">
                <a:solidFill>
                  <a:srgbClr val="FF0000"/>
                </a:solidFill>
              </a:rPr>
              <a:t>HAS SEXUALLY HARMED</a:t>
            </a:r>
          </a:p>
        </p:txBody>
      </p:sp>
      <p:sp>
        <p:nvSpPr>
          <p:cNvPr id="10" name="Content Placeholder 9">
            <a:extLst>
              <a:ext uri="{FF2B5EF4-FFF2-40B4-BE49-F238E27FC236}">
                <a16:creationId xmlns:a16="http://schemas.microsoft.com/office/drawing/2014/main" xmlns="" id="{09B9648D-B483-A64F-8AA8-5C3C65124AA4}"/>
              </a:ext>
            </a:extLst>
          </p:cNvPr>
          <p:cNvSpPr>
            <a:spLocks noGrp="1"/>
          </p:cNvSpPr>
          <p:nvPr>
            <p:ph sz="quarter" idx="4"/>
          </p:nvPr>
        </p:nvSpPr>
        <p:spPr/>
        <p:txBody>
          <a:bodyPr>
            <a:normAutofit/>
          </a:bodyPr>
          <a:lstStyle/>
          <a:p>
            <a:pPr marL="358775" indent="-342900">
              <a:lnSpc>
                <a:spcPct val="113000"/>
              </a:lnSpc>
            </a:pPr>
            <a:r>
              <a:rPr lang="en-US" dirty="0"/>
              <a:t>Response</a:t>
            </a:r>
          </a:p>
          <a:p>
            <a:pPr marL="358775" indent="-342900">
              <a:lnSpc>
                <a:spcPct val="113000"/>
              </a:lnSpc>
            </a:pPr>
            <a:r>
              <a:rPr lang="en-US" dirty="0"/>
              <a:t>Resume safety</a:t>
            </a:r>
          </a:p>
          <a:p>
            <a:pPr marL="358775" lvl="1" indent="-342900">
              <a:lnSpc>
                <a:spcPct val="113000"/>
              </a:lnSpc>
            </a:pPr>
            <a:r>
              <a:rPr lang="en-US" sz="2100" dirty="0"/>
              <a:t>Talking with others, </a:t>
            </a:r>
            <a:br>
              <a:rPr lang="en-US" sz="2100" dirty="0"/>
            </a:br>
            <a:r>
              <a:rPr lang="en-US" sz="2100" dirty="0"/>
              <a:t>i.e. parents</a:t>
            </a:r>
          </a:p>
          <a:p>
            <a:pPr marL="358775" lvl="1" indent="-342900">
              <a:lnSpc>
                <a:spcPct val="113000"/>
              </a:lnSpc>
            </a:pPr>
            <a:r>
              <a:rPr lang="en-US" sz="2100" dirty="0"/>
              <a:t>Professional help</a:t>
            </a:r>
          </a:p>
          <a:p>
            <a:pPr marL="358775" lvl="1" indent="-342900">
              <a:lnSpc>
                <a:spcPct val="113000"/>
              </a:lnSpc>
            </a:pPr>
            <a:r>
              <a:rPr lang="en-US" sz="2100" dirty="0"/>
              <a:t>Protect relationship</a:t>
            </a:r>
          </a:p>
        </p:txBody>
      </p:sp>
    </p:spTree>
    <p:extLst>
      <p:ext uri="{BB962C8B-B14F-4D97-AF65-F5344CB8AC3E}">
        <p14:creationId xmlns:p14="http://schemas.microsoft.com/office/powerpoint/2010/main" val="194257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person, using, close&#10;&#10;Description automatically generated">
            <a:extLst>
              <a:ext uri="{FF2B5EF4-FFF2-40B4-BE49-F238E27FC236}">
                <a16:creationId xmlns:a16="http://schemas.microsoft.com/office/drawing/2014/main" xmlns="" id="{D7370081-9867-AF46-83AD-74F597A6D6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8937" y="0"/>
            <a:ext cx="7715250" cy="5143500"/>
          </a:xfrm>
          <a:prstGeom prst="rect">
            <a:avLst/>
          </a:prstGeom>
        </p:spPr>
      </p:pic>
      <p:sp>
        <p:nvSpPr>
          <p:cNvPr id="6" name="Rectangle 5">
            <a:extLst>
              <a:ext uri="{FF2B5EF4-FFF2-40B4-BE49-F238E27FC236}">
                <a16:creationId xmlns:a16="http://schemas.microsoft.com/office/drawing/2014/main" xmlns="" id="{EF830AEB-2CF8-5742-AF08-8F2F3309A7D1}"/>
              </a:ext>
            </a:extLst>
          </p:cNvPr>
          <p:cNvSpPr/>
          <p:nvPr/>
        </p:nvSpPr>
        <p:spPr>
          <a:xfrm>
            <a:off x="-2" y="0"/>
            <a:ext cx="8943977" cy="5143500"/>
          </a:xfrm>
          <a:prstGeom prst="rect">
            <a:avLst/>
          </a:prstGeom>
          <a:gradFill>
            <a:gsLst>
              <a:gs pos="51000">
                <a:srgbClr val="FF0000"/>
              </a:gs>
              <a:gs pos="8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4"/>
            <a:ext cx="7886700" cy="1269206"/>
          </a:xfrm>
        </p:spPr>
        <p:txBody>
          <a:bodyPr>
            <a:noAutofit/>
          </a:bodyPr>
          <a:lstStyle/>
          <a:p>
            <a:r>
              <a:rPr lang="en-US" dirty="0">
                <a:solidFill>
                  <a:schemeClr val="bg1"/>
                </a:solidFill>
              </a:rPr>
              <a:t>Response to Disclosure </a:t>
            </a:r>
            <a:br>
              <a:rPr lang="en-US" dirty="0">
                <a:solidFill>
                  <a:schemeClr val="bg1"/>
                </a:solidFill>
              </a:rPr>
            </a:br>
            <a:r>
              <a:rPr lang="en-US" dirty="0">
                <a:solidFill>
                  <a:schemeClr val="bg1"/>
                </a:solidFill>
              </a:rPr>
              <a:t>and/or Evidence</a:t>
            </a:r>
          </a:p>
        </p:txBody>
      </p:sp>
      <p:sp>
        <p:nvSpPr>
          <p:cNvPr id="4" name="Content Placeholder 3">
            <a:extLst>
              <a:ext uri="{FF2B5EF4-FFF2-40B4-BE49-F238E27FC236}">
                <a16:creationId xmlns:a16="http://schemas.microsoft.com/office/drawing/2014/main" xmlns="" id="{450EBD13-8C75-A347-A551-586436EEBB42}"/>
              </a:ext>
            </a:extLst>
          </p:cNvPr>
          <p:cNvSpPr>
            <a:spLocks noGrp="1"/>
          </p:cNvSpPr>
          <p:nvPr>
            <p:ph idx="1"/>
          </p:nvPr>
        </p:nvSpPr>
        <p:spPr>
          <a:xfrm>
            <a:off x="628650" y="1642468"/>
            <a:ext cx="7886700" cy="3263504"/>
          </a:xfrm>
        </p:spPr>
        <p:txBody>
          <a:bodyPr/>
          <a:lstStyle/>
          <a:p>
            <a:pPr>
              <a:buClr>
                <a:schemeClr val="tx1"/>
              </a:buClr>
            </a:pPr>
            <a:r>
              <a:rPr lang="en-US" dirty="0">
                <a:solidFill>
                  <a:schemeClr val="bg1"/>
                </a:solidFill>
              </a:rPr>
              <a:t>System response and safety</a:t>
            </a:r>
          </a:p>
          <a:p>
            <a:pPr>
              <a:buClr>
                <a:schemeClr val="tx1"/>
              </a:buClr>
            </a:pPr>
            <a:r>
              <a:rPr lang="en-US" dirty="0">
                <a:solidFill>
                  <a:schemeClr val="bg1"/>
                </a:solidFill>
              </a:rPr>
              <a:t>Reporting</a:t>
            </a:r>
          </a:p>
          <a:p>
            <a:pPr>
              <a:buClr>
                <a:schemeClr val="tx1"/>
              </a:buClr>
            </a:pPr>
            <a:r>
              <a:rPr lang="en-US" dirty="0">
                <a:solidFill>
                  <a:schemeClr val="bg1"/>
                </a:solidFill>
              </a:rPr>
              <a:t>Safety</a:t>
            </a:r>
          </a:p>
          <a:p>
            <a:pPr>
              <a:buClr>
                <a:schemeClr val="tx1"/>
              </a:buClr>
            </a:pPr>
            <a:r>
              <a:rPr lang="en-US" dirty="0">
                <a:solidFill>
                  <a:schemeClr val="bg1"/>
                </a:solidFill>
              </a:rPr>
              <a:t>Professional Help</a:t>
            </a:r>
          </a:p>
          <a:p>
            <a:pPr>
              <a:buClr>
                <a:schemeClr val="tx1"/>
              </a:buClr>
            </a:pPr>
            <a:r>
              <a:rPr lang="en-US" dirty="0">
                <a:solidFill>
                  <a:schemeClr val="bg1"/>
                </a:solidFill>
              </a:rPr>
              <a:t>Relationship</a:t>
            </a:r>
          </a:p>
        </p:txBody>
      </p:sp>
    </p:spTree>
    <p:custDataLst>
      <p:tags r:id="rId1"/>
    </p:custDataLst>
    <p:extLst>
      <p:ext uri="{BB962C8B-B14F-4D97-AF65-F5344CB8AC3E}">
        <p14:creationId xmlns:p14="http://schemas.microsoft.com/office/powerpoint/2010/main" val="179870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85A6A792-63E5-7642-8501-2102CE53DEC3}"/>
              </a:ext>
            </a:extLst>
          </p:cNvPr>
          <p:cNvSpPr>
            <a:spLocks noGrp="1"/>
          </p:cNvSpPr>
          <p:nvPr>
            <p:ph type="title"/>
          </p:nvPr>
        </p:nvSpPr>
        <p:spPr/>
        <p:txBody>
          <a:bodyPr>
            <a:normAutofit fontScale="90000"/>
          </a:bodyPr>
          <a:lstStyle/>
          <a:p>
            <a:r>
              <a:rPr lang="en-US" dirty="0"/>
              <a:t>Activity: </a:t>
            </a:r>
            <a:br>
              <a:rPr lang="en-US" dirty="0"/>
            </a:br>
            <a:r>
              <a:rPr lang="en-US" dirty="0"/>
              <a:t>Continuum of Youth Behaviors</a:t>
            </a:r>
          </a:p>
        </p:txBody>
      </p:sp>
      <p:sp>
        <p:nvSpPr>
          <p:cNvPr id="11" name="Content Placeholder 10">
            <a:extLst>
              <a:ext uri="{FF2B5EF4-FFF2-40B4-BE49-F238E27FC236}">
                <a16:creationId xmlns:a16="http://schemas.microsoft.com/office/drawing/2014/main" xmlns="" id="{B30E62FA-55DD-D442-B683-192651F902DB}"/>
              </a:ext>
            </a:extLst>
          </p:cNvPr>
          <p:cNvSpPr>
            <a:spLocks noGrp="1"/>
          </p:cNvSpPr>
          <p:nvPr>
            <p:ph idx="1"/>
          </p:nvPr>
        </p:nvSpPr>
        <p:spPr/>
        <p:txBody>
          <a:bodyPr>
            <a:normAutofit/>
          </a:bodyPr>
          <a:lstStyle/>
          <a:p>
            <a:pPr marL="352425" indent="-352425">
              <a:buFont typeface="+mj-lt"/>
              <a:buAutoNum type="arabicPeriod"/>
            </a:pPr>
            <a:r>
              <a:rPr lang="en-US" b="1" dirty="0"/>
              <a:t>What is the prevention level? </a:t>
            </a:r>
          </a:p>
          <a:p>
            <a:pPr marL="352425" indent="-352425">
              <a:buFont typeface="+mj-lt"/>
              <a:buAutoNum type="arabicPeriod"/>
            </a:pPr>
            <a:r>
              <a:rPr lang="en-US" b="1" dirty="0"/>
              <a:t>What is your response? </a:t>
            </a:r>
          </a:p>
          <a:p>
            <a:pPr marL="352425" indent="-352425"/>
            <a:r>
              <a:rPr lang="en-US" dirty="0"/>
              <a:t>Consider: </a:t>
            </a:r>
          </a:p>
          <a:p>
            <a:pPr marL="747713" lvl="1" indent="-227013"/>
            <a:r>
              <a:rPr lang="en-US" dirty="0"/>
              <a:t>Motivation</a:t>
            </a:r>
          </a:p>
          <a:p>
            <a:pPr marL="747713" lvl="1" indent="-227013"/>
            <a:r>
              <a:rPr lang="en-US" dirty="0"/>
              <a:t>Dynamic</a:t>
            </a:r>
          </a:p>
          <a:p>
            <a:pPr marL="747713" lvl="1" indent="-227013"/>
            <a:r>
              <a:rPr lang="en-US" dirty="0"/>
              <a:t>Activity</a:t>
            </a:r>
          </a:p>
          <a:p>
            <a:pPr marL="747713" lvl="1" indent="-227013"/>
            <a:r>
              <a:rPr lang="en-US" dirty="0"/>
              <a:t>Affect</a:t>
            </a:r>
            <a:endParaRPr lang="en-US" i="1" dirty="0"/>
          </a:p>
        </p:txBody>
      </p:sp>
      <p:graphicFrame>
        <p:nvGraphicFramePr>
          <p:cNvPr id="16" name="Table 15">
            <a:extLst>
              <a:ext uri="{FF2B5EF4-FFF2-40B4-BE49-F238E27FC236}">
                <a16:creationId xmlns:a16="http://schemas.microsoft.com/office/drawing/2014/main" xmlns="" id="{A4497579-0448-CD4F-B450-44B5B24FFE79}"/>
              </a:ext>
            </a:extLst>
          </p:cNvPr>
          <p:cNvGraphicFramePr>
            <a:graphicFrameLocks noGrp="1"/>
          </p:cNvGraphicFramePr>
          <p:nvPr>
            <p:extLst>
              <p:ext uri="{D42A27DB-BD31-4B8C-83A1-F6EECF244321}">
                <p14:modId xmlns:p14="http://schemas.microsoft.com/office/powerpoint/2010/main" val="663022042"/>
              </p:ext>
            </p:extLst>
          </p:nvPr>
        </p:nvGraphicFramePr>
        <p:xfrm>
          <a:off x="5925513" y="1279922"/>
          <a:ext cx="2389808" cy="30861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223814324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xmlns="" val="2088752782"/>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Harmful </a:t>
                      </a:r>
                      <a:br>
                        <a:rPr lang="en-US" sz="1800" b="0" dirty="0">
                          <a:solidFill>
                            <a:schemeClr val="tx1"/>
                          </a:solidFill>
                          <a:latin typeface="Arial" panose="020B0604020202020204" pitchFamily="34" charset="0"/>
                          <a:cs typeface="Arial" panose="020B0604020202020204" pitchFamily="34" charset="0"/>
                        </a:rPr>
                      </a:br>
                      <a:r>
                        <a:rPr lang="en-US" sz="1800" b="0" dirty="0">
                          <a:solidFill>
                            <a:schemeClr val="tx1"/>
                          </a:solidFill>
                          <a:latin typeface="Arial" panose="020B0604020202020204" pitchFamily="34" charset="0"/>
                          <a:cs typeface="Arial" panose="020B0604020202020204" pitchFamily="34" charset="0"/>
                        </a:rPr>
                        <a:t>(Abuse)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3240490591"/>
                  </a:ext>
                </a:extLst>
              </a:tr>
            </a:tbl>
          </a:graphicData>
        </a:graphic>
      </p:graphicFrame>
      <p:grpSp>
        <p:nvGrpSpPr>
          <p:cNvPr id="13" name="Group 12">
            <a:extLst>
              <a:ext uri="{FF2B5EF4-FFF2-40B4-BE49-F238E27FC236}">
                <a16:creationId xmlns:a16="http://schemas.microsoft.com/office/drawing/2014/main" xmlns="" id="{28F4D6EE-B396-8F4C-9C35-DCD0F08BD011}"/>
              </a:ext>
            </a:extLst>
          </p:cNvPr>
          <p:cNvGrpSpPr/>
          <p:nvPr/>
        </p:nvGrpSpPr>
        <p:grpSpPr>
          <a:xfrm rot="5400000">
            <a:off x="4222623" y="2458686"/>
            <a:ext cx="3400428" cy="769055"/>
            <a:chOff x="1459706" y="1231026"/>
            <a:chExt cx="6350794" cy="1813392"/>
          </a:xfrm>
        </p:grpSpPr>
        <p:sp>
          <p:nvSpPr>
            <p:cNvPr id="14" name="Right Arrow 13">
              <a:extLst>
                <a:ext uri="{FF2B5EF4-FFF2-40B4-BE49-F238E27FC236}">
                  <a16:creationId xmlns:a16="http://schemas.microsoft.com/office/drawing/2014/main" xmlns="" id="{3B3B6F09-DA16-6C4F-BBBF-4535F88359D2}"/>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ight Arrow 14">
              <a:extLst>
                <a:ext uri="{FF2B5EF4-FFF2-40B4-BE49-F238E27FC236}">
                  <a16:creationId xmlns:a16="http://schemas.microsoft.com/office/drawing/2014/main" xmlns="" id="{45A45A8B-4270-F14B-9DBF-A83A60666A8F}"/>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Tree>
    <p:extLst>
      <p:ext uri="{BB962C8B-B14F-4D97-AF65-F5344CB8AC3E}">
        <p14:creationId xmlns:p14="http://schemas.microsoft.com/office/powerpoint/2010/main" val="1413138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Adults’ Behaviors with Children and Youth</a:t>
            </a:r>
          </a:p>
        </p:txBody>
      </p:sp>
    </p:spTree>
    <p:extLst>
      <p:ext uri="{BB962C8B-B14F-4D97-AF65-F5344CB8AC3E}">
        <p14:creationId xmlns:p14="http://schemas.microsoft.com/office/powerpoint/2010/main" val="334669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11BE4-6CAD-3C48-A5FD-8B15F916D903}"/>
              </a:ext>
            </a:extLst>
          </p:cNvPr>
          <p:cNvSpPr>
            <a:spLocks noGrp="1"/>
          </p:cNvSpPr>
          <p:nvPr>
            <p:ph type="title"/>
          </p:nvPr>
        </p:nvSpPr>
        <p:spPr/>
        <p:txBody>
          <a:bodyPr/>
          <a:lstStyle/>
          <a:p>
            <a:r>
              <a:rPr lang="en-US" dirty="0"/>
              <a:t>Continuum of Adult Behaviors</a:t>
            </a:r>
          </a:p>
        </p:txBody>
      </p:sp>
      <p:graphicFrame>
        <p:nvGraphicFramePr>
          <p:cNvPr id="9" name="Table 8">
            <a:extLst>
              <a:ext uri="{FF2B5EF4-FFF2-40B4-BE49-F238E27FC236}">
                <a16:creationId xmlns:a16="http://schemas.microsoft.com/office/drawing/2014/main" xmlns="" id="{A47977A9-A5FD-AF49-A6FC-5BF47FF5455A}"/>
              </a:ext>
            </a:extLst>
          </p:cNvPr>
          <p:cNvGraphicFramePr>
            <a:graphicFrameLocks noGrp="1"/>
          </p:cNvGraphicFramePr>
          <p:nvPr>
            <p:extLst>
              <p:ext uri="{D42A27DB-BD31-4B8C-83A1-F6EECF244321}">
                <p14:modId xmlns:p14="http://schemas.microsoft.com/office/powerpoint/2010/main" val="793481075"/>
              </p:ext>
            </p:extLst>
          </p:nvPr>
        </p:nvGraphicFramePr>
        <p:xfrm>
          <a:off x="628652" y="1228260"/>
          <a:ext cx="3615357" cy="3086100"/>
        </p:xfrm>
        <a:graphic>
          <a:graphicData uri="http://schemas.openxmlformats.org/drawingml/2006/table">
            <a:tbl>
              <a:tblPr firstRow="1" bandRow="1">
                <a:tableStyleId>{5C22544A-7EE6-4342-B048-85BDC9FD1C3A}</a:tableStyleId>
              </a:tblPr>
              <a:tblGrid>
                <a:gridCol w="1347517">
                  <a:extLst>
                    <a:ext uri="{9D8B030D-6E8A-4147-A177-3AD203B41FA5}">
                      <a16:colId xmlns:a16="http://schemas.microsoft.com/office/drawing/2014/main" xmlns="" val="846704916"/>
                    </a:ext>
                  </a:extLst>
                </a:gridCol>
                <a:gridCol w="2267840">
                  <a:extLst>
                    <a:ext uri="{9D8B030D-6E8A-4147-A177-3AD203B41FA5}">
                      <a16:colId xmlns:a16="http://schemas.microsoft.com/office/drawing/2014/main" xmlns="" val="1120307511"/>
                    </a:ext>
                  </a:extLst>
                </a:gridCol>
              </a:tblGrid>
              <a:tr h="1028700">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 Healthy, </a:t>
                      </a:r>
                    </a:p>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Developmentally </a:t>
                      </a:r>
                    </a:p>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2238143241"/>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Concerning, </a:t>
                      </a:r>
                    </a:p>
                    <a:p>
                      <a:pPr marL="0" marR="0" lvl="1"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xmlns="" val="634711602"/>
                  </a:ext>
                </a:extLst>
              </a:tr>
              <a:tr h="102870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Abusive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3036990893"/>
                  </a:ext>
                </a:extLst>
              </a:tr>
            </a:tbl>
          </a:graphicData>
        </a:graphic>
      </p:graphicFrame>
      <p:sp>
        <p:nvSpPr>
          <p:cNvPr id="10" name="Oval 9">
            <a:extLst>
              <a:ext uri="{FF2B5EF4-FFF2-40B4-BE49-F238E27FC236}">
                <a16:creationId xmlns:a16="http://schemas.microsoft.com/office/drawing/2014/main" xmlns="" id="{A7360421-FB8A-C54D-A453-D683AFC511BE}"/>
              </a:ext>
            </a:extLst>
          </p:cNvPr>
          <p:cNvSpPr>
            <a:spLocks noChangeAspect="1"/>
          </p:cNvSpPr>
          <p:nvPr/>
        </p:nvSpPr>
        <p:spPr>
          <a:xfrm>
            <a:off x="822815" y="1294520"/>
            <a:ext cx="85725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a16="http://schemas.microsoft.com/office/drawing/2014/main" xmlns="" id="{4DEDB3A2-F0DD-C44E-AB27-16E87FCCA406}"/>
              </a:ext>
            </a:extLst>
          </p:cNvPr>
          <p:cNvSpPr>
            <a:spLocks noChangeAspect="1"/>
          </p:cNvSpPr>
          <p:nvPr/>
        </p:nvSpPr>
        <p:spPr>
          <a:xfrm>
            <a:off x="822815" y="2346274"/>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xmlns="" id="{FA121627-1C82-454B-9589-B4958AD1E8E4}"/>
              </a:ext>
            </a:extLst>
          </p:cNvPr>
          <p:cNvSpPr>
            <a:spLocks noChangeAspect="1"/>
          </p:cNvSpPr>
          <p:nvPr/>
        </p:nvSpPr>
        <p:spPr>
          <a:xfrm>
            <a:off x="822815" y="3398027"/>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Picture 3" descr="A picture containing person, person&#10;&#10;Description automatically generated">
            <a:extLst>
              <a:ext uri="{FF2B5EF4-FFF2-40B4-BE49-F238E27FC236}">
                <a16:creationId xmlns:a16="http://schemas.microsoft.com/office/drawing/2014/main" xmlns="" id="{9CBB47C0-94E2-6443-812F-18C0799548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265219"/>
            <a:ext cx="3972545" cy="3051938"/>
          </a:xfrm>
          <a:prstGeom prst="rect">
            <a:avLst/>
          </a:prstGeom>
        </p:spPr>
      </p:pic>
    </p:spTree>
    <p:extLst>
      <p:ext uri="{BB962C8B-B14F-4D97-AF65-F5344CB8AC3E}">
        <p14:creationId xmlns:p14="http://schemas.microsoft.com/office/powerpoint/2010/main" val="1035486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The Importance of Breaking Down Myths</a:t>
            </a:r>
          </a:p>
        </p:txBody>
      </p:sp>
      <p:sp>
        <p:nvSpPr>
          <p:cNvPr id="3" name="Content Placeholder 2"/>
          <p:cNvSpPr>
            <a:spLocks noGrp="1"/>
          </p:cNvSpPr>
          <p:nvPr>
            <p:ph sz="half" idx="2"/>
          </p:nvPr>
        </p:nvSpPr>
        <p:spPr>
          <a:xfrm>
            <a:off x="4043363" y="1312067"/>
            <a:ext cx="4471987" cy="3263504"/>
          </a:xfrm>
        </p:spPr>
        <p:txBody>
          <a:bodyPr>
            <a:noAutofit/>
          </a:bodyPr>
          <a:lstStyle/>
          <a:p>
            <a:pPr>
              <a:spcBef>
                <a:spcPts val="500"/>
              </a:spcBef>
              <a:defRPr/>
            </a:pPr>
            <a:r>
              <a:rPr lang="en-US" sz="1500" dirty="0"/>
              <a:t>I am probably well known and liked by you and your child: a nice guy offender.</a:t>
            </a:r>
          </a:p>
          <a:p>
            <a:pPr>
              <a:spcBef>
                <a:spcPts val="500"/>
              </a:spcBef>
              <a:defRPr/>
            </a:pPr>
            <a:r>
              <a:rPr lang="en-US" sz="1500" dirty="0"/>
              <a:t>I can be a man or a woman, married or single.</a:t>
            </a:r>
          </a:p>
          <a:p>
            <a:pPr>
              <a:spcBef>
                <a:spcPts val="500"/>
              </a:spcBef>
              <a:defRPr/>
            </a:pPr>
            <a:r>
              <a:rPr lang="en-US" sz="1500" dirty="0"/>
              <a:t>I can be an adult, adolescent or a child.</a:t>
            </a:r>
          </a:p>
          <a:p>
            <a:pPr>
              <a:spcBef>
                <a:spcPts val="500"/>
              </a:spcBef>
              <a:defRPr/>
            </a:pPr>
            <a:r>
              <a:rPr lang="en-US" sz="1500" dirty="0"/>
              <a:t>I can be of any race, hold any religious belief, and have any sexual orientation.</a:t>
            </a:r>
          </a:p>
          <a:p>
            <a:pPr>
              <a:spcBef>
                <a:spcPts val="500"/>
              </a:spcBef>
              <a:defRPr/>
            </a:pPr>
            <a:r>
              <a:rPr lang="en-US" sz="1500" dirty="0"/>
              <a:t>I can be a coach, teacher, family friend, parent, step-parent, relative, clergyman, babysitter, or anyone who comes in contact with children.</a:t>
            </a:r>
          </a:p>
          <a:p>
            <a:pPr>
              <a:spcBef>
                <a:spcPts val="500"/>
              </a:spcBef>
              <a:defRPr/>
            </a:pPr>
            <a:r>
              <a:rPr lang="en-US" sz="1500" dirty="0"/>
              <a:t>I am likely to be a stable, employed, respectable member of the community</a:t>
            </a:r>
          </a:p>
        </p:txBody>
      </p:sp>
      <p:pic>
        <p:nvPicPr>
          <p:cNvPr id="5" name="Picture 4" descr="A picture containing vector graphics&#10;&#10;Description automatically generated">
            <a:extLst>
              <a:ext uri="{FF2B5EF4-FFF2-40B4-BE49-F238E27FC236}">
                <a16:creationId xmlns:a16="http://schemas.microsoft.com/office/drawing/2014/main" xmlns="" id="{754F2292-3B5C-FF4F-949B-34CD55794F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745"/>
          <a:stretch/>
        </p:blipFill>
        <p:spPr>
          <a:xfrm>
            <a:off x="364748" y="1005269"/>
            <a:ext cx="3864387" cy="3681031"/>
          </a:xfrm>
          <a:prstGeom prst="rect">
            <a:avLst/>
          </a:prstGeom>
        </p:spPr>
      </p:pic>
    </p:spTree>
    <p:extLst>
      <p:ext uri="{BB962C8B-B14F-4D97-AF65-F5344CB8AC3E}">
        <p14:creationId xmlns:p14="http://schemas.microsoft.com/office/powerpoint/2010/main" val="218315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8" name="Picture 14" descr="MPj04226530000[1]"/>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183114" y="1268016"/>
            <a:ext cx="3427486" cy="3474995"/>
          </a:xfrm>
          <a:prstGeom prst="rect">
            <a:avLst/>
          </a:prstGeom>
          <a:noFill/>
          <a:extLst>
            <a:ext uri="{909E8E84-426E-40DD-AFC4-6F175D3DCCD1}">
              <a14:hiddenFill xmlns:a14="http://schemas.microsoft.com/office/drawing/2010/main">
                <a:solidFill>
                  <a:srgbClr val="FFFFFF"/>
                </a:solidFill>
              </a14:hiddenFill>
            </a:ext>
          </a:extLst>
        </p:spPr>
      </p:pic>
      <p:sp>
        <p:nvSpPr>
          <p:cNvPr id="272403" name="Text Box 19"/>
          <p:cNvSpPr txBox="1">
            <a:spLocks noChangeArrowheads="1"/>
          </p:cNvSpPr>
          <p:nvPr/>
        </p:nvSpPr>
        <p:spPr bwMode="auto">
          <a:xfrm>
            <a:off x="533400" y="37719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2400"/>
          </a:p>
        </p:txBody>
      </p:sp>
      <p:sp>
        <p:nvSpPr>
          <p:cNvPr id="4" name="Title 3"/>
          <p:cNvSpPr>
            <a:spLocks noGrp="1"/>
          </p:cNvSpPr>
          <p:nvPr>
            <p:ph type="title"/>
          </p:nvPr>
        </p:nvSpPr>
        <p:spPr/>
        <p:txBody>
          <a:bodyPr/>
          <a:lstStyle/>
          <a:p>
            <a:r>
              <a:rPr lang="en-US" dirty="0"/>
              <a:t>Observing Behaviors – Not Intent</a:t>
            </a:r>
          </a:p>
        </p:txBody>
      </p:sp>
      <p:sp>
        <p:nvSpPr>
          <p:cNvPr id="2" name="Content Placeholder 1">
            <a:extLst>
              <a:ext uri="{FF2B5EF4-FFF2-40B4-BE49-F238E27FC236}">
                <a16:creationId xmlns:a16="http://schemas.microsoft.com/office/drawing/2014/main" xmlns="" id="{5DEC747E-A755-184B-BC91-C5093CC108A0}"/>
              </a:ext>
            </a:extLst>
          </p:cNvPr>
          <p:cNvSpPr>
            <a:spLocks noGrp="1"/>
          </p:cNvSpPr>
          <p:nvPr>
            <p:ph sz="half" idx="1"/>
          </p:nvPr>
        </p:nvSpPr>
        <p:spPr>
          <a:xfrm>
            <a:off x="628650" y="1312067"/>
            <a:ext cx="4478264" cy="3263504"/>
          </a:xfrm>
        </p:spPr>
        <p:txBody>
          <a:bodyPr>
            <a:normAutofit/>
          </a:bodyPr>
          <a:lstStyle/>
          <a:p>
            <a:pPr marL="0" indent="0">
              <a:buNone/>
            </a:pPr>
            <a:r>
              <a:rPr lang="en-US" altLang="en-US" sz="2400" dirty="0"/>
              <a:t>If we only knew when someone was walking down the wrong road, we might be able to stop them in their tracks, turn them around, and get them help before they harmed a child.</a:t>
            </a:r>
          </a:p>
        </p:txBody>
      </p:sp>
    </p:spTree>
    <p:extLst>
      <p:ext uri="{BB962C8B-B14F-4D97-AF65-F5344CB8AC3E}">
        <p14:creationId xmlns:p14="http://schemas.microsoft.com/office/powerpoint/2010/main" val="193277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F854C-E5B7-5544-A86F-BFF12523C6D0}"/>
              </a:ext>
            </a:extLst>
          </p:cNvPr>
          <p:cNvSpPr>
            <a:spLocks noGrp="1"/>
          </p:cNvSpPr>
          <p:nvPr>
            <p:ph type="title"/>
          </p:nvPr>
        </p:nvSpPr>
        <p:spPr/>
        <p:txBody>
          <a:bodyPr>
            <a:normAutofit/>
          </a:bodyPr>
          <a:lstStyle/>
          <a:p>
            <a:r>
              <a:rPr lang="en-US" dirty="0"/>
              <a:t>Continuum of Youth Behaviors</a:t>
            </a:r>
          </a:p>
        </p:txBody>
      </p:sp>
      <p:grpSp>
        <p:nvGrpSpPr>
          <p:cNvPr id="12" name="Group 11">
            <a:extLst>
              <a:ext uri="{FF2B5EF4-FFF2-40B4-BE49-F238E27FC236}">
                <a16:creationId xmlns:a16="http://schemas.microsoft.com/office/drawing/2014/main" xmlns="" id="{3387F8DB-32CD-6947-9B95-616A8935E431}"/>
              </a:ext>
            </a:extLst>
          </p:cNvPr>
          <p:cNvGrpSpPr/>
          <p:nvPr/>
        </p:nvGrpSpPr>
        <p:grpSpPr>
          <a:xfrm>
            <a:off x="1354931" y="1239999"/>
            <a:ext cx="6350794" cy="1813392"/>
            <a:chOff x="1459706" y="1231026"/>
            <a:chExt cx="6350794" cy="1813392"/>
          </a:xfrm>
        </p:grpSpPr>
        <p:sp>
          <p:nvSpPr>
            <p:cNvPr id="5" name="Right Arrow 4">
              <a:extLst>
                <a:ext uri="{FF2B5EF4-FFF2-40B4-BE49-F238E27FC236}">
                  <a16:creationId xmlns:a16="http://schemas.microsoft.com/office/drawing/2014/main" xmlns="" id="{C5EFA5B6-F7AA-324D-9EFF-05C14E1A2D47}"/>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ight Arrow 5">
              <a:extLst>
                <a:ext uri="{FF2B5EF4-FFF2-40B4-BE49-F238E27FC236}">
                  <a16:creationId xmlns:a16="http://schemas.microsoft.com/office/drawing/2014/main" xmlns="" id="{9374D36B-6B45-E549-A082-2E99B0BC9F88}"/>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aphicFrame>
        <p:nvGraphicFramePr>
          <p:cNvPr id="10" name="Table 9">
            <a:extLst>
              <a:ext uri="{FF2B5EF4-FFF2-40B4-BE49-F238E27FC236}">
                <a16:creationId xmlns:a16="http://schemas.microsoft.com/office/drawing/2014/main" xmlns="" id="{DFCECB7E-CC2F-AA41-A201-4C6D71B2CA96}"/>
              </a:ext>
            </a:extLst>
          </p:cNvPr>
          <p:cNvGraphicFramePr>
            <a:graphicFrameLocks noGrp="1"/>
          </p:cNvGraphicFramePr>
          <p:nvPr/>
        </p:nvGraphicFramePr>
        <p:xfrm>
          <a:off x="987288" y="3389150"/>
          <a:ext cx="7169424" cy="10287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gridCol w="2389808">
                  <a:extLst>
                    <a:ext uri="{9D8B030D-6E8A-4147-A177-3AD203B41FA5}">
                      <a16:colId xmlns:a16="http://schemas.microsoft.com/office/drawing/2014/main" xmlns="" val="1120307511"/>
                    </a:ext>
                  </a:extLst>
                </a:gridCol>
                <a:gridCol w="2389808">
                  <a:extLst>
                    <a:ext uri="{9D8B030D-6E8A-4147-A177-3AD203B41FA5}">
                      <a16:colId xmlns:a16="http://schemas.microsoft.com/office/drawing/2014/main" xmlns="" val="28986057"/>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Harmful </a:t>
                      </a:r>
                      <a:br>
                        <a:rPr lang="en-US" sz="1800" b="0" dirty="0">
                          <a:solidFill>
                            <a:schemeClr val="tx1"/>
                          </a:solidFill>
                          <a:latin typeface="Arial" panose="020B0604020202020204" pitchFamily="34" charset="0"/>
                          <a:cs typeface="Arial" panose="020B0604020202020204" pitchFamily="34" charset="0"/>
                        </a:rPr>
                      </a:br>
                      <a:r>
                        <a:rPr lang="en-US" sz="1800" b="0" dirty="0">
                          <a:solidFill>
                            <a:schemeClr val="tx1"/>
                          </a:solidFill>
                          <a:latin typeface="Arial" panose="020B0604020202020204" pitchFamily="34" charset="0"/>
                          <a:cs typeface="Arial" panose="020B0604020202020204" pitchFamily="34" charset="0"/>
                        </a:rPr>
                        <a:t>(Abuse)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2238143241"/>
                  </a:ext>
                </a:extLst>
              </a:tr>
            </a:tbl>
          </a:graphicData>
        </a:graphic>
      </p:graphicFrame>
    </p:spTree>
    <p:extLst>
      <p:ext uri="{BB962C8B-B14F-4D97-AF65-F5344CB8AC3E}">
        <p14:creationId xmlns:p14="http://schemas.microsoft.com/office/powerpoint/2010/main" val="982447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Context</a:t>
            </a:r>
          </a:p>
        </p:txBody>
      </p:sp>
      <p:sp>
        <p:nvSpPr>
          <p:cNvPr id="3" name="Content Placeholder 2"/>
          <p:cNvSpPr>
            <a:spLocks noGrp="1"/>
          </p:cNvSpPr>
          <p:nvPr>
            <p:ph idx="1"/>
          </p:nvPr>
        </p:nvSpPr>
        <p:spPr/>
        <p:txBody>
          <a:bodyPr/>
          <a:lstStyle/>
          <a:p>
            <a:pPr lvl="0">
              <a:buClr>
                <a:srgbClr val="5861AA"/>
              </a:buClr>
              <a:defRPr/>
            </a:pPr>
            <a:r>
              <a:rPr lang="en-US" dirty="0">
                <a:solidFill>
                  <a:srgbClr val="000000"/>
                </a:solidFill>
              </a:rPr>
              <a:t>Whose needs are being met?</a:t>
            </a:r>
          </a:p>
          <a:p>
            <a:pPr lvl="0">
              <a:buClr>
                <a:srgbClr val="5861AA"/>
              </a:buClr>
              <a:defRPr/>
            </a:pPr>
            <a:r>
              <a:rPr lang="en-US" dirty="0">
                <a:solidFill>
                  <a:srgbClr val="000000"/>
                </a:solidFill>
              </a:rPr>
              <a:t>Do behaviors continue after clear limits have been set?</a:t>
            </a:r>
          </a:p>
          <a:p>
            <a:pPr lvl="0">
              <a:buClr>
                <a:srgbClr val="5861AA"/>
              </a:buClr>
              <a:defRPr/>
            </a:pPr>
            <a:r>
              <a:rPr lang="en-US" dirty="0">
                <a:solidFill>
                  <a:srgbClr val="000000"/>
                </a:solidFill>
              </a:rPr>
              <a:t>Is parental authority being undermined?</a:t>
            </a:r>
          </a:p>
          <a:p>
            <a:pPr lvl="0">
              <a:buClr>
                <a:srgbClr val="5861AA"/>
              </a:buClr>
              <a:defRPr/>
            </a:pPr>
            <a:r>
              <a:rPr lang="en-US" dirty="0">
                <a:solidFill>
                  <a:srgbClr val="000000"/>
                </a:solidFill>
              </a:rPr>
              <a:t>Is one child singled out?</a:t>
            </a:r>
          </a:p>
          <a:p>
            <a:pPr lvl="0">
              <a:buClr>
                <a:srgbClr val="5861AA"/>
              </a:buClr>
              <a:defRPr/>
            </a:pPr>
            <a:r>
              <a:rPr lang="en-US" dirty="0">
                <a:solidFill>
                  <a:srgbClr val="000000"/>
                </a:solidFill>
              </a:rPr>
              <a:t>Can a child say “no”?</a:t>
            </a:r>
          </a:p>
          <a:p>
            <a:endParaRPr lang="en-US" dirty="0"/>
          </a:p>
        </p:txBody>
      </p:sp>
    </p:spTree>
    <p:extLst>
      <p:ext uri="{BB962C8B-B14F-4D97-AF65-F5344CB8AC3E}">
        <p14:creationId xmlns:p14="http://schemas.microsoft.com/office/powerpoint/2010/main" val="23415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11BE4-6CAD-3C48-A5FD-8B15F916D903}"/>
              </a:ext>
            </a:extLst>
          </p:cNvPr>
          <p:cNvSpPr>
            <a:spLocks noGrp="1"/>
          </p:cNvSpPr>
          <p:nvPr>
            <p:ph type="title"/>
          </p:nvPr>
        </p:nvSpPr>
        <p:spPr/>
        <p:txBody>
          <a:bodyPr>
            <a:normAutofit fontScale="90000"/>
          </a:bodyPr>
          <a:lstStyle/>
          <a:p>
            <a:r>
              <a:rPr lang="en-US" dirty="0">
                <a:solidFill>
                  <a:schemeClr val="accent6">
                    <a:lumMod val="75000"/>
                  </a:schemeClr>
                </a:solidFill>
              </a:rPr>
              <a:t>Concerning, Inappropriate</a:t>
            </a:r>
            <a:br>
              <a:rPr lang="en-US" dirty="0">
                <a:solidFill>
                  <a:schemeClr val="accent6">
                    <a:lumMod val="75000"/>
                  </a:schemeClr>
                </a:solidFill>
              </a:rPr>
            </a:br>
            <a:r>
              <a:rPr lang="en-US" dirty="0">
                <a:solidFill>
                  <a:schemeClr val="accent6">
                    <a:lumMod val="75000"/>
                  </a:schemeClr>
                </a:solidFill>
              </a:rPr>
              <a:t>Behaviors in Adults</a:t>
            </a:r>
          </a:p>
        </p:txBody>
      </p:sp>
      <p:graphicFrame>
        <p:nvGraphicFramePr>
          <p:cNvPr id="9" name="Table 8">
            <a:extLst>
              <a:ext uri="{FF2B5EF4-FFF2-40B4-BE49-F238E27FC236}">
                <a16:creationId xmlns:a16="http://schemas.microsoft.com/office/drawing/2014/main" xmlns="" id="{0BB2E399-4FA0-7047-8BD2-DCE6ADEF98AE}"/>
              </a:ext>
            </a:extLst>
          </p:cNvPr>
          <p:cNvGraphicFramePr>
            <a:graphicFrameLocks noGrp="1"/>
          </p:cNvGraphicFramePr>
          <p:nvPr>
            <p:extLst>
              <p:ext uri="{D42A27DB-BD31-4B8C-83A1-F6EECF244321}">
                <p14:modId xmlns:p14="http://schemas.microsoft.com/office/powerpoint/2010/main" val="271474871"/>
              </p:ext>
            </p:extLst>
          </p:nvPr>
        </p:nvGraphicFramePr>
        <p:xfrm>
          <a:off x="628650" y="1268016"/>
          <a:ext cx="7759977" cy="2263140"/>
        </p:xfrm>
        <a:graphic>
          <a:graphicData uri="http://schemas.openxmlformats.org/drawingml/2006/table">
            <a:tbl>
              <a:tblPr firstRow="1" bandRow="1">
                <a:tableStyleId>{5C22544A-7EE6-4342-B048-85BDC9FD1C3A}</a:tableStyleId>
              </a:tblPr>
              <a:tblGrid>
                <a:gridCol w="1736865">
                  <a:extLst>
                    <a:ext uri="{9D8B030D-6E8A-4147-A177-3AD203B41FA5}">
                      <a16:colId xmlns:a16="http://schemas.microsoft.com/office/drawing/2014/main" xmlns="" val="522949162"/>
                    </a:ext>
                  </a:extLst>
                </a:gridCol>
                <a:gridCol w="6023112">
                  <a:extLst>
                    <a:ext uri="{9D8B030D-6E8A-4147-A177-3AD203B41FA5}">
                      <a16:colId xmlns:a16="http://schemas.microsoft.com/office/drawing/2014/main" xmlns="" val="1362191594"/>
                    </a:ext>
                  </a:extLst>
                </a:gridCol>
              </a:tblGrid>
              <a:tr h="754380">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Child-focused</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pPr>
                      <a:r>
                        <a:rPr lang="en-US" sz="1800" b="0" dirty="0">
                          <a:solidFill>
                            <a:schemeClr val="tx1"/>
                          </a:solidFill>
                          <a:latin typeface="Arial" panose="020B0604020202020204" pitchFamily="34" charset="0"/>
                          <a:cs typeface="Arial" panose="020B0604020202020204" pitchFamily="34" charset="0"/>
                        </a:rPr>
                        <a:t>“Too good to be </a:t>
                      </a:r>
                      <a:r>
                        <a:rPr lang="en-US" sz="1800" b="0" dirty="0" smtClean="0">
                          <a:solidFill>
                            <a:schemeClr val="tx1"/>
                          </a:solidFill>
                          <a:latin typeface="Arial" panose="020B0604020202020204" pitchFamily="34" charset="0"/>
                          <a:cs typeface="Arial" panose="020B0604020202020204" pitchFamily="34" charset="0"/>
                        </a:rPr>
                        <a:t>true” </a:t>
                      </a:r>
                      <a:endParaRPr lang="en-US" sz="1800" b="0"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3822262046"/>
                  </a:ext>
                </a:extLst>
              </a:tr>
              <a:tr h="754380">
                <a:tc>
                  <a:txBody>
                    <a:bodyPr/>
                    <a:lstStyle/>
                    <a:p>
                      <a:pPr>
                        <a:lnSpc>
                          <a:spcPct val="100000"/>
                        </a:lnSpc>
                      </a:pPr>
                      <a:r>
                        <a:rPr lang="en-US" sz="1800" b="1" dirty="0">
                          <a:solidFill>
                            <a:schemeClr val="tx1"/>
                          </a:solidFill>
                          <a:latin typeface="Arial" panose="020B0604020202020204" pitchFamily="34" charset="0"/>
                          <a:cs typeface="Arial" panose="020B0604020202020204" pitchFamily="34" charset="0"/>
                        </a:rPr>
                        <a:t>Boundaries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pPr>
                      <a:r>
                        <a:rPr lang="en-US" sz="1800" b="0" dirty="0" smtClean="0">
                          <a:solidFill>
                            <a:schemeClr val="tx1"/>
                          </a:solidFill>
                          <a:latin typeface="Arial" panose="020B0604020202020204" pitchFamily="34" charset="0"/>
                          <a:cs typeface="Arial" panose="020B0604020202020204" pitchFamily="34" charset="0"/>
                        </a:rPr>
                        <a:t>Doesn’t </a:t>
                      </a:r>
                      <a:r>
                        <a:rPr lang="en-US" sz="1800" b="0" dirty="0">
                          <a:solidFill>
                            <a:schemeClr val="tx1"/>
                          </a:solidFill>
                          <a:latin typeface="Arial" panose="020B0604020202020204" pitchFamily="34" charset="0"/>
                          <a:cs typeface="Arial" panose="020B0604020202020204" pitchFamily="34" charset="0"/>
                        </a:rPr>
                        <a:t>recognize what is appropriate </a:t>
                      </a:r>
                    </a:p>
                    <a:p>
                      <a:pPr>
                        <a:lnSpc>
                          <a:spcPct val="100000"/>
                        </a:lnSpc>
                      </a:pPr>
                      <a:r>
                        <a:rPr lang="en-US" sz="1800" b="0" smtClean="0">
                          <a:solidFill>
                            <a:schemeClr val="tx1"/>
                          </a:solidFill>
                          <a:latin typeface="Arial" panose="020B0604020202020204" pitchFamily="34" charset="0"/>
                          <a:cs typeface="Arial" panose="020B0604020202020204" pitchFamily="34" charset="0"/>
                        </a:rPr>
                        <a:t>Makes </a:t>
                      </a:r>
                      <a:r>
                        <a:rPr lang="en-US" sz="1800" b="0" dirty="0">
                          <a:solidFill>
                            <a:schemeClr val="tx1"/>
                          </a:solidFill>
                          <a:latin typeface="Arial" panose="020B0604020202020204" pitchFamily="34" charset="0"/>
                          <a:cs typeface="Arial" panose="020B0604020202020204" pitchFamily="34" charset="0"/>
                        </a:rPr>
                        <a:t>excuses for harmful behavior</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4112052824"/>
                  </a:ext>
                </a:extLst>
              </a:tr>
              <a:tr h="754380">
                <a:tc>
                  <a:txBody>
                    <a:bodyPr/>
                    <a:lstStyle/>
                    <a:p>
                      <a:pPr>
                        <a:lnSpc>
                          <a:spcPct val="100000"/>
                        </a:lnSpc>
                      </a:pPr>
                      <a:r>
                        <a:rPr lang="en-US" sz="1800" b="1" dirty="0">
                          <a:solidFill>
                            <a:schemeClr val="tx1"/>
                          </a:solidFill>
                          <a:latin typeface="Arial" panose="020B0604020202020204" pitchFamily="34" charset="0"/>
                          <a:cs typeface="Arial" panose="020B0604020202020204" pitchFamily="34" charset="0"/>
                        </a:rPr>
                        <a:t>Relationships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pPr>
                      <a:r>
                        <a:rPr lang="en-US" sz="1800" b="0" dirty="0" smtClean="0">
                          <a:solidFill>
                            <a:schemeClr val="tx1"/>
                          </a:solidFill>
                          <a:latin typeface="Arial" panose="020B0604020202020204" pitchFamily="34" charset="0"/>
                          <a:cs typeface="Arial" panose="020B0604020202020204" pitchFamily="34" charset="0"/>
                        </a:rPr>
                        <a:t>Has</a:t>
                      </a:r>
                      <a:r>
                        <a:rPr lang="en-US" sz="1800" b="0" baseline="0" dirty="0" smtClean="0">
                          <a:solidFill>
                            <a:schemeClr val="tx1"/>
                          </a:solidFill>
                          <a:latin typeface="Arial" panose="020B0604020202020204" pitchFamily="34" charset="0"/>
                          <a:cs typeface="Arial" panose="020B0604020202020204" pitchFamily="34" charset="0"/>
                        </a:rPr>
                        <a:t> s</a:t>
                      </a:r>
                      <a:r>
                        <a:rPr lang="en-US" sz="1800" b="0" dirty="0" smtClean="0">
                          <a:solidFill>
                            <a:schemeClr val="tx1"/>
                          </a:solidFill>
                          <a:latin typeface="Arial" panose="020B0604020202020204" pitchFamily="34" charset="0"/>
                          <a:cs typeface="Arial" panose="020B0604020202020204" pitchFamily="34" charset="0"/>
                        </a:rPr>
                        <a:t>ecret </a:t>
                      </a:r>
                      <a:r>
                        <a:rPr lang="en-US" sz="1800" b="0" dirty="0">
                          <a:solidFill>
                            <a:schemeClr val="tx1"/>
                          </a:solidFill>
                          <a:latin typeface="Arial" panose="020B0604020202020204" pitchFamily="34" charset="0"/>
                          <a:cs typeface="Arial" panose="020B0604020202020204" pitchFamily="34" charset="0"/>
                        </a:rPr>
                        <a:t>or excessive interactions</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2493290218"/>
                  </a:ext>
                </a:extLst>
              </a:tr>
            </a:tbl>
          </a:graphicData>
        </a:graphic>
      </p:graphicFrame>
    </p:spTree>
    <p:extLst>
      <p:ext uri="{BB962C8B-B14F-4D97-AF65-F5344CB8AC3E}">
        <p14:creationId xmlns:p14="http://schemas.microsoft.com/office/powerpoint/2010/main" val="179566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Barriers to Speaking Up</a:t>
            </a:r>
          </a:p>
        </p:txBody>
      </p:sp>
      <p:sp>
        <p:nvSpPr>
          <p:cNvPr id="3" name="Text Placeholder 2">
            <a:extLst>
              <a:ext uri="{FF2B5EF4-FFF2-40B4-BE49-F238E27FC236}">
                <a16:creationId xmlns:a16="http://schemas.microsoft.com/office/drawing/2014/main" xmlns="" id="{625E40AB-BAF2-4447-A584-F63CA4B608A3}"/>
              </a:ext>
            </a:extLst>
          </p:cNvPr>
          <p:cNvSpPr>
            <a:spLocks noGrp="1"/>
          </p:cNvSpPr>
          <p:nvPr>
            <p:ph type="body" idx="1"/>
          </p:nvPr>
        </p:nvSpPr>
        <p:spPr>
          <a:xfrm>
            <a:off x="629842" y="1103706"/>
            <a:ext cx="3868340" cy="617934"/>
          </a:xfrm>
        </p:spPr>
        <p:txBody>
          <a:bodyPr anchor="ctr"/>
          <a:lstStyle/>
          <a:p>
            <a:r>
              <a:rPr lang="en-US" dirty="0"/>
              <a:t>FEARS</a:t>
            </a:r>
          </a:p>
        </p:txBody>
      </p:sp>
      <p:sp>
        <p:nvSpPr>
          <p:cNvPr id="5" name="Content Placeholder 4">
            <a:extLst>
              <a:ext uri="{FF2B5EF4-FFF2-40B4-BE49-F238E27FC236}">
                <a16:creationId xmlns:a16="http://schemas.microsoft.com/office/drawing/2014/main" xmlns="" id="{3F7DFFD3-943E-7447-A1B9-389D1784904C}"/>
              </a:ext>
            </a:extLst>
          </p:cNvPr>
          <p:cNvSpPr>
            <a:spLocks noGrp="1"/>
          </p:cNvSpPr>
          <p:nvPr>
            <p:ph sz="half" idx="2"/>
          </p:nvPr>
        </p:nvSpPr>
        <p:spPr>
          <a:xfrm>
            <a:off x="629842" y="1721640"/>
            <a:ext cx="3868340" cy="2763441"/>
          </a:xfrm>
        </p:spPr>
        <p:txBody>
          <a:bodyPr>
            <a:noAutofit/>
          </a:bodyPr>
          <a:lstStyle/>
          <a:p>
            <a:pPr>
              <a:lnSpc>
                <a:spcPct val="113000"/>
              </a:lnSpc>
              <a:spcBef>
                <a:spcPts val="0"/>
              </a:spcBef>
            </a:pPr>
            <a:r>
              <a:rPr lang="en-US" sz="1900" dirty="0"/>
              <a:t>Misinterpreting situation</a:t>
            </a:r>
          </a:p>
          <a:p>
            <a:pPr>
              <a:lnSpc>
                <a:spcPct val="113000"/>
              </a:lnSpc>
              <a:spcBef>
                <a:spcPts val="600"/>
              </a:spcBef>
            </a:pPr>
            <a:r>
              <a:rPr lang="en-US" sz="1900" dirty="0"/>
              <a:t>Worry about offending others</a:t>
            </a:r>
          </a:p>
          <a:p>
            <a:pPr>
              <a:lnSpc>
                <a:spcPct val="113000"/>
              </a:lnSpc>
              <a:spcBef>
                <a:spcPts val="600"/>
              </a:spcBef>
            </a:pPr>
            <a:r>
              <a:rPr lang="en-US" sz="1900" dirty="0"/>
              <a:t>Make things worse</a:t>
            </a:r>
          </a:p>
          <a:p>
            <a:pPr>
              <a:lnSpc>
                <a:spcPct val="113000"/>
              </a:lnSpc>
              <a:spcBef>
                <a:spcPts val="600"/>
              </a:spcBef>
            </a:pPr>
            <a:r>
              <a:rPr lang="en-US" sz="1900" dirty="0"/>
              <a:t>Safety concerns</a:t>
            </a:r>
          </a:p>
          <a:p>
            <a:pPr>
              <a:lnSpc>
                <a:spcPct val="113000"/>
              </a:lnSpc>
              <a:spcBef>
                <a:spcPts val="600"/>
              </a:spcBef>
            </a:pPr>
            <a:r>
              <a:rPr lang="en-US" sz="1900" dirty="0"/>
              <a:t>Family disruption</a:t>
            </a:r>
          </a:p>
          <a:p>
            <a:pPr>
              <a:lnSpc>
                <a:spcPct val="113000"/>
              </a:lnSpc>
              <a:spcBef>
                <a:spcPts val="600"/>
              </a:spcBef>
            </a:pPr>
            <a:r>
              <a:rPr lang="en-US" sz="1900" dirty="0"/>
              <a:t>Financial loss</a:t>
            </a:r>
          </a:p>
          <a:p>
            <a:pPr>
              <a:lnSpc>
                <a:spcPct val="113000"/>
              </a:lnSpc>
              <a:spcBef>
                <a:spcPts val="600"/>
              </a:spcBef>
            </a:pPr>
            <a:r>
              <a:rPr lang="en-US" sz="1900" dirty="0"/>
              <a:t>Shame and guilt</a:t>
            </a:r>
          </a:p>
        </p:txBody>
      </p:sp>
      <p:sp>
        <p:nvSpPr>
          <p:cNvPr id="8" name="Text Placeholder 7">
            <a:extLst>
              <a:ext uri="{FF2B5EF4-FFF2-40B4-BE49-F238E27FC236}">
                <a16:creationId xmlns:a16="http://schemas.microsoft.com/office/drawing/2014/main" xmlns="" id="{E3396038-DA32-794D-AE22-A384EF261331}"/>
              </a:ext>
            </a:extLst>
          </p:cNvPr>
          <p:cNvSpPr>
            <a:spLocks noGrp="1"/>
          </p:cNvSpPr>
          <p:nvPr>
            <p:ph type="body" sz="quarter" idx="3"/>
          </p:nvPr>
        </p:nvSpPr>
        <p:spPr>
          <a:xfrm>
            <a:off x="4629150" y="1103706"/>
            <a:ext cx="3887391" cy="617934"/>
          </a:xfrm>
        </p:spPr>
        <p:txBody>
          <a:bodyPr anchor="ctr"/>
          <a:lstStyle/>
          <a:p>
            <a:r>
              <a:rPr lang="en-US" dirty="0"/>
              <a:t>BELIEFS</a:t>
            </a:r>
          </a:p>
        </p:txBody>
      </p:sp>
      <p:sp>
        <p:nvSpPr>
          <p:cNvPr id="10" name="Content Placeholder 9">
            <a:extLst>
              <a:ext uri="{FF2B5EF4-FFF2-40B4-BE49-F238E27FC236}">
                <a16:creationId xmlns:a16="http://schemas.microsoft.com/office/drawing/2014/main" xmlns="" id="{AED38D5B-EFDE-9146-96A0-B6A8F519A8A6}"/>
              </a:ext>
            </a:extLst>
          </p:cNvPr>
          <p:cNvSpPr>
            <a:spLocks noGrp="1"/>
          </p:cNvSpPr>
          <p:nvPr>
            <p:ph sz="quarter" idx="4"/>
          </p:nvPr>
        </p:nvSpPr>
        <p:spPr>
          <a:xfrm>
            <a:off x="4629150" y="1721640"/>
            <a:ext cx="3887391" cy="2763441"/>
          </a:xfrm>
        </p:spPr>
        <p:txBody>
          <a:bodyPr>
            <a:normAutofit/>
          </a:bodyPr>
          <a:lstStyle/>
          <a:p>
            <a:pPr>
              <a:lnSpc>
                <a:spcPct val="113000"/>
              </a:lnSpc>
              <a:spcBef>
                <a:spcPts val="0"/>
              </a:spcBef>
            </a:pPr>
            <a:r>
              <a:rPr lang="en-US" sz="1900" dirty="0"/>
              <a:t>They’re the “perfect” family </a:t>
            </a:r>
          </a:p>
          <a:p>
            <a:pPr>
              <a:lnSpc>
                <a:spcPct val="113000"/>
              </a:lnSpc>
              <a:spcBef>
                <a:spcPts val="600"/>
              </a:spcBef>
            </a:pPr>
            <a:r>
              <a:rPr lang="en-US" sz="1900" dirty="0"/>
              <a:t>They are a “good” person</a:t>
            </a:r>
          </a:p>
          <a:p>
            <a:pPr>
              <a:lnSpc>
                <a:spcPct val="113000"/>
              </a:lnSpc>
              <a:spcBef>
                <a:spcPts val="600"/>
              </a:spcBef>
            </a:pPr>
            <a:r>
              <a:rPr lang="en-US" sz="1900" dirty="0"/>
              <a:t>Every family has issues</a:t>
            </a:r>
          </a:p>
          <a:p>
            <a:pPr>
              <a:lnSpc>
                <a:spcPct val="113000"/>
              </a:lnSpc>
              <a:spcBef>
                <a:spcPts val="600"/>
              </a:spcBef>
            </a:pPr>
            <a:r>
              <a:rPr lang="en-US" sz="1900" dirty="0"/>
              <a:t>They wanted it</a:t>
            </a:r>
          </a:p>
          <a:p>
            <a:pPr>
              <a:lnSpc>
                <a:spcPct val="113000"/>
              </a:lnSpc>
              <a:spcBef>
                <a:spcPts val="600"/>
              </a:spcBef>
            </a:pPr>
            <a:r>
              <a:rPr lang="en-US" sz="1900" dirty="0"/>
              <a:t>That’s how they show affection</a:t>
            </a:r>
          </a:p>
          <a:p>
            <a:pPr>
              <a:lnSpc>
                <a:spcPct val="113000"/>
              </a:lnSpc>
              <a:spcBef>
                <a:spcPts val="600"/>
              </a:spcBef>
            </a:pPr>
            <a:r>
              <a:rPr lang="en-US" sz="1900" dirty="0"/>
              <a:t>They are “too old”</a:t>
            </a:r>
          </a:p>
        </p:txBody>
      </p:sp>
    </p:spTree>
    <p:extLst>
      <p:ext uri="{BB962C8B-B14F-4D97-AF65-F5344CB8AC3E}">
        <p14:creationId xmlns:p14="http://schemas.microsoft.com/office/powerpoint/2010/main" val="377156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11BE4-6CAD-3C48-A5FD-8B15F916D903}"/>
              </a:ext>
            </a:extLst>
          </p:cNvPr>
          <p:cNvSpPr>
            <a:spLocks noGrp="1"/>
          </p:cNvSpPr>
          <p:nvPr>
            <p:ph type="title"/>
          </p:nvPr>
        </p:nvSpPr>
        <p:spPr/>
        <p:txBody>
          <a:bodyPr/>
          <a:lstStyle/>
          <a:p>
            <a:r>
              <a:rPr lang="en-US" dirty="0"/>
              <a:t>Continuum of Adult’s Behaviors</a:t>
            </a:r>
          </a:p>
        </p:txBody>
      </p:sp>
      <p:graphicFrame>
        <p:nvGraphicFramePr>
          <p:cNvPr id="9" name="Table 8">
            <a:extLst>
              <a:ext uri="{FF2B5EF4-FFF2-40B4-BE49-F238E27FC236}">
                <a16:creationId xmlns:a16="http://schemas.microsoft.com/office/drawing/2014/main" xmlns="" id="{A47977A9-A5FD-AF49-A6FC-5BF47FF5455A}"/>
              </a:ext>
            </a:extLst>
          </p:cNvPr>
          <p:cNvGraphicFramePr>
            <a:graphicFrameLocks noGrp="1"/>
          </p:cNvGraphicFramePr>
          <p:nvPr>
            <p:extLst>
              <p:ext uri="{D42A27DB-BD31-4B8C-83A1-F6EECF244321}">
                <p14:modId xmlns:p14="http://schemas.microsoft.com/office/powerpoint/2010/main" val="1226115708"/>
              </p:ext>
            </p:extLst>
          </p:nvPr>
        </p:nvGraphicFramePr>
        <p:xfrm>
          <a:off x="628651" y="1228260"/>
          <a:ext cx="7886699" cy="3400890"/>
        </p:xfrm>
        <a:graphic>
          <a:graphicData uri="http://schemas.openxmlformats.org/drawingml/2006/table">
            <a:tbl>
              <a:tblPr firstRow="1" bandRow="1">
                <a:tableStyleId>{5C22544A-7EE6-4342-B048-85BDC9FD1C3A}</a:tableStyleId>
              </a:tblPr>
              <a:tblGrid>
                <a:gridCol w="1228724">
                  <a:extLst>
                    <a:ext uri="{9D8B030D-6E8A-4147-A177-3AD203B41FA5}">
                      <a16:colId xmlns:a16="http://schemas.microsoft.com/office/drawing/2014/main" xmlns="" val="846704916"/>
                    </a:ext>
                  </a:extLst>
                </a:gridCol>
                <a:gridCol w="6657975">
                  <a:extLst>
                    <a:ext uri="{9D8B030D-6E8A-4147-A177-3AD203B41FA5}">
                      <a16:colId xmlns:a16="http://schemas.microsoft.com/office/drawing/2014/main" xmlns="" val="1120307511"/>
                    </a:ext>
                  </a:extLst>
                </a:gridCol>
              </a:tblGrid>
              <a:tr h="1133630">
                <a:tc>
                  <a:txBody>
                    <a:bodyPr/>
                    <a:lstStyle/>
                    <a:p>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2238143241"/>
                  </a:ext>
                </a:extLst>
              </a:tr>
              <a:tr h="113363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1"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xmlns="" val="634711602"/>
                  </a:ext>
                </a:extLst>
              </a:tr>
              <a:tr h="1133630">
                <a:tc>
                  <a:txBody>
                    <a:bodyPr/>
                    <a:lstStyle/>
                    <a:p>
                      <a:endParaRPr lang="en-US" sz="18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3036990893"/>
                  </a:ext>
                </a:extLst>
              </a:tr>
            </a:tbl>
          </a:graphicData>
        </a:graphic>
      </p:graphicFrame>
      <p:sp>
        <p:nvSpPr>
          <p:cNvPr id="10" name="Oval 9">
            <a:extLst>
              <a:ext uri="{FF2B5EF4-FFF2-40B4-BE49-F238E27FC236}">
                <a16:creationId xmlns:a16="http://schemas.microsoft.com/office/drawing/2014/main" xmlns="" id="{A7360421-FB8A-C54D-A453-D683AFC511BE}"/>
              </a:ext>
            </a:extLst>
          </p:cNvPr>
          <p:cNvSpPr>
            <a:spLocks noChangeAspect="1"/>
          </p:cNvSpPr>
          <p:nvPr/>
        </p:nvSpPr>
        <p:spPr>
          <a:xfrm>
            <a:off x="816955" y="1365182"/>
            <a:ext cx="857250" cy="857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a16="http://schemas.microsoft.com/office/drawing/2014/main" xmlns="" id="{4DEDB3A2-F0DD-C44E-AB27-16E87FCCA406}"/>
              </a:ext>
            </a:extLst>
          </p:cNvPr>
          <p:cNvSpPr>
            <a:spLocks noChangeAspect="1"/>
          </p:cNvSpPr>
          <p:nvPr/>
        </p:nvSpPr>
        <p:spPr>
          <a:xfrm>
            <a:off x="816955" y="2458421"/>
            <a:ext cx="857250" cy="8572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xmlns="" id="{FA121627-1C82-454B-9589-B4958AD1E8E4}"/>
              </a:ext>
            </a:extLst>
          </p:cNvPr>
          <p:cNvSpPr>
            <a:spLocks noChangeAspect="1"/>
          </p:cNvSpPr>
          <p:nvPr/>
        </p:nvSpPr>
        <p:spPr>
          <a:xfrm>
            <a:off x="822815" y="3622323"/>
            <a:ext cx="857250"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2037813" y="1430757"/>
            <a:ext cx="6261360" cy="646331"/>
          </a:xfrm>
          <a:prstGeom prst="rect">
            <a:avLst/>
          </a:prstGeom>
          <a:noFill/>
        </p:spPr>
        <p:txBody>
          <a:bodyPr wrap="square" rtlCol="0">
            <a:spAutoFit/>
          </a:bodyPr>
          <a:lstStyle/>
          <a:p>
            <a:pPr marL="0" lvl="1"/>
            <a:r>
              <a:rPr lang="en-US" dirty="0">
                <a:solidFill>
                  <a:srgbClr val="000000"/>
                </a:solidFill>
                <a:latin typeface="Arial" panose="020B0604020202020204" pitchFamily="34" charset="0"/>
                <a:cs typeface="Arial" panose="020B0604020202020204" pitchFamily="34" charset="0"/>
              </a:rPr>
              <a:t>Praise, high-fives, child-initiated hugs, pats on the back or shoulders, etc.</a:t>
            </a:r>
            <a:endParaRPr lang="en-US" dirty="0"/>
          </a:p>
        </p:txBody>
      </p:sp>
      <p:sp>
        <p:nvSpPr>
          <p:cNvPr id="4" name="TextBox 3"/>
          <p:cNvSpPr txBox="1"/>
          <p:nvPr/>
        </p:nvSpPr>
        <p:spPr>
          <a:xfrm>
            <a:off x="2028824" y="2440770"/>
            <a:ext cx="6399557" cy="923330"/>
          </a:xfrm>
          <a:prstGeom prst="rect">
            <a:avLst/>
          </a:prstGeom>
          <a:noFill/>
        </p:spPr>
        <p:txBody>
          <a:bodyPr wrap="square" rtlCol="0">
            <a:spAutoFit/>
          </a:bodyPr>
          <a:lstStyle/>
          <a:p>
            <a:pPr marL="0" lvl="1"/>
            <a:r>
              <a:rPr lang="en-US" dirty="0">
                <a:solidFill>
                  <a:srgbClr val="000000"/>
                </a:solidFill>
                <a:latin typeface="Arial" panose="020B0604020202020204" pitchFamily="34" charset="0"/>
                <a:cs typeface="Arial" panose="020B0604020202020204" pitchFamily="34" charset="0"/>
              </a:rPr>
              <a:t>Playing favorites, adult initiated hugs, patting the buttocks, sexual or suggestive comments, “dirty” jokes, asking for personal telephone or e-mail, taking individual photos, etc.</a:t>
            </a:r>
          </a:p>
        </p:txBody>
      </p:sp>
      <p:sp>
        <p:nvSpPr>
          <p:cNvPr id="5" name="TextBox 4"/>
          <p:cNvSpPr txBox="1"/>
          <p:nvPr/>
        </p:nvSpPr>
        <p:spPr>
          <a:xfrm>
            <a:off x="2028825" y="3727783"/>
            <a:ext cx="6399556" cy="646331"/>
          </a:xfrm>
          <a:prstGeom prst="rect">
            <a:avLst/>
          </a:prstGeom>
          <a:noFill/>
        </p:spPr>
        <p:txBody>
          <a:bodyPr wrap="square" rtlCol="0">
            <a:spAutoFit/>
          </a:bodyPr>
          <a:lstStyle/>
          <a:p>
            <a:pPr lvl="0"/>
            <a:r>
              <a:rPr lang="en-US" dirty="0">
                <a:solidFill>
                  <a:srgbClr val="000000"/>
                </a:solidFill>
                <a:latin typeface="Arial" panose="020B0604020202020204" pitchFamily="34" charset="0"/>
                <a:cs typeface="Arial" panose="020B0604020202020204" pitchFamily="34" charset="0"/>
              </a:rPr>
              <a:t>Showing porn, watching youth undress, asking a child to touch another child sexually, any sexual activity with minor.</a:t>
            </a:r>
          </a:p>
        </p:txBody>
      </p:sp>
    </p:spTree>
    <p:extLst>
      <p:ext uri="{BB962C8B-B14F-4D97-AF65-F5344CB8AC3E}">
        <p14:creationId xmlns:p14="http://schemas.microsoft.com/office/powerpoint/2010/main" val="345425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F854C-E5B7-5544-A86F-BFF12523C6D0}"/>
              </a:ext>
            </a:extLst>
          </p:cNvPr>
          <p:cNvSpPr>
            <a:spLocks noGrp="1"/>
          </p:cNvSpPr>
          <p:nvPr>
            <p:ph type="title"/>
          </p:nvPr>
        </p:nvSpPr>
        <p:spPr/>
        <p:txBody>
          <a:bodyPr>
            <a:normAutofit fontScale="90000"/>
          </a:bodyPr>
          <a:lstStyle/>
          <a:p>
            <a:r>
              <a:rPr lang="en-US" dirty="0"/>
              <a:t>Activity:</a:t>
            </a:r>
            <a:br>
              <a:rPr lang="en-US" dirty="0"/>
            </a:br>
            <a:r>
              <a:rPr lang="en-US" dirty="0"/>
              <a:t>Continuum of Adult Behaviors</a:t>
            </a:r>
          </a:p>
        </p:txBody>
      </p:sp>
      <p:grpSp>
        <p:nvGrpSpPr>
          <p:cNvPr id="12" name="Group 11">
            <a:extLst>
              <a:ext uri="{FF2B5EF4-FFF2-40B4-BE49-F238E27FC236}">
                <a16:creationId xmlns:a16="http://schemas.microsoft.com/office/drawing/2014/main" xmlns="" id="{3387F8DB-32CD-6947-9B95-616A8935E431}"/>
              </a:ext>
            </a:extLst>
          </p:cNvPr>
          <p:cNvGrpSpPr/>
          <p:nvPr/>
        </p:nvGrpSpPr>
        <p:grpSpPr>
          <a:xfrm>
            <a:off x="1354931" y="1239999"/>
            <a:ext cx="6350794" cy="1813392"/>
            <a:chOff x="1459706" y="1231026"/>
            <a:chExt cx="6350794" cy="1813392"/>
          </a:xfrm>
        </p:grpSpPr>
        <p:sp>
          <p:nvSpPr>
            <p:cNvPr id="5" name="Right Arrow 4">
              <a:extLst>
                <a:ext uri="{FF2B5EF4-FFF2-40B4-BE49-F238E27FC236}">
                  <a16:creationId xmlns:a16="http://schemas.microsoft.com/office/drawing/2014/main" xmlns="" id="{C5EFA5B6-F7AA-324D-9EFF-05C14E1A2D47}"/>
                </a:ext>
              </a:extLst>
            </p:cNvPr>
            <p:cNvSpPr/>
            <p:nvPr/>
          </p:nvSpPr>
          <p:spPr>
            <a:xfrm>
              <a:off x="4610100" y="1231027"/>
              <a:ext cx="3200400" cy="1813391"/>
            </a:xfrm>
            <a:prstGeom prst="rightArrow">
              <a:avLst/>
            </a:prstGeom>
            <a:gradFill flip="none" rotWithShape="1">
              <a:gsLst>
                <a:gs pos="0">
                  <a:srgbClr val="FFFF00"/>
                </a:gs>
                <a:gs pos="100000">
                  <a:srgbClr val="FF0000"/>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ight Arrow 5">
              <a:extLst>
                <a:ext uri="{FF2B5EF4-FFF2-40B4-BE49-F238E27FC236}">
                  <a16:creationId xmlns:a16="http://schemas.microsoft.com/office/drawing/2014/main" xmlns="" id="{9374D36B-6B45-E549-A082-2E99B0BC9F88}"/>
                </a:ext>
              </a:extLst>
            </p:cNvPr>
            <p:cNvSpPr/>
            <p:nvPr/>
          </p:nvSpPr>
          <p:spPr>
            <a:xfrm rot="10800000">
              <a:off x="1459706" y="1231026"/>
              <a:ext cx="3200400" cy="1813391"/>
            </a:xfrm>
            <a:prstGeom prst="rightArrow">
              <a:avLst/>
            </a:prstGeom>
            <a:gradFill flip="none" rotWithShape="1">
              <a:gsLst>
                <a:gs pos="0">
                  <a:srgbClr val="FFFF00"/>
                </a:gs>
                <a:gs pos="100000">
                  <a:srgbClr val="00B050"/>
                </a:gs>
                <a:gs pos="100000">
                  <a:srgbClr val="00B05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aphicFrame>
        <p:nvGraphicFramePr>
          <p:cNvPr id="10" name="Table 9">
            <a:extLst>
              <a:ext uri="{FF2B5EF4-FFF2-40B4-BE49-F238E27FC236}">
                <a16:creationId xmlns:a16="http://schemas.microsoft.com/office/drawing/2014/main" xmlns="" id="{DFCECB7E-CC2F-AA41-A201-4C6D71B2CA96}"/>
              </a:ext>
            </a:extLst>
          </p:cNvPr>
          <p:cNvGraphicFramePr>
            <a:graphicFrameLocks noGrp="1"/>
          </p:cNvGraphicFramePr>
          <p:nvPr>
            <p:extLst>
              <p:ext uri="{D42A27DB-BD31-4B8C-83A1-F6EECF244321}">
                <p14:modId xmlns:p14="http://schemas.microsoft.com/office/powerpoint/2010/main" val="4176556621"/>
              </p:ext>
            </p:extLst>
          </p:nvPr>
        </p:nvGraphicFramePr>
        <p:xfrm>
          <a:off x="987288" y="3389150"/>
          <a:ext cx="7169424" cy="1028700"/>
        </p:xfrm>
        <a:graphic>
          <a:graphicData uri="http://schemas.openxmlformats.org/drawingml/2006/table">
            <a:tbl>
              <a:tblPr firstRow="1" bandRow="1">
                <a:tableStyleId>{5C22544A-7EE6-4342-B048-85BDC9FD1C3A}</a:tableStyleId>
              </a:tblPr>
              <a:tblGrid>
                <a:gridCol w="2389808">
                  <a:extLst>
                    <a:ext uri="{9D8B030D-6E8A-4147-A177-3AD203B41FA5}">
                      <a16:colId xmlns:a16="http://schemas.microsoft.com/office/drawing/2014/main" xmlns="" val="846704916"/>
                    </a:ext>
                  </a:extLst>
                </a:gridCol>
                <a:gridCol w="2389808">
                  <a:extLst>
                    <a:ext uri="{9D8B030D-6E8A-4147-A177-3AD203B41FA5}">
                      <a16:colId xmlns:a16="http://schemas.microsoft.com/office/drawing/2014/main" xmlns="" val="1120307511"/>
                    </a:ext>
                  </a:extLst>
                </a:gridCol>
                <a:gridCol w="2389808">
                  <a:extLst>
                    <a:ext uri="{9D8B030D-6E8A-4147-A177-3AD203B41FA5}">
                      <a16:colId xmlns:a16="http://schemas.microsoft.com/office/drawing/2014/main" xmlns="" val="28986057"/>
                    </a:ext>
                  </a:extLst>
                </a:gridCol>
              </a:tblGrid>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Safe, healthy, developmentally-appropriate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Concerning, inappropriate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Abusive</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2238143241"/>
                  </a:ext>
                </a:extLst>
              </a:tr>
            </a:tbl>
          </a:graphicData>
        </a:graphic>
      </p:graphicFrame>
    </p:spTree>
    <p:extLst>
      <p:ext uri="{BB962C8B-B14F-4D97-AF65-F5344CB8AC3E}">
        <p14:creationId xmlns:p14="http://schemas.microsoft.com/office/powerpoint/2010/main" val="585799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Having Conversations</a:t>
            </a:r>
          </a:p>
        </p:txBody>
      </p:sp>
    </p:spTree>
    <p:extLst>
      <p:ext uri="{BB962C8B-B14F-4D97-AF65-F5344CB8AC3E}">
        <p14:creationId xmlns:p14="http://schemas.microsoft.com/office/powerpoint/2010/main" val="4213114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Speaking Up - Model</a:t>
            </a:r>
          </a:p>
        </p:txBody>
      </p:sp>
      <p:sp>
        <p:nvSpPr>
          <p:cNvPr id="3" name="Content Placeholder 2" descr="Rectangle: Click to edit Master text styles&#10;Second level&#10;Third level&#10;Fourth level&#10;Fifth level"/>
          <p:cNvSpPr>
            <a:spLocks noGrp="1"/>
          </p:cNvSpPr>
          <p:nvPr>
            <p:ph idx="1"/>
          </p:nvPr>
        </p:nvSpPr>
        <p:spPr/>
        <p:txBody>
          <a:bodyPr/>
          <a:lstStyle/>
          <a:p>
            <a:pPr eaLnBrk="1" hangingPunct="1">
              <a:spcBef>
                <a:spcPts val="0"/>
              </a:spcBef>
              <a:defRPr/>
            </a:pPr>
            <a:r>
              <a:rPr lang="en-US" dirty="0"/>
              <a:t>Set the tone - shared responsibility and accountability</a:t>
            </a:r>
          </a:p>
          <a:p>
            <a:pPr eaLnBrk="1" hangingPunct="1">
              <a:spcBef>
                <a:spcPts val="0"/>
              </a:spcBef>
              <a:defRPr/>
            </a:pPr>
            <a:endParaRPr lang="en-US" sz="1000" dirty="0"/>
          </a:p>
          <a:p>
            <a:pPr eaLnBrk="1" hangingPunct="1">
              <a:spcBef>
                <a:spcPts val="0"/>
              </a:spcBef>
              <a:defRPr/>
            </a:pPr>
            <a:r>
              <a:rPr lang="en-US" dirty="0"/>
              <a:t>Be honest and genuine</a:t>
            </a:r>
          </a:p>
          <a:p>
            <a:pPr eaLnBrk="1" hangingPunct="1">
              <a:spcBef>
                <a:spcPts val="0"/>
              </a:spcBef>
              <a:defRPr/>
            </a:pPr>
            <a:endParaRPr lang="en-US" sz="1000" dirty="0"/>
          </a:p>
          <a:p>
            <a:pPr eaLnBrk="1" hangingPunct="1">
              <a:spcBef>
                <a:spcPts val="0"/>
              </a:spcBef>
              <a:defRPr/>
            </a:pPr>
            <a:r>
              <a:rPr lang="en-US" dirty="0"/>
              <a:t>Describe the behavior </a:t>
            </a:r>
          </a:p>
          <a:p>
            <a:pPr eaLnBrk="1" hangingPunct="1">
              <a:spcBef>
                <a:spcPts val="0"/>
              </a:spcBef>
              <a:defRPr/>
            </a:pPr>
            <a:endParaRPr lang="en-US" sz="1000" dirty="0"/>
          </a:p>
          <a:p>
            <a:pPr eaLnBrk="1" hangingPunct="1">
              <a:spcBef>
                <a:spcPts val="0"/>
              </a:spcBef>
              <a:defRPr/>
            </a:pPr>
            <a:r>
              <a:rPr lang="en-US" dirty="0"/>
              <a:t>State what you want </a:t>
            </a:r>
          </a:p>
          <a:p>
            <a:pPr eaLnBrk="1" hangingPunct="1">
              <a:spcBef>
                <a:spcPts val="0"/>
              </a:spcBef>
              <a:defRPr/>
            </a:pPr>
            <a:endParaRPr lang="en-US" sz="1000" dirty="0"/>
          </a:p>
          <a:p>
            <a:pPr eaLnBrk="1" hangingPunct="1">
              <a:spcBef>
                <a:spcPts val="0"/>
              </a:spcBef>
              <a:defRPr/>
            </a:pPr>
            <a:r>
              <a:rPr lang="en-US" dirty="0"/>
              <a:t>Speak up and set boundaries</a:t>
            </a:r>
          </a:p>
          <a:p>
            <a:pPr marL="400050" lvl="1" indent="0" eaLnBrk="1" hangingPunct="1">
              <a:buFont typeface="Wingdings" pitchFamily="2" charset="2"/>
              <a:buNone/>
              <a:defRPr/>
            </a:pPr>
            <a:endParaRPr lang="en-US" dirty="0"/>
          </a:p>
        </p:txBody>
      </p:sp>
    </p:spTree>
    <p:extLst>
      <p:ext uri="{BB962C8B-B14F-4D97-AF65-F5344CB8AC3E}">
        <p14:creationId xmlns:p14="http://schemas.microsoft.com/office/powerpoint/2010/main" val="2716798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itting at a table&#10;&#10;Description automatically generated with low confidence">
            <a:extLst>
              <a:ext uri="{FF2B5EF4-FFF2-40B4-BE49-F238E27FC236}">
                <a16:creationId xmlns:a16="http://schemas.microsoft.com/office/drawing/2014/main" xmlns="" id="{FF66975F-BD05-1A4B-ABCA-66168C6495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1901" y="0"/>
            <a:ext cx="7715250" cy="5143500"/>
          </a:xfrm>
          <a:prstGeom prst="rect">
            <a:avLst/>
          </a:prstGeom>
        </p:spPr>
      </p:pic>
      <p:sp>
        <p:nvSpPr>
          <p:cNvPr id="8" name="Rectangle 7">
            <a:extLst>
              <a:ext uri="{FF2B5EF4-FFF2-40B4-BE49-F238E27FC236}">
                <a16:creationId xmlns:a16="http://schemas.microsoft.com/office/drawing/2014/main" xmlns="" id="{4BFBF689-8869-4E4B-9FB0-8F867A17C197}"/>
              </a:ext>
            </a:extLst>
          </p:cNvPr>
          <p:cNvSpPr/>
          <p:nvPr/>
        </p:nvSpPr>
        <p:spPr>
          <a:xfrm>
            <a:off x="0" y="0"/>
            <a:ext cx="9008534" cy="5143500"/>
          </a:xfrm>
          <a:prstGeom prst="rect">
            <a:avLst/>
          </a:prstGeom>
          <a:gradFill>
            <a:gsLst>
              <a:gs pos="43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Communication Skills</a:t>
            </a:r>
          </a:p>
        </p:txBody>
      </p:sp>
      <p:sp>
        <p:nvSpPr>
          <p:cNvPr id="3" name="Content Placeholder 2"/>
          <p:cNvSpPr>
            <a:spLocks noGrp="1"/>
          </p:cNvSpPr>
          <p:nvPr>
            <p:ph sz="half" idx="1"/>
          </p:nvPr>
        </p:nvSpPr>
        <p:spPr/>
        <p:txBody>
          <a:bodyPr/>
          <a:lstStyle/>
          <a:p>
            <a:r>
              <a:rPr lang="en-US" dirty="0"/>
              <a:t>Language and Tone</a:t>
            </a:r>
          </a:p>
          <a:p>
            <a:r>
              <a:rPr lang="en-US" dirty="0"/>
              <a:t>Avoid Labels and Intent</a:t>
            </a:r>
          </a:p>
          <a:p>
            <a:r>
              <a:rPr lang="en-US" dirty="0"/>
              <a:t>Stick to the Facts</a:t>
            </a:r>
          </a:p>
          <a:p>
            <a:r>
              <a:rPr lang="en-US" dirty="0"/>
              <a:t>Calm and Confident</a:t>
            </a:r>
          </a:p>
          <a:p>
            <a:r>
              <a:rPr lang="en-US" dirty="0"/>
              <a:t>Respectful</a:t>
            </a:r>
          </a:p>
          <a:p>
            <a:r>
              <a:rPr lang="en-US" dirty="0"/>
              <a:t>Listening Skills</a:t>
            </a:r>
          </a:p>
          <a:p>
            <a:r>
              <a:rPr lang="en-US" dirty="0"/>
              <a:t>Follow up</a:t>
            </a:r>
          </a:p>
          <a:p>
            <a:endParaRPr lang="en-US" dirty="0"/>
          </a:p>
          <a:p>
            <a:endParaRPr lang="en-US" dirty="0"/>
          </a:p>
        </p:txBody>
      </p:sp>
    </p:spTree>
    <p:extLst>
      <p:ext uri="{BB962C8B-B14F-4D97-AF65-F5344CB8AC3E}">
        <p14:creationId xmlns:p14="http://schemas.microsoft.com/office/powerpoint/2010/main" val="3472811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Activity:</a:t>
            </a:r>
            <a:br>
              <a:rPr lang="en-US" dirty="0"/>
            </a:br>
            <a:r>
              <a:rPr lang="en-US" dirty="0"/>
              <a:t>Low Risk Situations</a:t>
            </a:r>
          </a:p>
        </p:txBody>
      </p:sp>
      <p:sp>
        <p:nvSpPr>
          <p:cNvPr id="3" name="Content Placeholder 2"/>
          <p:cNvSpPr>
            <a:spLocks noGrp="1"/>
          </p:cNvSpPr>
          <p:nvPr>
            <p:ph idx="1"/>
          </p:nvPr>
        </p:nvSpPr>
        <p:spPr/>
        <p:txBody>
          <a:bodyPr>
            <a:normAutofit/>
          </a:bodyPr>
          <a:lstStyle/>
          <a:p>
            <a:r>
              <a:rPr lang="en-US" sz="2800" dirty="0"/>
              <a:t>Your dentist is regularly ½ hour late</a:t>
            </a:r>
          </a:p>
          <a:p>
            <a:r>
              <a:rPr lang="en-US" sz="2800" dirty="0"/>
              <a:t>Your neighbor’s dog digs holes in your yard</a:t>
            </a:r>
          </a:p>
          <a:p>
            <a:r>
              <a:rPr lang="en-US" sz="2800" dirty="0"/>
              <a:t>Grandma lets children stay up past bedtime</a:t>
            </a:r>
          </a:p>
          <a:p>
            <a:r>
              <a:rPr lang="en-US" sz="2800" dirty="0"/>
              <a:t>Your roommate always leaves a mess</a:t>
            </a:r>
          </a:p>
          <a:p>
            <a:r>
              <a:rPr lang="en-US" sz="2800" dirty="0"/>
              <a:t>Your food has arrived cold at a fancy restaurant</a:t>
            </a:r>
          </a:p>
        </p:txBody>
      </p:sp>
    </p:spTree>
    <p:extLst>
      <p:ext uri="{BB962C8B-B14F-4D97-AF65-F5344CB8AC3E}">
        <p14:creationId xmlns:p14="http://schemas.microsoft.com/office/powerpoint/2010/main" val="1801807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Successful Conversations</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sz="2400" b="1" dirty="0">
                <a:solidFill>
                  <a:srgbClr val="00B050"/>
                </a:solidFill>
              </a:rPr>
              <a:t>DOs</a:t>
            </a:r>
            <a:endParaRPr lang="en-US" sz="2400" dirty="0"/>
          </a:p>
          <a:p>
            <a:r>
              <a:rPr lang="en-US" sz="2400" dirty="0"/>
              <a:t>Set the stage</a:t>
            </a:r>
          </a:p>
          <a:p>
            <a:r>
              <a:rPr lang="en-US" sz="2400" dirty="0"/>
              <a:t>Stick to the facts</a:t>
            </a:r>
          </a:p>
          <a:p>
            <a:r>
              <a:rPr lang="en-US" sz="2400" dirty="0"/>
              <a:t>We’re on the “same side”</a:t>
            </a:r>
          </a:p>
          <a:p>
            <a:r>
              <a:rPr lang="en-US" sz="2400" dirty="0"/>
              <a:t>Be honest about your feelings</a:t>
            </a:r>
          </a:p>
          <a:p>
            <a:r>
              <a:rPr lang="en-US" sz="2400" dirty="0"/>
              <a:t>Include positives</a:t>
            </a:r>
          </a:p>
          <a:p>
            <a:r>
              <a:rPr lang="en-US" sz="2400" dirty="0"/>
              <a:t>Be prepared with information</a:t>
            </a:r>
          </a:p>
          <a:p>
            <a:r>
              <a:rPr lang="en-US" sz="2400" dirty="0"/>
              <a:t>Create safety plan together</a:t>
            </a:r>
          </a:p>
          <a:p>
            <a:endParaRPr lang="en-US" dirty="0"/>
          </a:p>
          <a:p>
            <a:endParaRPr lang="en-US" dirty="0"/>
          </a:p>
        </p:txBody>
      </p:sp>
      <p:sp>
        <p:nvSpPr>
          <p:cNvPr id="2" name="Content Placeholder 1"/>
          <p:cNvSpPr>
            <a:spLocks noGrp="1"/>
          </p:cNvSpPr>
          <p:nvPr>
            <p:ph sz="half" idx="2"/>
          </p:nvPr>
        </p:nvSpPr>
        <p:spPr/>
        <p:txBody>
          <a:bodyPr>
            <a:noAutofit/>
          </a:bodyPr>
          <a:lstStyle/>
          <a:p>
            <a:pPr marL="0" indent="0">
              <a:buFontTx/>
              <a:buNone/>
            </a:pPr>
            <a:r>
              <a:rPr lang="en-US" sz="2000" b="1" kern="0" dirty="0">
                <a:solidFill>
                  <a:srgbClr val="FF0000"/>
                </a:solidFill>
              </a:rPr>
              <a:t>DON’Ts</a:t>
            </a:r>
            <a:endParaRPr lang="en-US" sz="2000" kern="0" dirty="0">
              <a:solidFill>
                <a:srgbClr val="000000"/>
              </a:solidFill>
            </a:endParaRPr>
          </a:p>
          <a:p>
            <a:r>
              <a:rPr lang="en-US" sz="2000" kern="0" dirty="0">
                <a:solidFill>
                  <a:srgbClr val="000000"/>
                </a:solidFill>
              </a:rPr>
              <a:t>Avoid labels</a:t>
            </a:r>
          </a:p>
          <a:p>
            <a:r>
              <a:rPr lang="en-US" sz="2000" kern="0" dirty="0">
                <a:solidFill>
                  <a:srgbClr val="000000"/>
                </a:solidFill>
              </a:rPr>
              <a:t>Avoid judgment</a:t>
            </a:r>
          </a:p>
          <a:p>
            <a:r>
              <a:rPr lang="en-US" sz="2000" kern="0" dirty="0">
                <a:solidFill>
                  <a:srgbClr val="000000"/>
                </a:solidFill>
              </a:rPr>
              <a:t>Avoid comparisons</a:t>
            </a:r>
          </a:p>
          <a:p>
            <a:pPr marL="0" indent="0">
              <a:buFontTx/>
              <a:buNone/>
            </a:pPr>
            <a:r>
              <a:rPr lang="en-US" sz="2000" b="1" kern="0" dirty="0">
                <a:solidFill>
                  <a:srgbClr val="000000"/>
                </a:solidFill>
              </a:rPr>
              <a:t>AFTER</a:t>
            </a:r>
            <a:endParaRPr lang="en-US" sz="2000" kern="0" dirty="0">
              <a:solidFill>
                <a:srgbClr val="000000"/>
              </a:solidFill>
            </a:endParaRPr>
          </a:p>
          <a:p>
            <a:r>
              <a:rPr lang="en-US" sz="2000" kern="0" dirty="0">
                <a:solidFill>
                  <a:srgbClr val="000000"/>
                </a:solidFill>
              </a:rPr>
              <a:t>Thank the adult</a:t>
            </a:r>
          </a:p>
          <a:p>
            <a:r>
              <a:rPr lang="en-US" sz="2000" kern="0" dirty="0">
                <a:solidFill>
                  <a:srgbClr val="000000"/>
                </a:solidFill>
              </a:rPr>
              <a:t>Follow up</a:t>
            </a:r>
          </a:p>
        </p:txBody>
      </p:sp>
    </p:spTree>
    <p:extLst>
      <p:ext uri="{BB962C8B-B14F-4D97-AF65-F5344CB8AC3E}">
        <p14:creationId xmlns:p14="http://schemas.microsoft.com/office/powerpoint/2010/main" val="36107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F8800-80CC-A246-9771-B146D622340D}"/>
              </a:ext>
            </a:extLst>
          </p:cNvPr>
          <p:cNvSpPr>
            <a:spLocks noGrp="1"/>
          </p:cNvSpPr>
          <p:nvPr>
            <p:ph type="title"/>
          </p:nvPr>
        </p:nvSpPr>
        <p:spPr/>
        <p:txBody>
          <a:bodyPr/>
          <a:lstStyle/>
          <a:p>
            <a:r>
              <a:rPr lang="en-US" dirty="0"/>
              <a:t>Healthy or Unhealthy?</a:t>
            </a:r>
          </a:p>
        </p:txBody>
      </p:sp>
      <p:graphicFrame>
        <p:nvGraphicFramePr>
          <p:cNvPr id="4" name="Content Placeholder 3">
            <a:extLst>
              <a:ext uri="{FF2B5EF4-FFF2-40B4-BE49-F238E27FC236}">
                <a16:creationId xmlns:a16="http://schemas.microsoft.com/office/drawing/2014/main" xmlns="" id="{99DB235B-D728-8442-AC60-64B0B17EB9F4}"/>
              </a:ext>
            </a:extLst>
          </p:cNvPr>
          <p:cNvGraphicFramePr>
            <a:graphicFrameLocks noGrp="1"/>
          </p:cNvGraphicFramePr>
          <p:nvPr>
            <p:ph idx="1"/>
            <p:extLst>
              <p:ext uri="{D42A27DB-BD31-4B8C-83A1-F6EECF244321}">
                <p14:modId xmlns:p14="http://schemas.microsoft.com/office/powerpoint/2010/main" val="3408494472"/>
              </p:ext>
            </p:extLst>
          </p:nvPr>
        </p:nvGraphicFramePr>
        <p:xfrm>
          <a:off x="628650" y="1268016"/>
          <a:ext cx="7863840" cy="328253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xmlns="" val="622267829"/>
                    </a:ext>
                  </a:extLst>
                </a:gridCol>
                <a:gridCol w="1828800">
                  <a:extLst>
                    <a:ext uri="{9D8B030D-6E8A-4147-A177-3AD203B41FA5}">
                      <a16:colId xmlns:a16="http://schemas.microsoft.com/office/drawing/2014/main" xmlns="" val="3407115458"/>
                    </a:ext>
                  </a:extLst>
                </a:gridCol>
                <a:gridCol w="3017520">
                  <a:extLst>
                    <a:ext uri="{9D8B030D-6E8A-4147-A177-3AD203B41FA5}">
                      <a16:colId xmlns:a16="http://schemas.microsoft.com/office/drawing/2014/main" xmlns="" val="2559699965"/>
                    </a:ext>
                  </a:extLst>
                </a:gridCol>
              </a:tblGrid>
              <a:tr h="360938">
                <a:tc>
                  <a:txBody>
                    <a:bodyPr/>
                    <a:lstStyle/>
                    <a:p>
                      <a:pPr algn="ctr">
                        <a:lnSpc>
                          <a:spcPct val="100000"/>
                        </a:lnSpc>
                      </a:pPr>
                      <a:r>
                        <a:rPr lang="en-US" sz="1800" dirty="0">
                          <a:solidFill>
                            <a:schemeClr val="tx1"/>
                          </a:solidFill>
                          <a:latin typeface="Arial" panose="020B0604020202020204" pitchFamily="34" charset="0"/>
                          <a:cs typeface="Arial" panose="020B0604020202020204" pitchFamily="34" charset="0"/>
                        </a:rPr>
                        <a:t>Healthy</a:t>
                      </a:r>
                    </a:p>
                  </a:txBody>
                  <a:tcPr marL="68580" marR="68580" marT="34290" marB="34290" anchor="ctr">
                    <a:solidFill>
                      <a:srgbClr val="00B050"/>
                    </a:solidFill>
                  </a:tcPr>
                </a:tc>
                <a:tc>
                  <a:txBody>
                    <a:bodyPr/>
                    <a:lstStyle/>
                    <a:p>
                      <a:pPr algn="ctr">
                        <a:lnSpc>
                          <a:spcPct val="100000"/>
                        </a:lnSpc>
                      </a:pPr>
                      <a:r>
                        <a:rPr lang="en-US" sz="1800" dirty="0">
                          <a:solidFill>
                            <a:schemeClr val="tx1"/>
                          </a:solidFill>
                          <a:latin typeface="Arial" panose="020B0604020202020204" pitchFamily="34" charset="0"/>
                          <a:cs typeface="Arial" panose="020B0604020202020204" pitchFamily="34" charset="0"/>
                        </a:rPr>
                        <a:t>Variable</a:t>
                      </a:r>
                    </a:p>
                  </a:txBody>
                  <a:tcPr marL="68580" marR="68580" marT="34290" marB="34290" anchor="ctr">
                    <a:solidFill>
                      <a:schemeClr val="bg2">
                        <a:lumMod val="90000"/>
                      </a:schemeClr>
                    </a:solidFill>
                  </a:tcPr>
                </a:tc>
                <a:tc>
                  <a:txBody>
                    <a:bodyPr/>
                    <a:lstStyle/>
                    <a:p>
                      <a:pPr algn="ctr">
                        <a:lnSpc>
                          <a:spcPct val="100000"/>
                        </a:lnSpc>
                      </a:pPr>
                      <a:r>
                        <a:rPr lang="en-US" sz="1800" dirty="0">
                          <a:solidFill>
                            <a:schemeClr val="tx1"/>
                          </a:solidFill>
                          <a:latin typeface="Arial" panose="020B0604020202020204" pitchFamily="34" charset="0"/>
                          <a:cs typeface="Arial" panose="020B0604020202020204" pitchFamily="34" charset="0"/>
                        </a:rPr>
                        <a:t>Unhealthy</a:t>
                      </a:r>
                    </a:p>
                  </a:txBody>
                  <a:tcPr marL="68580" marR="68580" marT="34290" marB="34290" anchor="ctr">
                    <a:solidFill>
                      <a:srgbClr val="FF9300"/>
                    </a:solidFill>
                  </a:tcPr>
                </a:tc>
                <a:extLst>
                  <a:ext uri="{0D108BD9-81ED-4DB2-BD59-A6C34878D82A}">
                    <a16:rowId xmlns:a16="http://schemas.microsoft.com/office/drawing/2014/main" xmlns="" val="3733524500"/>
                  </a:ext>
                </a:extLst>
              </a:tr>
              <a:tr h="638584">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Curiosity, Discovery, Processing</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Motivation</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Coercion/control,  Emotional Need, Reactive</a:t>
                      </a:r>
                    </a:p>
                  </a:txBody>
                  <a:tcPr marL="68580" marR="68580" marT="34290" marB="34290" anchor="ctr">
                    <a:solidFill>
                      <a:srgbClr val="FF9300">
                        <a:alpha val="20000"/>
                      </a:srgbClr>
                    </a:solidFill>
                  </a:tcPr>
                </a:tc>
                <a:extLst>
                  <a:ext uri="{0D108BD9-81ED-4DB2-BD59-A6C34878D82A}">
                    <a16:rowId xmlns:a16="http://schemas.microsoft.com/office/drawing/2014/main" xmlns="" val="2769512497"/>
                  </a:ext>
                </a:extLst>
              </a:tr>
              <a:tr h="1005840">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Mutual consent, Equal power, Spontaneous</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Dynamic</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Manipulation, Threats,</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Unequal dynamic,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Repetitious, Strategized</a:t>
                      </a:r>
                    </a:p>
                  </a:txBody>
                  <a:tcPr marL="68580" marR="68580" marT="34290" marB="34290" anchor="ctr">
                    <a:solidFill>
                      <a:srgbClr val="FF9300">
                        <a:alpha val="20000"/>
                      </a:srgbClr>
                    </a:solidFill>
                  </a:tcPr>
                </a:tc>
                <a:extLst>
                  <a:ext uri="{0D108BD9-81ED-4DB2-BD59-A6C34878D82A}">
                    <a16:rowId xmlns:a16="http://schemas.microsoft.com/office/drawing/2014/main" xmlns="" val="1746529149"/>
                  </a:ext>
                </a:extLst>
              </a:tr>
              <a:tr h="638584">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Looking, Touching, Showing</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Activity </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Adult sex-like activity,</a:t>
                      </a:r>
                    </a:p>
                    <a:p>
                      <a:pPr>
                        <a:lnSpc>
                          <a:spcPct val="100000"/>
                        </a:lnSpc>
                      </a:pPr>
                      <a:r>
                        <a:rPr lang="en-US" sz="1800" dirty="0">
                          <a:solidFill>
                            <a:schemeClr val="tx1"/>
                          </a:solidFill>
                          <a:latin typeface="Arial" panose="020B0604020202020204" pitchFamily="34" charset="0"/>
                          <a:cs typeface="Arial" panose="020B0604020202020204" pitchFamily="34" charset="0"/>
                        </a:rPr>
                        <a:t>Repeated behavior</a:t>
                      </a:r>
                    </a:p>
                  </a:txBody>
                  <a:tcPr marL="68580" marR="68580" marT="34290" marB="34290" anchor="ctr">
                    <a:solidFill>
                      <a:srgbClr val="FF9300">
                        <a:alpha val="20000"/>
                      </a:srgbClr>
                    </a:solidFill>
                  </a:tcPr>
                </a:tc>
                <a:extLst>
                  <a:ext uri="{0D108BD9-81ED-4DB2-BD59-A6C34878D82A}">
                    <a16:rowId xmlns:a16="http://schemas.microsoft.com/office/drawing/2014/main" xmlns="" val="1417912216"/>
                  </a:ext>
                </a:extLst>
              </a:tr>
              <a:tr h="638584">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Fun, Silly, Spirit of play</a:t>
                      </a:r>
                    </a:p>
                  </a:txBody>
                  <a:tcPr marL="68580" marR="68580" marT="34290" marB="34290" anchor="ctr">
                    <a:solidFill>
                      <a:srgbClr val="00B050">
                        <a:alpha val="20000"/>
                      </a:srgbClr>
                    </a:solidFill>
                  </a:tcPr>
                </a:tc>
                <a:tc>
                  <a:txBody>
                    <a:bodyPr/>
                    <a:lstStyle/>
                    <a:p>
                      <a:pPr algn="ctr">
                        <a:lnSpc>
                          <a:spcPct val="100000"/>
                        </a:lnSpc>
                      </a:pPr>
                      <a:r>
                        <a:rPr lang="en-US" sz="1800" b="1" dirty="0">
                          <a:solidFill>
                            <a:schemeClr val="tx1"/>
                          </a:solidFill>
                          <a:latin typeface="Arial" panose="020B0604020202020204" pitchFamily="34" charset="0"/>
                          <a:cs typeface="Arial" panose="020B0604020202020204" pitchFamily="34" charset="0"/>
                        </a:rPr>
                        <a:t>Affect</a:t>
                      </a:r>
                    </a:p>
                  </a:txBody>
                  <a:tcPr marL="68580" marR="68580" marT="34290" marB="34290" anchor="ctr">
                    <a:solidFill>
                      <a:schemeClr val="bg2"/>
                    </a:solidFill>
                  </a:tcPr>
                </a:tc>
                <a:tc>
                  <a:txBody>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Fear, Shame, Entitled, “Sneaky”</a:t>
                      </a:r>
                    </a:p>
                  </a:txBody>
                  <a:tcPr marL="68580" marR="68580" marT="34290" marB="34290" anchor="ctr">
                    <a:solidFill>
                      <a:srgbClr val="FF9300">
                        <a:alpha val="20000"/>
                      </a:srgbClr>
                    </a:solidFill>
                  </a:tcPr>
                </a:tc>
                <a:extLst>
                  <a:ext uri="{0D108BD9-81ED-4DB2-BD59-A6C34878D82A}">
                    <a16:rowId xmlns:a16="http://schemas.microsoft.com/office/drawing/2014/main" xmlns="" val="1668108015"/>
                  </a:ext>
                </a:extLst>
              </a:tr>
            </a:tbl>
          </a:graphicData>
        </a:graphic>
      </p:graphicFrame>
    </p:spTree>
    <p:extLst>
      <p:ext uri="{BB962C8B-B14F-4D97-AF65-F5344CB8AC3E}">
        <p14:creationId xmlns:p14="http://schemas.microsoft.com/office/powerpoint/2010/main" val="310957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Speaking Up</a:t>
            </a:r>
          </a:p>
        </p:txBody>
      </p:sp>
      <p:sp>
        <p:nvSpPr>
          <p:cNvPr id="3" name="Content Placeholder 2"/>
          <p:cNvSpPr>
            <a:spLocks noGrp="1"/>
          </p:cNvSpPr>
          <p:nvPr>
            <p:ph idx="1"/>
          </p:nvPr>
        </p:nvSpPr>
        <p:spPr/>
        <p:txBody>
          <a:bodyPr>
            <a:noAutofit/>
          </a:bodyPr>
          <a:lstStyle/>
          <a:p>
            <a:pPr>
              <a:lnSpc>
                <a:spcPct val="123000"/>
              </a:lnSpc>
              <a:spcBef>
                <a:spcPts val="600"/>
              </a:spcBef>
            </a:pPr>
            <a:r>
              <a:rPr lang="en-US" sz="1500" dirty="0"/>
              <a:t>I know we both care about children, I know it’s important for both of us that children in our home are safe. (</a:t>
            </a:r>
            <a:r>
              <a:rPr lang="en-US" sz="1500" b="1" dirty="0">
                <a:solidFill>
                  <a:srgbClr val="FF0000"/>
                </a:solidFill>
              </a:rPr>
              <a:t>Set tone/responsibility</a:t>
            </a:r>
            <a:r>
              <a:rPr lang="en-US" sz="1500" dirty="0"/>
              <a:t>)</a:t>
            </a:r>
          </a:p>
          <a:p>
            <a:pPr>
              <a:lnSpc>
                <a:spcPct val="123000"/>
              </a:lnSpc>
              <a:spcBef>
                <a:spcPts val="600"/>
              </a:spcBef>
            </a:pPr>
            <a:r>
              <a:rPr lang="en-US" sz="1500" dirty="0"/>
              <a:t>I feel uncomfortable bringing this up but it’s important to me. (</a:t>
            </a:r>
            <a:r>
              <a:rPr lang="en-US" sz="1500" b="1" dirty="0">
                <a:solidFill>
                  <a:srgbClr val="FF0000"/>
                </a:solidFill>
              </a:rPr>
              <a:t>Be honest and genuine</a:t>
            </a:r>
            <a:r>
              <a:rPr lang="en-US" sz="1500" dirty="0"/>
              <a:t>)</a:t>
            </a:r>
          </a:p>
          <a:p>
            <a:pPr>
              <a:lnSpc>
                <a:spcPct val="123000"/>
              </a:lnSpc>
              <a:spcBef>
                <a:spcPts val="600"/>
              </a:spcBef>
            </a:pPr>
            <a:r>
              <a:rPr lang="en-US" sz="1500" dirty="0"/>
              <a:t>I notice you often whisper to Marcia, and I’ve heard you mention to her to remember  to keep the secret. (</a:t>
            </a:r>
            <a:r>
              <a:rPr lang="en-US" sz="1500" b="1" dirty="0">
                <a:solidFill>
                  <a:srgbClr val="FF0000"/>
                </a:solidFill>
              </a:rPr>
              <a:t>Describe behavior</a:t>
            </a:r>
            <a:r>
              <a:rPr lang="en-US" sz="1500" dirty="0"/>
              <a:t>)</a:t>
            </a:r>
          </a:p>
          <a:p>
            <a:pPr>
              <a:lnSpc>
                <a:spcPct val="123000"/>
              </a:lnSpc>
              <a:spcBef>
                <a:spcPts val="600"/>
              </a:spcBef>
            </a:pPr>
            <a:r>
              <a:rPr lang="en-US" sz="1500" dirty="0"/>
              <a:t>I want you to follow our family’s/program rules/guidelines about whispering and keeping secrets. Our safety rules (or polices)  state that adults will refrain from keeping secrets with children. I would like you to stop whispering to children and having any discussion with them about keeping a secret. (</a:t>
            </a:r>
            <a:r>
              <a:rPr lang="en-US" sz="1500" b="1" dirty="0">
                <a:solidFill>
                  <a:srgbClr val="FF0000"/>
                </a:solidFill>
              </a:rPr>
              <a:t>State what you want</a:t>
            </a:r>
            <a:r>
              <a:rPr lang="en-US" sz="1500" dirty="0"/>
              <a:t>)</a:t>
            </a:r>
          </a:p>
          <a:p>
            <a:pPr marL="0" lvl="2">
              <a:lnSpc>
                <a:spcPct val="123000"/>
              </a:lnSpc>
              <a:spcBef>
                <a:spcPts val="600"/>
              </a:spcBef>
            </a:pPr>
            <a:r>
              <a:rPr lang="en-US" dirty="0"/>
              <a:t>Please follow our safety plan and rules (or policies and procedures.) (</a:t>
            </a:r>
            <a:r>
              <a:rPr lang="en-US" b="1" dirty="0">
                <a:solidFill>
                  <a:srgbClr val="FF0000"/>
                </a:solidFill>
              </a:rPr>
              <a:t>Set boundaries</a:t>
            </a:r>
            <a:r>
              <a:rPr lang="en-US" dirty="0"/>
              <a:t>)</a:t>
            </a:r>
          </a:p>
        </p:txBody>
      </p:sp>
    </p:spTree>
    <p:extLst>
      <p:ext uri="{BB962C8B-B14F-4D97-AF65-F5344CB8AC3E}">
        <p14:creationId xmlns:p14="http://schemas.microsoft.com/office/powerpoint/2010/main" val="1596594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indoor, glasses&#10;&#10;Description automatically generated">
            <a:extLst>
              <a:ext uri="{FF2B5EF4-FFF2-40B4-BE49-F238E27FC236}">
                <a16:creationId xmlns:a16="http://schemas.microsoft.com/office/drawing/2014/main" xmlns="" id="{C9CAE7D0-8114-554A-838C-A36967FE31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571750" y="0"/>
            <a:ext cx="7718189" cy="5143500"/>
          </a:xfrm>
          <a:prstGeom prst="rect">
            <a:avLst/>
          </a:prstGeom>
        </p:spPr>
      </p:pic>
      <p:sp>
        <p:nvSpPr>
          <p:cNvPr id="9" name="Rectangle 8">
            <a:extLst>
              <a:ext uri="{FF2B5EF4-FFF2-40B4-BE49-F238E27FC236}">
                <a16:creationId xmlns:a16="http://schemas.microsoft.com/office/drawing/2014/main" xmlns="" id="{17606A1C-9526-DD40-8230-6F9934F1CAC2}"/>
              </a:ext>
            </a:extLst>
          </p:cNvPr>
          <p:cNvSpPr/>
          <p:nvPr/>
        </p:nvSpPr>
        <p:spPr>
          <a:xfrm>
            <a:off x="0" y="0"/>
            <a:ext cx="9008534" cy="5143500"/>
          </a:xfrm>
          <a:prstGeom prst="rect">
            <a:avLst/>
          </a:prstGeom>
          <a:gradFill>
            <a:gsLst>
              <a:gs pos="43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a:t>Exercise:</a:t>
            </a:r>
            <a:br>
              <a:rPr lang="en-US" dirty="0"/>
            </a:br>
            <a:r>
              <a:rPr lang="en-US" dirty="0"/>
              <a:t>Adults Crossing Boundaries</a:t>
            </a:r>
          </a:p>
        </p:txBody>
      </p:sp>
      <p:sp>
        <p:nvSpPr>
          <p:cNvPr id="6" name="Content Placeholder 5">
            <a:extLst>
              <a:ext uri="{FF2B5EF4-FFF2-40B4-BE49-F238E27FC236}">
                <a16:creationId xmlns:a16="http://schemas.microsoft.com/office/drawing/2014/main" xmlns="" id="{4B865ED9-FC71-AD4E-AF24-4055978D49D0}"/>
              </a:ext>
            </a:extLst>
          </p:cNvPr>
          <p:cNvSpPr>
            <a:spLocks noGrp="1"/>
          </p:cNvSpPr>
          <p:nvPr>
            <p:ph sz="half" idx="1"/>
          </p:nvPr>
        </p:nvSpPr>
        <p:spPr/>
        <p:txBody>
          <a:bodyPr/>
          <a:lstStyle/>
          <a:p>
            <a:pPr marL="457200" indent="-457200">
              <a:buFont typeface="+mj-lt"/>
              <a:buAutoNum type="arabicPeriod"/>
            </a:pPr>
            <a:r>
              <a:rPr lang="en-US" sz="2000" dirty="0"/>
              <a:t>Set the tone - shared responsibility and accountability</a:t>
            </a:r>
            <a:endParaRPr lang="en-US" sz="1050" dirty="0"/>
          </a:p>
          <a:p>
            <a:pPr marL="457200" indent="-457200">
              <a:buFont typeface="+mj-lt"/>
              <a:buAutoNum type="arabicPeriod"/>
            </a:pPr>
            <a:r>
              <a:rPr lang="en-US" sz="2000" dirty="0"/>
              <a:t>Describe the behavior</a:t>
            </a:r>
          </a:p>
          <a:p>
            <a:pPr marL="457200" indent="-457200">
              <a:buFont typeface="+mj-lt"/>
              <a:buAutoNum type="arabicPeriod"/>
            </a:pPr>
            <a:r>
              <a:rPr lang="en-US" sz="2000" dirty="0"/>
              <a:t>State what you want </a:t>
            </a:r>
            <a:endParaRPr lang="en-US" sz="1050" dirty="0"/>
          </a:p>
          <a:p>
            <a:pPr marL="457200" indent="-457200">
              <a:buFont typeface="+mj-lt"/>
              <a:buAutoNum type="arabicPeriod"/>
            </a:pPr>
            <a:r>
              <a:rPr lang="en-US" sz="2000" dirty="0"/>
              <a:t>Speak up and set boundaries</a:t>
            </a:r>
          </a:p>
        </p:txBody>
      </p:sp>
    </p:spTree>
    <p:extLst>
      <p:ext uri="{BB962C8B-B14F-4D97-AF65-F5344CB8AC3E}">
        <p14:creationId xmlns:p14="http://schemas.microsoft.com/office/powerpoint/2010/main" val="1100309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 Play Scenarios</a:t>
            </a:r>
          </a:p>
        </p:txBody>
      </p:sp>
      <p:graphicFrame>
        <p:nvGraphicFramePr>
          <p:cNvPr id="3" name="Table 6">
            <a:extLst>
              <a:ext uri="{FF2B5EF4-FFF2-40B4-BE49-F238E27FC236}">
                <a16:creationId xmlns:a16="http://schemas.microsoft.com/office/drawing/2014/main" xmlns="" id="{FE9076E7-B4DF-BB46-96BC-1C2FE02FBA99}"/>
              </a:ext>
            </a:extLst>
          </p:cNvPr>
          <p:cNvGraphicFramePr>
            <a:graphicFrameLocks noGrp="1"/>
          </p:cNvGraphicFramePr>
          <p:nvPr>
            <p:extLst>
              <p:ext uri="{D42A27DB-BD31-4B8C-83A1-F6EECF244321}">
                <p14:modId xmlns:p14="http://schemas.microsoft.com/office/powerpoint/2010/main" val="1560011644"/>
              </p:ext>
            </p:extLst>
          </p:nvPr>
        </p:nvGraphicFramePr>
        <p:xfrm>
          <a:off x="399753" y="1023722"/>
          <a:ext cx="8344494" cy="4119778"/>
        </p:xfrm>
        <a:graphic>
          <a:graphicData uri="http://schemas.openxmlformats.org/drawingml/2006/table">
            <a:tbl>
              <a:tblPr firstRow="1" bandRow="1">
                <a:tableStyleId>{5C22544A-7EE6-4342-B048-85BDC9FD1C3A}</a:tableStyleId>
              </a:tblPr>
              <a:tblGrid>
                <a:gridCol w="280471">
                  <a:extLst>
                    <a:ext uri="{9D8B030D-6E8A-4147-A177-3AD203B41FA5}">
                      <a16:colId xmlns:a16="http://schemas.microsoft.com/office/drawing/2014/main" xmlns="" val="654624732"/>
                    </a:ext>
                  </a:extLst>
                </a:gridCol>
                <a:gridCol w="2718197">
                  <a:extLst>
                    <a:ext uri="{9D8B030D-6E8A-4147-A177-3AD203B41FA5}">
                      <a16:colId xmlns:a16="http://schemas.microsoft.com/office/drawing/2014/main" xmlns="" val="3049107240"/>
                    </a:ext>
                  </a:extLst>
                </a:gridCol>
                <a:gridCol w="2672913">
                  <a:extLst>
                    <a:ext uri="{9D8B030D-6E8A-4147-A177-3AD203B41FA5}">
                      <a16:colId xmlns:a16="http://schemas.microsoft.com/office/drawing/2014/main" xmlns="" val="3589719939"/>
                    </a:ext>
                  </a:extLst>
                </a:gridCol>
                <a:gridCol w="2672913">
                  <a:extLst>
                    <a:ext uri="{9D8B030D-6E8A-4147-A177-3AD203B41FA5}">
                      <a16:colId xmlns:a16="http://schemas.microsoft.com/office/drawing/2014/main" xmlns="" val="3230504322"/>
                    </a:ext>
                  </a:extLst>
                </a:gridCol>
              </a:tblGrid>
              <a:tr h="523834">
                <a:tc>
                  <a:txBody>
                    <a:bodyPr/>
                    <a:lstStyle/>
                    <a:p>
                      <a:endParaRPr lang="en-US" dirty="0">
                        <a:latin typeface="Arial" panose="020B0604020202020204" pitchFamily="34" charset="0"/>
                        <a:cs typeface="Arial" panose="020B0604020202020204" pitchFamily="34" charset="0"/>
                      </a:endParaRPr>
                    </a:p>
                  </a:txBody>
                  <a:tcPr>
                    <a:noFill/>
                  </a:tcPr>
                </a:tc>
                <a:tc>
                  <a:txBody>
                    <a:bodyPr/>
                    <a:lstStyle/>
                    <a:p>
                      <a:pPr algn="ctr"/>
                      <a:r>
                        <a:rPr lang="en-US" dirty="0">
                          <a:latin typeface="Arial" panose="020B0604020202020204" pitchFamily="34" charset="0"/>
                          <a:cs typeface="Arial" panose="020B0604020202020204" pitchFamily="34" charset="0"/>
                        </a:rPr>
                        <a:t>PARENTS &amp; FAMILIES</a:t>
                      </a:r>
                    </a:p>
                  </a:txBody>
                  <a:tcPr anchor="ctr">
                    <a:solidFill>
                      <a:schemeClr val="accent2"/>
                    </a:solidFill>
                  </a:tcPr>
                </a:tc>
                <a:tc>
                  <a:txBody>
                    <a:bodyPr/>
                    <a:lstStyle/>
                    <a:p>
                      <a:pPr algn="ctr"/>
                      <a:r>
                        <a:rPr lang="en-US" dirty="0">
                          <a:latin typeface="Arial" panose="020B0604020202020204" pitchFamily="34" charset="0"/>
                          <a:cs typeface="Arial" panose="020B0604020202020204" pitchFamily="34" charset="0"/>
                        </a:rPr>
                        <a:t>PROFESSIONAL CAREGIVER/EDUCATOR</a:t>
                      </a:r>
                    </a:p>
                  </a:txBody>
                  <a:tcPr anchor="ctr">
                    <a:solidFill>
                      <a:schemeClr val="accent4"/>
                    </a:solidFill>
                  </a:tcPr>
                </a:tc>
                <a:tc>
                  <a:txBody>
                    <a:bodyPr/>
                    <a:lstStyle/>
                    <a:p>
                      <a:pPr algn="ctr"/>
                      <a:r>
                        <a:rPr lang="en-US" dirty="0">
                          <a:latin typeface="Arial" panose="020B0604020202020204" pitchFamily="34" charset="0"/>
                          <a:cs typeface="Arial" panose="020B0604020202020204" pitchFamily="34" charset="0"/>
                        </a:rPr>
                        <a:t>COMMUNITY MEMBER</a:t>
                      </a:r>
                    </a:p>
                  </a:txBody>
                  <a:tcPr anchor="ctr">
                    <a:solidFill>
                      <a:schemeClr val="accent3"/>
                    </a:solidFill>
                  </a:tcPr>
                </a:tc>
                <a:extLst>
                  <a:ext uri="{0D108BD9-81ED-4DB2-BD59-A6C34878D82A}">
                    <a16:rowId xmlns:a16="http://schemas.microsoft.com/office/drawing/2014/main" xmlns="" val="1728311504"/>
                  </a:ext>
                </a:extLst>
              </a:tr>
              <a:tr h="924915">
                <a:tc>
                  <a:txBody>
                    <a:bodyPr/>
                    <a:lstStyle/>
                    <a:p>
                      <a:r>
                        <a:rPr lang="en-US" sz="1300" dirty="0">
                          <a:latin typeface="Arial" panose="020B0604020202020204" pitchFamily="34" charset="0"/>
                          <a:cs typeface="Arial" panose="020B0604020202020204" pitchFamily="34" charset="0"/>
                        </a:rPr>
                        <a:t>1</a:t>
                      </a:r>
                    </a:p>
                  </a:txBody>
                  <a:tcP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Your child tells you your spouse asked them to keep a secret about buying them something.</a:t>
                      </a:r>
                    </a:p>
                  </a:txBody>
                  <a:tcPr>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A parent tells you that your assistant teacher texted their 14-year-old that they are “sexy.”</a:t>
                      </a:r>
                    </a:p>
                  </a:txBody>
                  <a:tcPr>
                    <a:solidFill>
                      <a:schemeClr val="accent4">
                        <a:lumMod val="20000"/>
                        <a:lumOff val="80000"/>
                      </a:schemeClr>
                    </a:solidFill>
                  </a:tcPr>
                </a:tc>
                <a:tc>
                  <a:txBody>
                    <a:bodyPr/>
                    <a:lstStyle/>
                    <a:p>
                      <a:r>
                        <a:rPr lang="en-US" sz="1300" dirty="0">
                          <a:latin typeface="Arial" panose="020B0604020202020204" pitchFamily="34" charset="0"/>
                          <a:cs typeface="Arial" panose="020B0604020202020204" pitchFamily="34" charset="0"/>
                        </a:rPr>
                        <a:t>You have noticed that your neighbor has been standing at the bus stop with a group of children since school started.</a:t>
                      </a:r>
                    </a:p>
                  </a:txBody>
                  <a:tcPr>
                    <a:solidFill>
                      <a:schemeClr val="accent3">
                        <a:lumMod val="20000"/>
                        <a:lumOff val="80000"/>
                      </a:schemeClr>
                    </a:solidFill>
                  </a:tcPr>
                </a:tc>
                <a:extLst>
                  <a:ext uri="{0D108BD9-81ED-4DB2-BD59-A6C34878D82A}">
                    <a16:rowId xmlns:a16="http://schemas.microsoft.com/office/drawing/2014/main" xmlns="" val="898937400"/>
                  </a:ext>
                </a:extLst>
              </a:tr>
              <a:tr h="924915">
                <a:tc>
                  <a:txBody>
                    <a:bodyPr/>
                    <a:lstStyle/>
                    <a:p>
                      <a:r>
                        <a:rPr lang="en-US" sz="1300" dirty="0">
                          <a:latin typeface="Arial" panose="020B0604020202020204" pitchFamily="34" charset="0"/>
                          <a:cs typeface="Arial" panose="020B0604020202020204" pitchFamily="34" charset="0"/>
                        </a:rPr>
                        <a:t>2</a:t>
                      </a:r>
                    </a:p>
                  </a:txBody>
                  <a:tcP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You are concerned that your spouse may be looking at illegal images.</a:t>
                      </a:r>
                    </a:p>
                  </a:txBody>
                  <a:tcPr>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A parent in your day camp has been bringing gifts to another camper (not his own child) and asking about the child’s home life.</a:t>
                      </a:r>
                    </a:p>
                  </a:txBody>
                  <a:tcPr>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You’ve noticed a religious leader taking a special interest in a 13-year-old, often bringing them alone to their office.</a:t>
                      </a:r>
                    </a:p>
                  </a:txBody>
                  <a:tcPr>
                    <a:solidFill>
                      <a:schemeClr val="accent3">
                        <a:lumMod val="20000"/>
                        <a:lumOff val="80000"/>
                      </a:schemeClr>
                    </a:solidFill>
                  </a:tcPr>
                </a:tc>
                <a:extLst>
                  <a:ext uri="{0D108BD9-81ED-4DB2-BD59-A6C34878D82A}">
                    <a16:rowId xmlns:a16="http://schemas.microsoft.com/office/drawing/2014/main" xmlns="" val="3636917365"/>
                  </a:ext>
                </a:extLst>
              </a:tr>
              <a:tr h="1746114">
                <a:tc>
                  <a:txBody>
                    <a:bodyPr/>
                    <a:lstStyle/>
                    <a:p>
                      <a:r>
                        <a:rPr lang="en-US" sz="1300" dirty="0">
                          <a:latin typeface="Arial" panose="020B0604020202020204" pitchFamily="34" charset="0"/>
                          <a:cs typeface="Arial" panose="020B0604020202020204" pitchFamily="34" charset="0"/>
                        </a:rPr>
                        <a:t>3</a:t>
                      </a:r>
                    </a:p>
                  </a:txBody>
                  <a:tcPr>
                    <a:solidFill>
                      <a:schemeClr val="bg2">
                        <a:lumMod val="90000"/>
                      </a:schemeClr>
                    </a:solidFill>
                  </a:tcPr>
                </a:tc>
                <a:tc>
                  <a:txBody>
                    <a:bodyPr/>
                    <a:lstStyle/>
                    <a:p>
                      <a:r>
                        <a:rPr lang="en-US" sz="1300" dirty="0">
                          <a:latin typeface="Arial" panose="020B0604020202020204" pitchFamily="34" charset="0"/>
                          <a:cs typeface="Arial" panose="020B0604020202020204" pitchFamily="34" charset="0"/>
                        </a:rPr>
                        <a:t>While visiting for 2 weeks, Aunt Mary tells your 6-year-old that he is going to break lots of hearts and jokes about being younger so she can take a “roll in the hay with him.”</a:t>
                      </a:r>
                    </a:p>
                  </a:txBody>
                  <a:tcPr>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In the teacher’s lounge, you overhear the librarian talking on the phone about an overseas trip, and how cool it was to see so many young, pretty girls “dating” older men.</a:t>
                      </a:r>
                      <a:endParaRPr lang="en-US" sz="13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Your supervisor brings his 9-year-old to work daily after school. A colleague has been spending a lot of time with her. You observed him telling her that her dad doesn’t understand her the way he does, and he has been talking about dating websites he visits.</a:t>
                      </a:r>
                      <a:endParaRPr lang="en-US" sz="13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xmlns="" val="1854947105"/>
                  </a:ext>
                </a:extLst>
              </a:tr>
            </a:tbl>
          </a:graphicData>
        </a:graphic>
      </p:graphicFrame>
    </p:spTree>
    <p:extLst>
      <p:ext uri="{BB962C8B-B14F-4D97-AF65-F5344CB8AC3E}">
        <p14:creationId xmlns:p14="http://schemas.microsoft.com/office/powerpoint/2010/main" val="369361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 Play Debrief</a:t>
            </a:r>
          </a:p>
        </p:txBody>
      </p:sp>
      <p:sp>
        <p:nvSpPr>
          <p:cNvPr id="3" name="Content Placeholder 2"/>
          <p:cNvSpPr>
            <a:spLocks noGrp="1"/>
          </p:cNvSpPr>
          <p:nvPr>
            <p:ph idx="1"/>
          </p:nvPr>
        </p:nvSpPr>
        <p:spPr/>
        <p:txBody>
          <a:bodyPr/>
          <a:lstStyle/>
          <a:p>
            <a:r>
              <a:rPr lang="en-US" dirty="0"/>
              <a:t>What was challenging to talk about?</a:t>
            </a:r>
          </a:p>
          <a:p>
            <a:r>
              <a:rPr lang="en-US" dirty="0"/>
              <a:t>What did you notice about switching roles? How did it change your perspective? How was it to observe?</a:t>
            </a:r>
          </a:p>
          <a:p>
            <a:r>
              <a:rPr lang="en-US" dirty="0"/>
              <a:t>What skills came naturally?</a:t>
            </a:r>
          </a:p>
          <a:p>
            <a:r>
              <a:rPr lang="en-US" dirty="0"/>
              <a:t>What skills did you notice need strengthening?</a:t>
            </a:r>
          </a:p>
          <a:p>
            <a:r>
              <a:rPr lang="en-US" dirty="0"/>
              <a:t>What else??</a:t>
            </a:r>
          </a:p>
        </p:txBody>
      </p:sp>
    </p:spTree>
    <p:extLst>
      <p:ext uri="{BB962C8B-B14F-4D97-AF65-F5344CB8AC3E}">
        <p14:creationId xmlns:p14="http://schemas.microsoft.com/office/powerpoint/2010/main" val="4182075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66723-6A8C-3344-A43C-C97A0B383C1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6030DB09-A3B8-A74C-84CE-94479E8E0F59}"/>
              </a:ext>
            </a:extLst>
          </p:cNvPr>
          <p:cNvSpPr>
            <a:spLocks noGrp="1"/>
          </p:cNvSpPr>
          <p:nvPr>
            <p:ph idx="1"/>
          </p:nvPr>
        </p:nvSpPr>
        <p:spPr/>
        <p:txBody>
          <a:bodyPr>
            <a:normAutofit/>
          </a:bodyPr>
          <a:lstStyle/>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r>
              <a:rPr lang="en-US" dirty="0" smtClean="0"/>
              <a:t>training@stopitnow.org </a:t>
            </a:r>
            <a:endParaRPr lang="en-US" dirty="0"/>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err="1"/>
              <a:t>stopitnow.org</a:t>
            </a:r>
            <a:endParaRPr lang="en-US" dirty="0"/>
          </a:p>
          <a:p>
            <a:pPr marL="0" indent="0">
              <a:lnSpc>
                <a:spcPct val="100000"/>
              </a:lnSpc>
              <a:spcBef>
                <a:spcPts val="0"/>
              </a:spcBef>
              <a:spcAft>
                <a:spcPts val="0"/>
              </a:spcAft>
              <a:buNone/>
              <a:tabLst>
                <a:tab pos="3076575" algn="l"/>
              </a:tabLst>
            </a:pPr>
            <a:r>
              <a:rPr lang="en-US" dirty="0"/>
              <a:t>facebook.com/</a:t>
            </a:r>
            <a:r>
              <a:rPr lang="en-US" dirty="0" err="1"/>
              <a:t>StopItNow</a:t>
            </a:r>
            <a:endParaRPr lang="en-US" dirty="0"/>
          </a:p>
          <a:p>
            <a:pPr marL="0" indent="0">
              <a:lnSpc>
                <a:spcPct val="100000"/>
              </a:lnSpc>
              <a:spcBef>
                <a:spcPts val="0"/>
              </a:spcBef>
              <a:spcAft>
                <a:spcPts val="0"/>
              </a:spcAft>
              <a:buNone/>
              <a:tabLst>
                <a:tab pos="3076575" algn="l"/>
              </a:tabLst>
            </a:pPr>
            <a:endParaRPr lang="en-US" dirty="0"/>
          </a:p>
          <a:p>
            <a:pPr marL="0" indent="0">
              <a:lnSpc>
                <a:spcPct val="100000"/>
              </a:lnSpc>
              <a:spcBef>
                <a:spcPts val="0"/>
              </a:spcBef>
              <a:buNone/>
              <a:tabLst>
                <a:tab pos="3076575" algn="l"/>
              </a:tabLst>
            </a:pPr>
            <a:r>
              <a:rPr lang="en-US" dirty="0"/>
              <a:t>Helpline: </a:t>
            </a:r>
            <a:r>
              <a:rPr lang="en-US" b="1" dirty="0"/>
              <a:t>1.888.PREVENT</a:t>
            </a:r>
          </a:p>
        </p:txBody>
      </p:sp>
      <p:pic>
        <p:nvPicPr>
          <p:cNvPr id="4" name="Picture 3">
            <a:extLst>
              <a:ext uri="{FF2B5EF4-FFF2-40B4-BE49-F238E27FC236}">
                <a16:creationId xmlns:a16="http://schemas.microsoft.com/office/drawing/2014/main" xmlns="" id="{53C7AB62-6F03-2E44-8152-68441237619D}"/>
              </a:ext>
            </a:extLst>
          </p:cNvPr>
          <p:cNvPicPr>
            <a:picLocks noChangeAspect="1"/>
          </p:cNvPicPr>
          <p:nvPr/>
        </p:nvPicPr>
        <p:blipFill>
          <a:blip r:embed="rId3"/>
          <a:stretch>
            <a:fillRect/>
          </a:stretch>
        </p:blipFill>
        <p:spPr>
          <a:xfrm>
            <a:off x="5119818" y="976022"/>
            <a:ext cx="2767004" cy="3038765"/>
          </a:xfrm>
          <a:prstGeom prst="rect">
            <a:avLst/>
          </a:prstGeom>
        </p:spPr>
      </p:pic>
    </p:spTree>
    <p:extLst>
      <p:ext uri="{BB962C8B-B14F-4D97-AF65-F5344CB8AC3E}">
        <p14:creationId xmlns:p14="http://schemas.microsoft.com/office/powerpoint/2010/main" val="3965207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p:txBody>
          <a:bodyPr/>
          <a:lstStyle/>
          <a:p>
            <a:r>
              <a:rPr lang="en-US" dirty="0">
                <a:solidFill>
                  <a:schemeClr val="accent6">
                    <a:lumMod val="75000"/>
                  </a:schemeClr>
                </a:solidFill>
              </a:rPr>
              <a:t>Consider the Context</a:t>
            </a:r>
          </a:p>
        </p:txBody>
      </p:sp>
      <p:sp>
        <p:nvSpPr>
          <p:cNvPr id="84995" name="Content Placeholder 5"/>
          <p:cNvSpPr>
            <a:spLocks noGrp="1"/>
          </p:cNvSpPr>
          <p:nvPr>
            <p:ph idx="1"/>
          </p:nvPr>
        </p:nvSpPr>
        <p:spPr/>
        <p:txBody>
          <a:bodyPr/>
          <a:lstStyle/>
          <a:p>
            <a:pPr>
              <a:defRPr/>
            </a:pPr>
            <a:endParaRPr lang="en-US" dirty="0"/>
          </a:p>
          <a:p>
            <a:pPr>
              <a:defRPr/>
            </a:pPr>
            <a:endParaRPr lang="en-US" dirty="0"/>
          </a:p>
          <a:p>
            <a:pPr>
              <a:defRPr/>
            </a:pPr>
            <a:endParaRPr lang="en-US" dirty="0"/>
          </a:p>
        </p:txBody>
      </p:sp>
      <p:sp>
        <p:nvSpPr>
          <p:cNvPr id="5" name="Content Placeholder 2"/>
          <p:cNvSpPr txBox="1">
            <a:spLocks/>
          </p:cNvSpPr>
          <p:nvPr/>
        </p:nvSpPr>
        <p:spPr>
          <a:xfrm>
            <a:off x="781050" y="1432322"/>
            <a:ext cx="7734300" cy="3263504"/>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114000"/>
              </a:lnSpc>
              <a:spcBef>
                <a:spcPts val="750"/>
              </a:spcBef>
              <a:spcAft>
                <a:spcPts val="0"/>
              </a:spcAft>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Bef>
                <a:spcPts val="750"/>
              </a:spcBef>
              <a:buFont typeface="Arial" panose="020B0604020202020204" pitchFamily="34" charset="0"/>
              <a:buNone/>
            </a:pPr>
            <a:r>
              <a:rPr lang="en-US" sz="2100" b="1" dirty="0"/>
              <a:t>Scenario</a:t>
            </a:r>
            <a:r>
              <a:rPr lang="en-US" sz="2100" dirty="0"/>
              <a:t>: You walk in on a 6-year-old and a 3-year-old. They are both on the bed, and the 3-year old is naked. The older child is touching the younger child’s penis. This is the second time this has </a:t>
            </a:r>
            <a:r>
              <a:rPr lang="en-US" sz="2100" dirty="0" smtClean="0"/>
              <a:t>happened. The first </a:t>
            </a:r>
            <a:r>
              <a:rPr lang="en-US" sz="2100" dirty="0"/>
              <a:t>time this </a:t>
            </a:r>
            <a:r>
              <a:rPr lang="en-US" sz="2100" dirty="0" smtClean="0"/>
              <a:t>happened, </a:t>
            </a:r>
            <a:r>
              <a:rPr lang="en-US" sz="2100" dirty="0"/>
              <a:t>you just asked them to go put their clothes on and get ready for dinner.</a:t>
            </a:r>
          </a:p>
          <a:p>
            <a:pPr marL="0" lvl="1" indent="0">
              <a:spcBef>
                <a:spcPts val="750"/>
              </a:spcBef>
              <a:buFont typeface="Arial" panose="020B0604020202020204" pitchFamily="34" charset="0"/>
              <a:buNone/>
            </a:pPr>
            <a:r>
              <a:rPr lang="en-US" sz="2100" b="1" dirty="0"/>
              <a:t>What information do you need? What do you want to know? </a:t>
            </a:r>
            <a:endParaRPr lang="en-US" sz="2100" b="1" dirty="0" smtClean="0"/>
          </a:p>
          <a:p>
            <a:pPr marL="342900" lvl="1" indent="-342900">
              <a:spcBef>
                <a:spcPts val="750"/>
              </a:spcBef>
              <a:buFont typeface="Wingdings" panose="05000000000000000000" pitchFamily="2" charset="2"/>
              <a:buChar char="Ø"/>
            </a:pPr>
            <a:r>
              <a:rPr lang="en-US" sz="2100" b="1" i="1" dirty="0" smtClean="0">
                <a:solidFill>
                  <a:schemeClr val="accent6">
                    <a:lumMod val="75000"/>
                  </a:schemeClr>
                </a:solidFill>
              </a:rPr>
              <a:t>What questions about motivation, dynamic, activity, and affect do you want to ask? </a:t>
            </a:r>
            <a:endParaRPr lang="en-US" sz="2100" b="1" i="1" dirty="0">
              <a:solidFill>
                <a:schemeClr val="accent6">
                  <a:lumMod val="75000"/>
                </a:schemeClr>
              </a:solidFill>
            </a:endParaRPr>
          </a:p>
        </p:txBody>
      </p:sp>
    </p:spTree>
    <p:custDataLst>
      <p:tags r:id="rId1"/>
    </p:custDataLst>
    <p:extLst>
      <p:ext uri="{BB962C8B-B14F-4D97-AF65-F5344CB8AC3E}">
        <p14:creationId xmlns:p14="http://schemas.microsoft.com/office/powerpoint/2010/main" val="309565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p:txBody>
          <a:bodyPr/>
          <a:lstStyle/>
          <a:p>
            <a:r>
              <a:rPr lang="en-US" dirty="0">
                <a:solidFill>
                  <a:schemeClr val="accent6">
                    <a:lumMod val="75000"/>
                  </a:schemeClr>
                </a:solidFill>
              </a:rPr>
              <a:t>Consider the Context</a:t>
            </a:r>
          </a:p>
        </p:txBody>
      </p:sp>
      <p:sp>
        <p:nvSpPr>
          <p:cNvPr id="84995" name="Content Placeholder 5"/>
          <p:cNvSpPr>
            <a:spLocks noGrp="1"/>
          </p:cNvSpPr>
          <p:nvPr>
            <p:ph idx="1"/>
          </p:nvPr>
        </p:nvSpPr>
        <p:spPr/>
        <p:txBody>
          <a:bodyPr/>
          <a:lstStyle/>
          <a:p>
            <a:pPr>
              <a:defRPr/>
            </a:pPr>
            <a:r>
              <a:rPr lang="en-US" dirty="0"/>
              <a:t>Is the behavior developmentally expected?</a:t>
            </a:r>
          </a:p>
          <a:p>
            <a:pPr>
              <a:defRPr/>
            </a:pPr>
            <a:r>
              <a:rPr lang="en-US" dirty="0"/>
              <a:t>Have you seen these behaviors before? </a:t>
            </a:r>
          </a:p>
          <a:p>
            <a:pPr>
              <a:defRPr/>
            </a:pPr>
            <a:r>
              <a:rPr lang="en-US" dirty="0"/>
              <a:t>Have you set limits before?</a:t>
            </a:r>
          </a:p>
          <a:p>
            <a:pPr>
              <a:defRPr/>
            </a:pPr>
            <a:r>
              <a:rPr lang="en-US" dirty="0"/>
              <a:t>Differences in age, size, development?</a:t>
            </a:r>
          </a:p>
          <a:p>
            <a:pPr>
              <a:defRPr/>
            </a:pPr>
            <a:r>
              <a:rPr lang="en-US" dirty="0"/>
              <a:t>Between playmates - playful quality?</a:t>
            </a:r>
          </a:p>
          <a:p>
            <a:pPr>
              <a:defRPr/>
            </a:pPr>
            <a:r>
              <a:rPr lang="en-US" dirty="0"/>
              <a:t>Coercion, manipulation, threats? Obsessiveness?</a:t>
            </a:r>
          </a:p>
          <a:p>
            <a:pPr>
              <a:defRPr/>
            </a:pPr>
            <a:r>
              <a:rPr lang="en-US" dirty="0"/>
              <a:t>How did the children react when discovered?</a:t>
            </a:r>
          </a:p>
          <a:p>
            <a:pPr marL="0" indent="0">
              <a:buFontTx/>
              <a:buNone/>
              <a:defRPr/>
            </a:pPr>
            <a:endParaRPr lang="en-US" dirty="0"/>
          </a:p>
          <a:p>
            <a:pPr>
              <a:defRPr/>
            </a:pPr>
            <a:endParaRPr lang="en-US" dirty="0"/>
          </a:p>
          <a:p>
            <a:pPr>
              <a:defRPr/>
            </a:pPr>
            <a:endParaRPr lang="en-US" dirty="0"/>
          </a:p>
        </p:txBody>
      </p:sp>
      <p:sp>
        <p:nvSpPr>
          <p:cNvPr id="5" name="Content Placeholder 2"/>
          <p:cNvSpPr txBox="1">
            <a:spLocks/>
          </p:cNvSpPr>
          <p:nvPr/>
        </p:nvSpPr>
        <p:spPr>
          <a:xfrm>
            <a:off x="781050" y="1432322"/>
            <a:ext cx="7734300" cy="3263504"/>
          </a:xfrm>
          <a:prstGeom prst="rect">
            <a:avLst/>
          </a:prstGeom>
        </p:spPr>
        <p:txBody>
          <a:bodyPr vert="horz" lIns="91440" tIns="45720" rIns="91440" bIns="45720" rtlCol="0">
            <a:normAutofit/>
          </a:bodyPr>
          <a:lstStyle>
            <a:lvl1pPr marL="171450" indent="-171450" algn="l" defTabSz="685800" rtl="0" eaLnBrk="1" latinLnBrk="0" hangingPunct="1">
              <a:lnSpc>
                <a:spcPct val="114000"/>
              </a:lnSpc>
              <a:spcBef>
                <a:spcPts val="750"/>
              </a:spcBef>
              <a:spcAft>
                <a:spcPts val="0"/>
              </a:spcAft>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800" b="0" i="0" u="none"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14000"/>
              </a:lnSpc>
              <a:spcBef>
                <a:spcPts val="375"/>
              </a:spcBef>
              <a:spcAft>
                <a:spcPts val="0"/>
              </a:spcAft>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Bef>
                <a:spcPts val="750"/>
              </a:spcBef>
              <a:buFont typeface="Arial" panose="020B0604020202020204" pitchFamily="34" charset="0"/>
              <a:buNone/>
            </a:pPr>
            <a:endParaRPr lang="en-US" sz="2100" b="1" dirty="0"/>
          </a:p>
        </p:txBody>
      </p:sp>
    </p:spTree>
    <p:custDataLst>
      <p:tags r:id="rId1"/>
    </p:custDataLst>
    <p:extLst>
      <p:ext uri="{BB962C8B-B14F-4D97-AF65-F5344CB8AC3E}">
        <p14:creationId xmlns:p14="http://schemas.microsoft.com/office/powerpoint/2010/main" val="200867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5B1EA-87D8-A24C-B458-9DAB31DF201D}"/>
              </a:ext>
            </a:extLst>
          </p:cNvPr>
          <p:cNvSpPr>
            <a:spLocks noGrp="1"/>
          </p:cNvSpPr>
          <p:nvPr>
            <p:ph type="title"/>
          </p:nvPr>
        </p:nvSpPr>
        <p:spPr/>
        <p:txBody>
          <a:bodyPr>
            <a:normAutofit fontScale="90000"/>
          </a:bodyPr>
          <a:lstStyle/>
          <a:p>
            <a:pPr>
              <a:lnSpc>
                <a:spcPct val="100000"/>
              </a:lnSpc>
            </a:pPr>
            <a:r>
              <a:rPr lang="en-US" dirty="0">
                <a:solidFill>
                  <a:schemeClr val="accent6">
                    <a:lumMod val="75000"/>
                  </a:schemeClr>
                </a:solidFill>
              </a:rPr>
              <a:t>Warning Signs of Possible </a:t>
            </a:r>
            <a:br>
              <a:rPr lang="en-US" dirty="0">
                <a:solidFill>
                  <a:schemeClr val="accent6">
                    <a:lumMod val="75000"/>
                  </a:schemeClr>
                </a:solidFill>
              </a:rPr>
            </a:br>
            <a:r>
              <a:rPr lang="en-US" dirty="0">
                <a:solidFill>
                  <a:schemeClr val="accent6">
                    <a:lumMod val="75000"/>
                  </a:schemeClr>
                </a:solidFill>
              </a:rPr>
              <a:t>Sexual Abuse in Children </a:t>
            </a:r>
          </a:p>
        </p:txBody>
      </p:sp>
      <p:sp>
        <p:nvSpPr>
          <p:cNvPr id="9" name="Content Placeholder 8">
            <a:extLst>
              <a:ext uri="{FF2B5EF4-FFF2-40B4-BE49-F238E27FC236}">
                <a16:creationId xmlns:a16="http://schemas.microsoft.com/office/drawing/2014/main" xmlns="" id="{9A06AFCE-5083-4D49-8688-5C8CD5979F39}"/>
              </a:ext>
            </a:extLst>
          </p:cNvPr>
          <p:cNvSpPr>
            <a:spLocks noGrp="1"/>
          </p:cNvSpPr>
          <p:nvPr>
            <p:ph idx="1"/>
          </p:nvPr>
        </p:nvSpPr>
        <p:spPr/>
        <p:txBody>
          <a:bodyPr/>
          <a:lstStyle/>
          <a:p>
            <a:pPr marL="285750" indent="-285750">
              <a:lnSpc>
                <a:spcPct val="113000"/>
              </a:lnSpc>
              <a:spcBef>
                <a:spcPts val="0"/>
              </a:spcBef>
              <a:buClrTx/>
              <a:defRPr/>
            </a:pPr>
            <a:r>
              <a:rPr lang="en-US" dirty="0"/>
              <a:t>Unexplained changes in routines and habits</a:t>
            </a:r>
          </a:p>
          <a:p>
            <a:pPr marL="285750" indent="-285750">
              <a:lnSpc>
                <a:spcPct val="113000"/>
              </a:lnSpc>
              <a:spcBef>
                <a:spcPts val="0"/>
              </a:spcBef>
              <a:buClrTx/>
              <a:defRPr/>
            </a:pPr>
            <a:r>
              <a:rPr lang="en-US" dirty="0"/>
              <a:t>Regressive behaviors</a:t>
            </a:r>
          </a:p>
          <a:p>
            <a:pPr marL="285750" indent="-285750">
              <a:lnSpc>
                <a:spcPct val="113000"/>
              </a:lnSpc>
              <a:spcBef>
                <a:spcPts val="0"/>
              </a:spcBef>
              <a:buClrTx/>
              <a:defRPr/>
            </a:pPr>
            <a:r>
              <a:rPr lang="en-US" dirty="0"/>
              <a:t>Unexplained fears, mood swings</a:t>
            </a:r>
          </a:p>
          <a:p>
            <a:pPr marL="285750" indent="-285750">
              <a:lnSpc>
                <a:spcPct val="113000"/>
              </a:lnSpc>
              <a:spcBef>
                <a:spcPts val="0"/>
              </a:spcBef>
              <a:buClrTx/>
              <a:defRPr/>
            </a:pPr>
            <a:r>
              <a:rPr lang="en-US" dirty="0"/>
              <a:t>Risky behavior</a:t>
            </a:r>
          </a:p>
          <a:p>
            <a:pPr marL="285750" indent="-285750">
              <a:lnSpc>
                <a:spcPct val="113000"/>
              </a:lnSpc>
              <a:spcBef>
                <a:spcPts val="0"/>
              </a:spcBef>
              <a:buClrTx/>
              <a:defRPr/>
            </a:pPr>
            <a:r>
              <a:rPr lang="en-US" dirty="0"/>
              <a:t>Secrets</a:t>
            </a:r>
          </a:p>
          <a:p>
            <a:pPr marL="285750" indent="-285750">
              <a:lnSpc>
                <a:spcPct val="113000"/>
              </a:lnSpc>
              <a:spcBef>
                <a:spcPts val="0"/>
              </a:spcBef>
              <a:buClrTx/>
              <a:defRPr/>
            </a:pPr>
            <a:r>
              <a:rPr lang="en-US" dirty="0"/>
              <a:t>Leaves “clues”</a:t>
            </a:r>
          </a:p>
          <a:p>
            <a:pPr marL="285750" indent="-285750">
              <a:lnSpc>
                <a:spcPct val="113000"/>
              </a:lnSpc>
              <a:spcBef>
                <a:spcPts val="0"/>
              </a:spcBef>
              <a:buClrTx/>
              <a:defRPr/>
            </a:pPr>
            <a:r>
              <a:rPr lang="en-US" dirty="0"/>
              <a:t>Unexplained money or gifts</a:t>
            </a:r>
          </a:p>
          <a:p>
            <a:pPr marL="285750" indent="-285750">
              <a:lnSpc>
                <a:spcPct val="113000"/>
              </a:lnSpc>
              <a:spcBef>
                <a:spcPts val="0"/>
              </a:spcBef>
              <a:buClrTx/>
              <a:buFont typeface="Wingdings" panose="05000000000000000000" pitchFamily="2" charset="2"/>
              <a:buChar char="v"/>
              <a:defRPr/>
            </a:pPr>
            <a:r>
              <a:rPr lang="en-US" dirty="0"/>
              <a:t>Sexualized behavior</a:t>
            </a:r>
          </a:p>
        </p:txBody>
      </p:sp>
    </p:spTree>
    <p:extLst>
      <p:ext uri="{BB962C8B-B14F-4D97-AF65-F5344CB8AC3E}">
        <p14:creationId xmlns:p14="http://schemas.microsoft.com/office/powerpoint/2010/main" val="990836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11BE4-6CAD-3C48-A5FD-8B15F916D903}"/>
              </a:ext>
            </a:extLst>
          </p:cNvPr>
          <p:cNvSpPr>
            <a:spLocks noGrp="1"/>
          </p:cNvSpPr>
          <p:nvPr>
            <p:ph type="title"/>
          </p:nvPr>
        </p:nvSpPr>
        <p:spPr/>
        <p:txBody>
          <a:bodyPr>
            <a:normAutofit fontScale="90000"/>
          </a:bodyPr>
          <a:lstStyle/>
          <a:p>
            <a:pPr>
              <a:lnSpc>
                <a:spcPct val="100000"/>
              </a:lnSpc>
            </a:pPr>
            <a:r>
              <a:rPr lang="en-US" dirty="0">
                <a:solidFill>
                  <a:schemeClr val="accent6">
                    <a:lumMod val="75000"/>
                  </a:schemeClr>
                </a:solidFill>
              </a:rPr>
              <a:t>Warning Signs of Youth </a:t>
            </a:r>
            <a:br>
              <a:rPr lang="en-US" dirty="0">
                <a:solidFill>
                  <a:schemeClr val="accent6">
                    <a:lumMod val="75000"/>
                  </a:schemeClr>
                </a:solidFill>
              </a:rPr>
            </a:br>
            <a:r>
              <a:rPr lang="en-US" dirty="0">
                <a:solidFill>
                  <a:schemeClr val="accent6">
                    <a:lumMod val="75000"/>
                  </a:schemeClr>
                </a:solidFill>
              </a:rPr>
              <a:t>Causing Sexual Harm</a:t>
            </a:r>
          </a:p>
        </p:txBody>
      </p:sp>
      <p:graphicFrame>
        <p:nvGraphicFramePr>
          <p:cNvPr id="7" name="Content Placeholder 6">
            <a:extLst>
              <a:ext uri="{FF2B5EF4-FFF2-40B4-BE49-F238E27FC236}">
                <a16:creationId xmlns:a16="http://schemas.microsoft.com/office/drawing/2014/main" xmlns="" id="{E508BC40-C406-F14B-BEA6-BEFD255D697D}"/>
              </a:ext>
            </a:extLst>
          </p:cNvPr>
          <p:cNvGraphicFramePr>
            <a:graphicFrameLocks noGrp="1"/>
          </p:cNvGraphicFramePr>
          <p:nvPr>
            <p:ph idx="1"/>
            <p:extLst>
              <p:ext uri="{D42A27DB-BD31-4B8C-83A1-F6EECF244321}">
                <p14:modId xmlns:p14="http://schemas.microsoft.com/office/powerpoint/2010/main" val="1450555476"/>
              </p:ext>
            </p:extLst>
          </p:nvPr>
        </p:nvGraphicFramePr>
        <p:xfrm>
          <a:off x="628650" y="1279525"/>
          <a:ext cx="8110332" cy="3224742"/>
        </p:xfrm>
        <a:graphic>
          <a:graphicData uri="http://schemas.openxmlformats.org/drawingml/2006/table">
            <a:tbl>
              <a:tblPr firstRow="1" bandRow="1">
                <a:tableStyleId>{5C22544A-7EE6-4342-B048-85BDC9FD1C3A}</a:tableStyleId>
              </a:tblPr>
              <a:tblGrid>
                <a:gridCol w="2266950">
                  <a:extLst>
                    <a:ext uri="{9D8B030D-6E8A-4147-A177-3AD203B41FA5}">
                      <a16:colId xmlns:a16="http://schemas.microsoft.com/office/drawing/2014/main" xmlns="" val="522949162"/>
                    </a:ext>
                  </a:extLst>
                </a:gridCol>
                <a:gridCol w="5843382">
                  <a:extLst>
                    <a:ext uri="{9D8B030D-6E8A-4147-A177-3AD203B41FA5}">
                      <a16:colId xmlns:a16="http://schemas.microsoft.com/office/drawing/2014/main" xmlns="" val="1362191594"/>
                    </a:ext>
                  </a:extLst>
                </a:gridCol>
              </a:tblGrid>
              <a:tr h="1412033">
                <a:tc>
                  <a: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Confused</a:t>
                      </a:r>
                      <a:r>
                        <a:rPr lang="en-US" sz="1800" b="0" baseline="0" dirty="0">
                          <a:solidFill>
                            <a:schemeClr val="tx1"/>
                          </a:solidFill>
                          <a:latin typeface="Arial" panose="020B0604020202020204" pitchFamily="34" charset="0"/>
                          <a:cs typeface="Arial" panose="020B0604020202020204" pitchFamily="34" charset="0"/>
                        </a:rPr>
                        <a:t> about s</a:t>
                      </a:r>
                      <a:r>
                        <a:rPr lang="en-US" sz="1800" b="0" dirty="0">
                          <a:solidFill>
                            <a:schemeClr val="tx1"/>
                          </a:solidFill>
                          <a:latin typeface="Arial" panose="020B0604020202020204" pitchFamily="34" charset="0"/>
                          <a:cs typeface="Arial" panose="020B0604020202020204" pitchFamily="34" charset="0"/>
                        </a:rPr>
                        <a:t>ocial rules and</a:t>
                      </a:r>
                      <a:r>
                        <a:rPr lang="en-US" sz="1800" b="0" baseline="0" dirty="0">
                          <a:solidFill>
                            <a:schemeClr val="tx1"/>
                          </a:solidFill>
                          <a:latin typeface="Arial" panose="020B0604020202020204" pitchFamily="34" charset="0"/>
                          <a:cs typeface="Arial" panose="020B0604020202020204" pitchFamily="34" charset="0"/>
                        </a:rPr>
                        <a:t> i</a:t>
                      </a:r>
                      <a:r>
                        <a:rPr lang="en-US" sz="1800" b="0" dirty="0">
                          <a:solidFill>
                            <a:schemeClr val="tx1"/>
                          </a:solidFill>
                          <a:latin typeface="Arial" panose="020B0604020202020204" pitchFamily="34" charset="0"/>
                          <a:cs typeface="Arial" panose="020B0604020202020204" pitchFamily="34" charset="0"/>
                        </a:rPr>
                        <a:t>nteractions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Insists on physical contact/alone time with child </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latin typeface="Arial" panose="020B0604020202020204" pitchFamily="34" charset="0"/>
                          <a:cs typeface="Arial" panose="020B0604020202020204" pitchFamily="34" charset="0"/>
                        </a:rPr>
                        <a:t>Age-appropriate sexual behaviors in inappropriate settings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latin typeface="Arial" panose="020B0604020202020204" pitchFamily="34" charset="0"/>
                          <a:cs typeface="Arial" panose="020B0604020202020204" pitchFamily="34" charset="0"/>
                        </a:rPr>
                        <a:t>Spends</a:t>
                      </a:r>
                      <a:r>
                        <a:rPr lang="en-US" sz="1800" b="0" baseline="0" dirty="0">
                          <a:solidFill>
                            <a:schemeClr val="tx1"/>
                          </a:solidFill>
                          <a:latin typeface="Arial" panose="020B0604020202020204" pitchFamily="34" charset="0"/>
                          <a:cs typeface="Arial" panose="020B0604020202020204" pitchFamily="34" charset="0"/>
                        </a:rPr>
                        <a:t> time with much younger children</a:t>
                      </a:r>
                      <a:endParaRPr lang="en-US" sz="1800" b="0"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3822262046"/>
                  </a:ext>
                </a:extLst>
              </a:tr>
              <a:tr h="10203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Anxious, depressed,</a:t>
                      </a:r>
                      <a:r>
                        <a:rPr lang="en-US" sz="1800" b="0" baseline="0" dirty="0">
                          <a:solidFill>
                            <a:schemeClr val="tx1"/>
                          </a:solidFill>
                          <a:latin typeface="Arial" panose="020B0604020202020204" pitchFamily="34" charset="0"/>
                          <a:cs typeface="Arial" panose="020B0604020202020204" pitchFamily="34" charset="0"/>
                        </a:rPr>
                        <a:t> </a:t>
                      </a:r>
                      <a:br>
                        <a:rPr lang="en-US" sz="1800" b="0" baseline="0" dirty="0">
                          <a:solidFill>
                            <a:schemeClr val="tx1"/>
                          </a:solidFill>
                          <a:latin typeface="Arial" panose="020B0604020202020204" pitchFamily="34" charset="0"/>
                          <a:cs typeface="Arial" panose="020B0604020202020204" pitchFamily="34" charset="0"/>
                        </a:rPr>
                      </a:br>
                      <a:r>
                        <a:rPr lang="en-US" sz="1800" b="0" baseline="0" dirty="0">
                          <a:solidFill>
                            <a:schemeClr val="tx1"/>
                          </a:solidFill>
                          <a:latin typeface="Arial" panose="020B0604020202020204" pitchFamily="34" charset="0"/>
                          <a:cs typeface="Arial" panose="020B0604020202020204" pitchFamily="34" charset="0"/>
                        </a:rPr>
                        <a:t>needs help</a:t>
                      </a:r>
                      <a:endParaRPr lang="en-US" sz="1800" b="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latin typeface="Arial" panose="020B0604020202020204" pitchFamily="34" charset="0"/>
                          <a:cs typeface="Arial" panose="020B0604020202020204" pitchFamily="34" charset="0"/>
                        </a:rPr>
                        <a:t>Drugs and/or alcohol</a:t>
                      </a:r>
                      <a:r>
                        <a:rPr lang="en-US" sz="1800" b="0" baseline="0" dirty="0">
                          <a:solidFill>
                            <a:schemeClr val="tx1"/>
                          </a:solidFill>
                          <a:latin typeface="Arial" panose="020B0604020202020204" pitchFamily="34" charset="0"/>
                          <a:cs typeface="Arial" panose="020B0604020202020204" pitchFamily="34" charset="0"/>
                        </a:rPr>
                        <a:t> involved</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solidFill>
                            <a:schemeClr val="tx1"/>
                          </a:solidFill>
                          <a:latin typeface="Arial" panose="020B0604020202020204" pitchFamily="34" charset="0"/>
                          <a:cs typeface="Arial" panose="020B0604020202020204" pitchFamily="34" charset="0"/>
                        </a:rPr>
                        <a:t>History of violence, own abuse</a:t>
                      </a:r>
                      <a:endParaRPr lang="en-US" sz="1800" b="0" dirty="0">
                        <a:solidFill>
                          <a:schemeClr val="tx1"/>
                        </a:solidFill>
                        <a:latin typeface="Arial" panose="020B0604020202020204" pitchFamily="34" charset="0"/>
                        <a:cs typeface="Arial" panose="020B0604020202020204" pitchFamily="34" charset="0"/>
                      </a:endParaRP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4112052824"/>
                  </a:ext>
                </a:extLst>
              </a:tr>
              <a:tr h="792335">
                <a:tc>
                  <a: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Impulsively sexual or aggressive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latin typeface="Arial" panose="020B0604020202020204" pitchFamily="34" charset="0"/>
                          <a:cs typeface="Arial" panose="020B0604020202020204" pitchFamily="34" charset="0"/>
                        </a:rPr>
                        <a:t>Behavior elicits complaints/continues after limits set</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latin typeface="Arial" panose="020B0604020202020204" pitchFamily="34" charset="0"/>
                          <a:cs typeface="Arial" panose="020B0604020202020204" pitchFamily="34" charset="0"/>
                        </a:rPr>
                        <a:t>Uses threats and coercion</a:t>
                      </a:r>
                    </a:p>
                  </a:txBody>
                  <a:tcPr marL="13716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xmlns="" val="2493290218"/>
                  </a:ext>
                </a:extLst>
              </a:tr>
            </a:tbl>
          </a:graphicData>
        </a:graphic>
      </p:graphicFrame>
    </p:spTree>
    <p:extLst>
      <p:ext uri="{BB962C8B-B14F-4D97-AF65-F5344CB8AC3E}">
        <p14:creationId xmlns:p14="http://schemas.microsoft.com/office/powerpoint/2010/main" val="2721177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28649" y="273844"/>
            <a:ext cx="8295217" cy="994172"/>
          </a:xfrm>
        </p:spPr>
        <p:txBody>
          <a:bodyPr>
            <a:normAutofit fontScale="90000"/>
          </a:bodyPr>
          <a:lstStyle/>
          <a:p>
            <a:pPr eaLnBrk="1" hangingPunct="1"/>
            <a:r>
              <a:rPr lang="en-US" dirty="0">
                <a:solidFill>
                  <a:schemeClr val="accent6">
                    <a:lumMod val="75000"/>
                  </a:schemeClr>
                </a:solidFill>
              </a:rPr>
              <a:t>Talking with Youth about Warning Signs</a:t>
            </a:r>
          </a:p>
        </p:txBody>
      </p:sp>
      <p:sp>
        <p:nvSpPr>
          <p:cNvPr id="64515" name="Rectangle 3"/>
          <p:cNvSpPr>
            <a:spLocks noGrp="1" noChangeArrowheads="1"/>
          </p:cNvSpPr>
          <p:nvPr>
            <p:ph idx="1"/>
          </p:nvPr>
        </p:nvSpPr>
        <p:spPr/>
        <p:txBody>
          <a:bodyPr>
            <a:normAutofit fontScale="92500" lnSpcReduction="10000"/>
          </a:bodyPr>
          <a:lstStyle/>
          <a:p>
            <a:pPr marL="285750" indent="-285750"/>
            <a:r>
              <a:rPr lang="en-US" sz="2400" dirty="0" smtClean="0"/>
              <a:t>Stay calm, don’t shame or label</a:t>
            </a:r>
          </a:p>
          <a:p>
            <a:pPr marL="285750" indent="-285750"/>
            <a:r>
              <a:rPr lang="en-US" sz="2400" dirty="0" smtClean="0"/>
              <a:t>Talk </a:t>
            </a:r>
            <a:r>
              <a:rPr lang="en-US" sz="2400" dirty="0"/>
              <a:t>about behaviors – not intent</a:t>
            </a:r>
          </a:p>
          <a:p>
            <a:pPr marL="285750" indent="-285750"/>
            <a:r>
              <a:rPr lang="en-US" sz="2400" dirty="0" smtClean="0"/>
              <a:t>Refer </a:t>
            </a:r>
            <a:r>
              <a:rPr lang="en-US" sz="2400" dirty="0"/>
              <a:t>to safety plans and rules</a:t>
            </a:r>
          </a:p>
          <a:p>
            <a:pPr marL="285750" indent="-285750"/>
            <a:r>
              <a:rPr lang="en-US" sz="2400" dirty="0"/>
              <a:t>Redirect and talk about alternatives</a:t>
            </a:r>
          </a:p>
          <a:p>
            <a:pPr marL="285750" indent="-285750"/>
            <a:r>
              <a:rPr lang="en-US" sz="2400" dirty="0"/>
              <a:t>Help kids build communication skills</a:t>
            </a:r>
          </a:p>
          <a:p>
            <a:pPr marL="285750" indent="-285750"/>
            <a:r>
              <a:rPr lang="en-US" sz="2400" dirty="0"/>
              <a:t>Let them know that adults are responsible for helping them and their environment stay safe</a:t>
            </a:r>
          </a:p>
        </p:txBody>
      </p:sp>
    </p:spTree>
    <p:custDataLst>
      <p:tags r:id="rId1"/>
    </p:custDataLst>
    <p:extLst>
      <p:ext uri="{BB962C8B-B14F-4D97-AF65-F5344CB8AC3E}">
        <p14:creationId xmlns:p14="http://schemas.microsoft.com/office/powerpoint/2010/main" val="329293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and a child looking at a computer&#10;&#10;Description automatically generated with medium confidence">
            <a:extLst>
              <a:ext uri="{FF2B5EF4-FFF2-40B4-BE49-F238E27FC236}">
                <a16:creationId xmlns:a16="http://schemas.microsoft.com/office/drawing/2014/main" xmlns="" id="{73093B3F-8737-7541-A56B-23DF71453A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8950" y="0"/>
            <a:ext cx="7706311" cy="5143500"/>
          </a:xfrm>
          <a:prstGeom prst="rect">
            <a:avLst/>
          </a:prstGeom>
        </p:spPr>
      </p:pic>
      <p:sp>
        <p:nvSpPr>
          <p:cNvPr id="13" name="Rectangle 12">
            <a:extLst>
              <a:ext uri="{FF2B5EF4-FFF2-40B4-BE49-F238E27FC236}">
                <a16:creationId xmlns:a16="http://schemas.microsoft.com/office/drawing/2014/main" xmlns="" id="{3F767E95-56A0-7247-9D18-C8F385783E3C}"/>
              </a:ext>
            </a:extLst>
          </p:cNvPr>
          <p:cNvSpPr/>
          <p:nvPr/>
        </p:nvSpPr>
        <p:spPr>
          <a:xfrm>
            <a:off x="-2" y="0"/>
            <a:ext cx="9668935" cy="5143500"/>
          </a:xfrm>
          <a:prstGeom prst="rect">
            <a:avLst/>
          </a:prstGeom>
          <a:gradFill>
            <a:gsLst>
              <a:gs pos="51000">
                <a:schemeClr val="accent6"/>
              </a:gs>
              <a:gs pos="8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4"/>
            <a:ext cx="7886700" cy="1266032"/>
          </a:xfrm>
        </p:spPr>
        <p:txBody>
          <a:bodyPr>
            <a:normAutofit/>
          </a:bodyPr>
          <a:lstStyle/>
          <a:p>
            <a:pPr>
              <a:lnSpc>
                <a:spcPct val="100000"/>
              </a:lnSpc>
            </a:pPr>
            <a:r>
              <a:rPr lang="en-US" dirty="0">
                <a:solidFill>
                  <a:schemeClr val="tx1"/>
                </a:solidFill>
              </a:rPr>
              <a:t>Response to </a:t>
            </a:r>
            <a:br>
              <a:rPr lang="en-US" dirty="0">
                <a:solidFill>
                  <a:schemeClr val="tx1"/>
                </a:solidFill>
              </a:rPr>
            </a:br>
            <a:r>
              <a:rPr lang="en-US" dirty="0">
                <a:solidFill>
                  <a:schemeClr val="tx1"/>
                </a:solidFill>
              </a:rPr>
              <a:t>Warning Signs</a:t>
            </a:r>
          </a:p>
        </p:txBody>
      </p:sp>
      <p:sp>
        <p:nvSpPr>
          <p:cNvPr id="6" name="Content Placeholder 5"/>
          <p:cNvSpPr>
            <a:spLocks noGrp="1"/>
          </p:cNvSpPr>
          <p:nvPr>
            <p:ph idx="1"/>
          </p:nvPr>
        </p:nvSpPr>
        <p:spPr>
          <a:xfrm>
            <a:off x="628650" y="1539876"/>
            <a:ext cx="7886700" cy="3263504"/>
          </a:xfrm>
        </p:spPr>
        <p:txBody>
          <a:bodyPr/>
          <a:lstStyle/>
          <a:p>
            <a:r>
              <a:rPr lang="en-US" dirty="0"/>
              <a:t>Protect and respond</a:t>
            </a:r>
          </a:p>
          <a:p>
            <a:r>
              <a:rPr lang="en-US" dirty="0"/>
              <a:t>Take action </a:t>
            </a:r>
          </a:p>
          <a:p>
            <a:r>
              <a:rPr lang="en-US" dirty="0"/>
              <a:t>Follow up </a:t>
            </a:r>
          </a:p>
          <a:p>
            <a:r>
              <a:rPr lang="en-US" dirty="0"/>
              <a:t>Trust yourself</a:t>
            </a:r>
          </a:p>
          <a:p>
            <a:r>
              <a:rPr lang="en-US" dirty="0"/>
              <a:t>Find an ally</a:t>
            </a:r>
          </a:p>
          <a:p>
            <a:r>
              <a:rPr lang="en-US" dirty="0"/>
              <a:t>Review and follow the safety plan</a:t>
            </a:r>
          </a:p>
          <a:p>
            <a:endParaRPr lang="en-US" dirty="0"/>
          </a:p>
        </p:txBody>
      </p:sp>
    </p:spTree>
    <p:custDataLst>
      <p:tags r:id="rId1"/>
    </p:custDataLst>
    <p:extLst>
      <p:ext uri="{BB962C8B-B14F-4D97-AF65-F5344CB8AC3E}">
        <p14:creationId xmlns:p14="http://schemas.microsoft.com/office/powerpoint/2010/main" val="1756683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40&quot;&gt;&lt;property id=&quot;20148&quot; value=&quot;5&quot;/&gt;&lt;property id=&quot;20300&quot; value=&quot;Slide 2 - &amp;quot;Continuum of Youth Behaviors&amp;quot;&quot;/&gt;&lt;property id=&quot;20307&quot; value=&quot;386&quot;/&gt;&lt;/object&gt;&lt;object type=&quot;3&quot; unique_id=&quot;10041&quot;&gt;&lt;property id=&quot;20148&quot; value=&quot;5&quot;/&gt;&lt;property id=&quot;20300&quot; value=&quot;Slide 3 - &amp;quot;Healthy or Unhealthy?&amp;quot;&quot;/&gt;&lt;property id=&quot;20307&quot; value=&quot;393&quot;/&gt;&lt;/object&gt;&lt;object type=&quot;3&quot; unique_id=&quot;10042&quot;&gt;&lt;property id=&quot;20148&quot; value=&quot;5&quot;/&gt;&lt;property id=&quot;20300&quot; value=&quot;Slide 5 - &amp;quot;Consider the Context&amp;quot;&quot;/&gt;&lt;property id=&quot;20307&quot; value=&quot;339&quot;/&gt;&lt;/object&gt;&lt;object type=&quot;3&quot; unique_id=&quot;10043&quot;&gt;&lt;property id=&quot;20148&quot; value=&quot;5&quot;/&gt;&lt;property id=&quot;20300&quot; value=&quot;Slide 6 - &amp;quot;Warning Signs of Possible  Sexual Abuse in Children &amp;quot;&quot;/&gt;&lt;property id=&quot;20307&quot; value=&quot;405&quot;/&gt;&lt;/object&gt;&lt;object type=&quot;3&quot; unique_id=&quot;10044&quot;&gt;&lt;property id=&quot;20148&quot; value=&quot;5&quot;/&gt;&lt;property id=&quot;20300&quot; value=&quot;Slide 7 - &amp;quot;Warning Signs of Youth  Causing Sexual Harm&amp;quot;&quot;/&gt;&lt;property id=&quot;20307&quot; value=&quot;406&quot;/&gt;&lt;/object&gt;&lt;object type=&quot;3&quot; unique_id=&quot;10045&quot;&gt;&lt;property id=&quot;20148&quot; value=&quot;5&quot;/&gt;&lt;property id=&quot;20300&quot; value=&quot;Slide 8 - &amp;quot;Talking with Youth about Warning Signs&amp;quot;&quot;/&gt;&lt;property id=&quot;20307&quot; value=&quot;342&quot;/&gt;&lt;/object&gt;&lt;object type=&quot;3&quot; unique_id=&quot;10047&quot;&gt;&lt;property id=&quot;20148&quot; value=&quot;5&quot;/&gt;&lt;property id=&quot;20300&quot; value=&quot;Slide 10 - &amp;quot;Continuum of Youth Behaviors&amp;quot;&quot;/&gt;&lt;property id=&quot;20307&quot; value=&quot;384&quot;/&gt;&lt;/object&gt;&lt;object type=&quot;3&quot; unique_id=&quot;10048&quot;&gt;&lt;property id=&quot;20148&quot; value=&quot;5&quot;/&gt;&lt;property id=&quot;20300&quot; value=&quot;Slide 11 - &amp;quot;Harmful Sexual Behaviors between Children&amp;quot;&quot;/&gt;&lt;property id=&quot;20307&quot; value=&quot;408&quot;/&gt;&lt;/object&gt;&lt;object type=&quot;3&quot; unique_id=&quot;10052&quot;&gt;&lt;property id=&quot;20148&quot; value=&quot;5&quot;/&gt;&lt;property id=&quot;20300&quot; value=&quot;Slide 14 - &amp;quot;Response to Disclosure  and/or Evidence&amp;quot;&quot;/&gt;&lt;property id=&quot;20307&quot; value=&quot;410&quot;/&gt;&lt;/object&gt;&lt;object type=&quot;3&quot; unique_id=&quot;10054&quot;&gt;&lt;property id=&quot;20148&quot; value=&quot;5&quot;/&gt;&lt;property id=&quot;20300&quot; value=&quot;Slide 16 - &amp;quot;Adults’ Behaviors with Children and Youth&amp;quot;&quot;/&gt;&lt;property id=&quot;20307&quot; value=&quot;378&quot;/&gt;&lt;/object&gt;&lt;object type=&quot;3&quot; unique_id=&quot;10056&quot;&gt;&lt;property id=&quot;20148&quot; value=&quot;5&quot;/&gt;&lt;property id=&quot;20300&quot; value=&quot;Slide 17 - &amp;quot;Continuum of Adult Behaviors&amp;quot;&quot;/&gt;&lt;property id=&quot;20307&quot; value=&quot;414&quot;/&gt;&lt;/object&gt;&lt;object type=&quot;3&quot; unique_id=&quot;10057&quot;&gt;&lt;property id=&quot;20148&quot; value=&quot;5&quot;/&gt;&lt;property id=&quot;20300&quot; value=&quot;Slide 18 - &amp;quot;The Importance of Breaking Down Myths&amp;quot;&quot;/&gt;&lt;property id=&quot;20307&quot; value=&quot;354&quot;/&gt;&lt;/object&gt;&lt;object type=&quot;3&quot; unique_id=&quot;10058&quot;&gt;&lt;property id=&quot;20148&quot; value=&quot;5&quot;/&gt;&lt;property id=&quot;20300&quot; value=&quot;Slide 19 - &amp;quot;Observing Behaviors – Not Intent&amp;quot;&quot;/&gt;&lt;property id=&quot;20307&quot; value=&quot;420&quot;/&gt;&lt;/object&gt;&lt;object type=&quot;3&quot; unique_id=&quot;10059&quot;&gt;&lt;property id=&quot;20148&quot; value=&quot;5&quot;/&gt;&lt;property id=&quot;20300&quot; value=&quot;Slide 20 - &amp;quot;Consider the Context&amp;quot;&quot;/&gt;&lt;property id=&quot;20307&quot; value=&quot;400&quot;/&gt;&lt;/object&gt;&lt;object type=&quot;3&quot; unique_id=&quot;10060&quot;&gt;&lt;property id=&quot;20148&quot; value=&quot;5&quot;/&gt;&lt;property id=&quot;20300&quot; value=&quot;Slide 21 - &amp;quot;Concerning, Inappropriate Behaviors in Adults&amp;quot;&quot;/&gt;&lt;property id=&quot;20307&quot; value=&quot;383&quot;/&gt;&lt;/object&gt;&lt;object type=&quot;3&quot; unique_id=&quot;10061&quot;&gt;&lt;property id=&quot;20148&quot; value=&quot;5&quot;/&gt;&lt;property id=&quot;20300&quot; value=&quot;Slide 23 - &amp;quot;Continuum of Adult’s Behaviors&amp;quot;&quot;/&gt;&lt;property id=&quot;20307&quot; value=&quot;389&quot;/&gt;&lt;/object&gt;&lt;object type=&quot;3&quot; unique_id=&quot;10062&quot;&gt;&lt;property id=&quot;20148&quot; value=&quot;5&quot;/&gt;&lt;property id=&quot;20300&quot; value=&quot;Slide 24 - &amp;quot;Activity: Continuum of Adult Behaviors&amp;quot;&quot;/&gt;&lt;property id=&quot;20307&quot; value=&quot;418&quot;/&gt;&lt;/object&gt;&lt;object type=&quot;3&quot; unique_id=&quot;10063&quot;&gt;&lt;property id=&quot;20148&quot; value=&quot;5&quot;/&gt;&lt;property id=&quot;20300&quot; value=&quot;Slide 25 - &amp;quot;Having Conversations&amp;quot;&quot;/&gt;&lt;property id=&quot;20307&quot; value=&quot;377&quot;/&gt;&lt;/object&gt;&lt;object type=&quot;3&quot; unique_id=&quot;10066&quot;&gt;&lt;property id=&quot;20148&quot; value=&quot;5&quot;/&gt;&lt;property id=&quot;20300&quot; value=&quot;Slide 27 - &amp;quot;Communication Skills&amp;quot;&quot;/&gt;&lt;property id=&quot;20307&quot; value=&quot;362&quot;/&gt;&lt;/object&gt;&lt;object type=&quot;3&quot; unique_id=&quot;10067&quot;&gt;&lt;property id=&quot;20148&quot; value=&quot;5&quot;/&gt;&lt;property id=&quot;20300&quot; value=&quot;Slide 28 - &amp;quot;Activity: Low Risk Situations&amp;quot;&quot;/&gt;&lt;property id=&quot;20307&quot; value=&quot;363&quot;/&gt;&lt;/object&gt;&lt;object type=&quot;3&quot; unique_id=&quot;10068&quot;&gt;&lt;property id=&quot;20148&quot; value=&quot;5&quot;/&gt;&lt;property id=&quot;20300&quot; value=&quot;Slide 29 - &amp;quot;Successful Conversations&amp;quot;&quot;/&gt;&lt;property id=&quot;20307&quot; value=&quot;364&quot;/&gt;&lt;/object&gt;&lt;object type=&quot;3&quot; unique_id=&quot;10069&quot;&gt;&lt;property id=&quot;20148&quot; value=&quot;5&quot;/&gt;&lt;property id=&quot;20300&quot; value=&quot;Slide 30 - &amp;quot;Speaking Up&amp;quot;&quot;/&gt;&lt;property id=&quot;20307&quot; value=&quot;365&quot;/&gt;&lt;/object&gt;&lt;object type=&quot;3&quot; unique_id=&quot;10070&quot;&gt;&lt;property id=&quot;20148&quot; value=&quot;5&quot;/&gt;&lt;property id=&quot;20300&quot; value=&quot;Slide 31 - &amp;quot;Exercise: Adults Crossing Boundaries&amp;quot;&quot;/&gt;&lt;property id=&quot;20307&quot; value=&quot;366&quot;/&gt;&lt;/object&gt;&lt;object type=&quot;3&quot; unique_id=&quot;10072&quot;&gt;&lt;property id=&quot;20148&quot; value=&quot;5&quot;/&gt;&lt;property id=&quot;20300&quot; value=&quot;Slide 33 - &amp;quot;Role Play Debrief&amp;quot;&quot;/&gt;&lt;property id=&quot;20307&quot; value=&quot;368&quot;/&gt;&lt;/object&gt;&lt;object type=&quot;3&quot; unique_id=&quot;10076&quot;&gt;&lt;property id=&quot;20148&quot; value=&quot;5&quot;/&gt;&lt;property id=&quot;20300&quot; value=&quot;Slide 34 - &amp;quot;Thank you!&amp;quot;&quot;/&gt;&lt;property id=&quot;20307&quot; value=&quot;257&quot;/&gt;&lt;/object&gt;&lt;object type=&quot;3&quot; unique_id=&quot;172770&quot;&gt;&lt;property id=&quot;20148&quot; value=&quot;5&quot;/&gt;&lt;property id=&quot;20300&quot; value=&quot;Slide 13 - &amp;quot;Next Steps&amp;quot;&quot;/&gt;&lt;property id=&quot;20307&quot; value=&quot;455&quot;/&gt;&lt;/object&gt;&lt;object type=&quot;3&quot; unique_id=&quot;172968&quot;&gt;&lt;property id=&quot;20148&quot; value=&quot;5&quot;/&gt;&lt;property id=&quot;20300&quot; value=&quot;Slide 1&quot;/&gt;&lt;property id=&quot;20307&quot; value=&quot;477&quot;/&gt;&lt;/object&gt;&lt;object type=&quot;3&quot; unique_id=&quot;172969&quot;&gt;&lt;property id=&quot;20148&quot; value=&quot;5&quot;/&gt;&lt;property id=&quot;20300&quot; value=&quot;Slide 9 - &amp;quot;Response to  Warning Signs&amp;quot;&quot;/&gt;&lt;property id=&quot;20307&quot; value=&quot;478&quot;/&gt;&lt;/object&gt;&lt;object type=&quot;3&quot; unique_id=&quot;172970&quot;&gt;&lt;property id=&quot;20148&quot; value=&quot;5&quot;/&gt;&lt;property id=&quot;20300&quot; value=&quot;Slide 12 - &amp;quot;Discovery of Abuse or Sexual Harm&amp;quot;&quot;/&gt;&lt;property id=&quot;20307&quot; value=&quot;466&quot;/&gt;&lt;/object&gt;&lt;object type=&quot;3&quot; unique_id=&quot;172972&quot;&gt;&lt;property id=&quot;20148&quot; value=&quot;5&quot;/&gt;&lt;property id=&quot;20300&quot; value=&quot;Slide 15 - &amp;quot;Activity:  Continuum of Youth Behaviors&amp;quot;&quot;/&gt;&lt;property id=&quot;20307&quot; value=&quot;483&quot;/&gt;&lt;/object&gt;&lt;object type=&quot;3&quot; unique_id=&quot;172974&quot;&gt;&lt;property id=&quot;20148&quot; value=&quot;5&quot;/&gt;&lt;property id=&quot;20300&quot; value=&quot;Slide 22 - &amp;quot;Barriers to Speaking Up&amp;quot;&quot;/&gt;&lt;property id=&quot;20307&quot; value=&quot;467&quot;/&gt;&lt;/object&gt;&lt;object type=&quot;3&quot; unique_id=&quot;172975&quot;&gt;&lt;property id=&quot;20148&quot; value=&quot;5&quot;/&gt;&lt;property id=&quot;20300&quot; value=&quot;Slide 32 - &amp;quot;Role Play Scenarios&amp;quot;&quot;/&gt;&lt;property id=&quot;20307&quot; value=&quot;485&quot;/&gt;&lt;/object&gt;&lt;object type=&quot;3&quot; unique_id=&quot;173158&quot;&gt;&lt;property id=&quot;20148&quot; value=&quot;5&quot;/&gt;&lt;property id=&quot;20300&quot; value=&quot;Slide 26 - &amp;quot;Speaking Up - Model&amp;quot;&quot;/&gt;&lt;property id=&quot;20307&quot; value=&quot;487&quot;/&gt;&lt;/object&gt;&lt;object type=&quot;3&quot; unique_id=&quot;179312&quot;&gt;&lt;property id=&quot;20148&quot; value=&quot;5&quot;/&gt;&lt;property id=&quot;20300&quot; value=&quot;Slide 4 - &amp;quot;Consider the Context&amp;quot;&quot;/&gt;&lt;property id=&quot;20307&quot; value=&quot;486&quot;/&gt;&lt;/object&gt;&lt;/object&gt;&lt;object type=&quot;8&quot; unique_id=&quot;1015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42636CF9-8EFD-46E6-92AA-994B80E99D59}"/>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42636CF9-8EFD-46E6-92AA-994B80E99D59}"/>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2C394C95-27D7-43E7-8F6B-8F7D11CB0F05}"/>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368FCEAD-C769-436F-965D-7BA3FCB607F9}"/>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B6BB3E97-F87C-4DC9-8852-F67634F5C43B}"/>
</p:tagLst>
</file>

<file path=ppt/theme/theme1.xml><?xml version="1.0" encoding="utf-8"?>
<a:theme xmlns:a="http://schemas.openxmlformats.org/drawingml/2006/main" name="Office Theme">
  <a:themeElements>
    <a:clrScheme name="Stop It Now! Modern">
      <a:dk1>
        <a:srgbClr val="000000"/>
      </a:dk1>
      <a:lt1>
        <a:srgbClr val="FFFFFF"/>
      </a:lt1>
      <a:dk2>
        <a:srgbClr val="44546A"/>
      </a:dk2>
      <a:lt2>
        <a:srgbClr val="E7E6E6"/>
      </a:lt2>
      <a:accent1>
        <a:srgbClr val="5861AA"/>
      </a:accent1>
      <a:accent2>
        <a:srgbClr val="27B0C2"/>
      </a:accent2>
      <a:accent3>
        <a:srgbClr val="A2CE4D"/>
      </a:accent3>
      <a:accent4>
        <a:srgbClr val="AB3091"/>
      </a:accent4>
      <a:accent5>
        <a:srgbClr val="F26537"/>
      </a:accent5>
      <a:accent6>
        <a:srgbClr val="E2E33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4844</TotalTime>
  <Words>12622</Words>
  <Application>Microsoft Office PowerPoint</Application>
  <PresentationFormat>On-screen Show (16:9)</PresentationFormat>
  <Paragraphs>775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Continuum of Youth Behaviors</vt:lpstr>
      <vt:lpstr>Healthy or Unhealthy?</vt:lpstr>
      <vt:lpstr>Consider the Context</vt:lpstr>
      <vt:lpstr>Consider the Context</vt:lpstr>
      <vt:lpstr>Warning Signs of Possible  Sexual Abuse in Children </vt:lpstr>
      <vt:lpstr>Warning Signs of Youth  Causing Sexual Harm</vt:lpstr>
      <vt:lpstr>Talking with Youth about Warning Signs</vt:lpstr>
      <vt:lpstr>Response to  Warning Signs</vt:lpstr>
      <vt:lpstr>Continuum of Youth Behaviors</vt:lpstr>
      <vt:lpstr>Harmful Sexual Behaviors between Children</vt:lpstr>
      <vt:lpstr>Discovery of Abuse or Sexual Harm</vt:lpstr>
      <vt:lpstr>Next Steps</vt:lpstr>
      <vt:lpstr>Response to Disclosure  and/or Evidence</vt:lpstr>
      <vt:lpstr>Activity:  Continuum of Youth Behaviors</vt:lpstr>
      <vt:lpstr>Adults’ Behaviors with Children and Youth</vt:lpstr>
      <vt:lpstr>Continuum of Adult Behaviors</vt:lpstr>
      <vt:lpstr>The Importance of Breaking Down Myths</vt:lpstr>
      <vt:lpstr>Observing Behaviors – Not Intent</vt:lpstr>
      <vt:lpstr>Consider the Context</vt:lpstr>
      <vt:lpstr>Concerning, Inappropriate Behaviors in Adults</vt:lpstr>
      <vt:lpstr>Barriers to Speaking Up</vt:lpstr>
      <vt:lpstr>Continuum of Adult’s Behaviors</vt:lpstr>
      <vt:lpstr>Activity: Continuum of Adult Behaviors</vt:lpstr>
      <vt:lpstr>Having Conversations</vt:lpstr>
      <vt:lpstr>Speaking Up - Model</vt:lpstr>
      <vt:lpstr>Communication Skills</vt:lpstr>
      <vt:lpstr>Activity: Low Risk Situations</vt:lpstr>
      <vt:lpstr>Successful Conversations</vt:lpstr>
      <vt:lpstr>Speaking Up</vt:lpstr>
      <vt:lpstr>Exercise: Adults Crossing Boundaries</vt:lpstr>
      <vt:lpstr>Role Play Scenarios</vt:lpstr>
      <vt:lpstr>Role Play Debrief</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Awareness to Action for Professionals Working with Parents  and Professional Caregivers</dc:title>
  <dc:creator>Julie O'Brien</dc:creator>
  <cp:lastModifiedBy>test</cp:lastModifiedBy>
  <cp:revision>120</cp:revision>
  <dcterms:created xsi:type="dcterms:W3CDTF">2021-08-31T21:10:51Z</dcterms:created>
  <dcterms:modified xsi:type="dcterms:W3CDTF">2022-02-22T17:26:09Z</dcterms:modified>
</cp:coreProperties>
</file>