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39"/>
  </p:notesMasterIdLst>
  <p:sldIdLst>
    <p:sldId id="402" r:id="rId2"/>
    <p:sldId id="304" r:id="rId3"/>
    <p:sldId id="305" r:id="rId4"/>
    <p:sldId id="436" r:id="rId5"/>
    <p:sldId id="309" r:id="rId6"/>
    <p:sldId id="310" r:id="rId7"/>
    <p:sldId id="311" r:id="rId8"/>
    <p:sldId id="312" r:id="rId9"/>
    <p:sldId id="488" r:id="rId10"/>
    <p:sldId id="489" r:id="rId11"/>
    <p:sldId id="315" r:id="rId12"/>
    <p:sldId id="443" r:id="rId13"/>
    <p:sldId id="430" r:id="rId14"/>
    <p:sldId id="376" r:id="rId15"/>
    <p:sldId id="374" r:id="rId16"/>
    <p:sldId id="487" r:id="rId17"/>
    <p:sldId id="317" r:id="rId18"/>
    <p:sldId id="375" r:id="rId19"/>
    <p:sldId id="395" r:id="rId20"/>
    <p:sldId id="445" r:id="rId21"/>
    <p:sldId id="382" r:id="rId22"/>
    <p:sldId id="397" r:id="rId23"/>
    <p:sldId id="324" r:id="rId24"/>
    <p:sldId id="471" r:id="rId25"/>
    <p:sldId id="398" r:id="rId26"/>
    <p:sldId id="442" r:id="rId27"/>
    <p:sldId id="391" r:id="rId28"/>
    <p:sldId id="399" r:id="rId29"/>
    <p:sldId id="447" r:id="rId30"/>
    <p:sldId id="403" r:id="rId31"/>
    <p:sldId id="404" r:id="rId32"/>
    <p:sldId id="451" r:id="rId33"/>
    <p:sldId id="474" r:id="rId34"/>
    <p:sldId id="335" r:id="rId35"/>
    <p:sldId id="476" r:id="rId36"/>
    <p:sldId id="336" r:id="rId37"/>
    <p:sldId id="257" r:id="rId38"/>
  </p:sldIdLst>
  <p:sldSz cx="9144000" cy="5143500" type="screen16x9"/>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44"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474" autoAdjust="0"/>
    <p:restoredTop sz="72343" autoAdjust="0"/>
  </p:normalViewPr>
  <p:slideViewPr>
    <p:cSldViewPr snapToGrid="0" snapToObjects="1" showGuides="1">
      <p:cViewPr>
        <p:scale>
          <a:sx n="102" d="100"/>
          <a:sy n="102" d="100"/>
        </p:scale>
        <p:origin x="-1872" y="-246"/>
      </p:cViewPr>
      <p:guideLst>
        <p:guide orient="horz" pos="1644"/>
        <p:guide pos="2880"/>
      </p:guideLst>
    </p:cSldViewPr>
  </p:slideViewPr>
  <p:notesTextViewPr>
    <p:cViewPr>
      <p:scale>
        <a:sx n="125" d="100"/>
        <a:sy n="125" d="100"/>
      </p:scale>
      <p:origin x="0" y="0"/>
    </p:cViewPr>
  </p:notesTextViewPr>
  <p:sorterViewPr>
    <p:cViewPr>
      <p:scale>
        <a:sx n="170" d="100"/>
        <a:sy n="170" d="100"/>
      </p:scale>
      <p:origin x="0" y="0"/>
    </p:cViewPr>
  </p:sorterViewPr>
  <p:notesViewPr>
    <p:cSldViewPr snapToGrid="0" snapToObjects="1">
      <p:cViewPr varScale="1">
        <p:scale>
          <a:sx n="56" d="100"/>
          <a:sy n="56" d="100"/>
        </p:scale>
        <p:origin x="-28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8442F-0BBE-416A-BC1C-E7FC4E17900B}" type="doc">
      <dgm:prSet loTypeId="urn:microsoft.com/office/officeart/2005/8/layout/gear1" loCatId="process" qsTypeId="urn:microsoft.com/office/officeart/2005/8/quickstyle/simple1" qsCatId="simple" csTypeId="urn:microsoft.com/office/officeart/2005/8/colors/accent1_2" csCatId="accent1" phldr="1"/>
      <dgm:spPr/>
    </dgm:pt>
    <dgm:pt modelId="{000763AE-9DCE-4796-815C-D98C06B82515}">
      <dgm:prSet phldrT="[Text]" custT="1"/>
      <dgm:spPr>
        <a:solidFill>
          <a:schemeClr val="accent4"/>
        </a:solidFill>
      </dgm:spPr>
      <dgm:t>
        <a:bodyPr/>
        <a:lstStyle/>
        <a:p>
          <a:r>
            <a:rPr lang="en-US" sz="1800" b="1" dirty="0">
              <a:solidFill>
                <a:schemeClr val="bg1"/>
              </a:solidFill>
              <a:latin typeface="Arial" panose="020B0604020202020204" pitchFamily="34" charset="0"/>
              <a:cs typeface="Arial" panose="020B0604020202020204" pitchFamily="34" charset="0"/>
            </a:rPr>
            <a:t>MODEL</a:t>
          </a:r>
        </a:p>
      </dgm:t>
    </dgm:pt>
    <dgm:pt modelId="{FCD5B779-3A42-42A3-AC33-A2E5F3B9D091}" type="parTrans" cxnId="{983E622C-0B89-4723-9BD7-B4B8324E4E60}">
      <dgm:prSet/>
      <dgm:spPr/>
      <dgm:t>
        <a:bodyPr/>
        <a:lstStyle/>
        <a:p>
          <a:endParaRPr lang="en-US">
            <a:latin typeface="Arial" panose="020B0604020202020204" pitchFamily="34" charset="0"/>
            <a:cs typeface="Arial" panose="020B0604020202020204" pitchFamily="34" charset="0"/>
          </a:endParaRPr>
        </a:p>
      </dgm:t>
    </dgm:pt>
    <dgm:pt modelId="{169C5249-2D53-47E0-B9A8-D315A0E3D05C}" type="sibTrans" cxnId="{983E622C-0B89-4723-9BD7-B4B8324E4E60}">
      <dgm:prSet/>
      <dgm:spPr>
        <a:solidFill>
          <a:schemeClr val="accent2"/>
        </a:solidFill>
      </dgm:spPr>
      <dgm:t>
        <a:bodyPr/>
        <a:lstStyle/>
        <a:p>
          <a:endParaRPr lang="en-US">
            <a:latin typeface="Arial" panose="020B0604020202020204" pitchFamily="34" charset="0"/>
            <a:cs typeface="Arial" panose="020B0604020202020204" pitchFamily="34" charset="0"/>
          </a:endParaRPr>
        </a:p>
      </dgm:t>
    </dgm:pt>
    <dgm:pt modelId="{FBA5C3D5-F9FA-44C7-BE2C-A07660202FE5}">
      <dgm:prSet phldrT="[Tex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REINFORCE</a:t>
          </a:r>
        </a:p>
      </dgm:t>
    </dgm:pt>
    <dgm:pt modelId="{1DF49E77-D8AA-414A-9264-2002A6B211A4}" type="parTrans" cxnId="{55B8FD60-FEDB-4516-9B64-8F794AE64719}">
      <dgm:prSet/>
      <dgm:spPr/>
      <dgm:t>
        <a:bodyPr/>
        <a:lstStyle/>
        <a:p>
          <a:endParaRPr lang="en-US">
            <a:latin typeface="Arial" panose="020B0604020202020204" pitchFamily="34" charset="0"/>
            <a:cs typeface="Arial" panose="020B0604020202020204" pitchFamily="34" charset="0"/>
          </a:endParaRPr>
        </a:p>
      </dgm:t>
    </dgm:pt>
    <dgm:pt modelId="{801CDB2D-34AA-490C-BA63-C6232566E35E}" type="sibTrans" cxnId="{55B8FD60-FEDB-4516-9B64-8F794AE64719}">
      <dgm:prSet/>
      <dgm:spPr>
        <a:solidFill>
          <a:schemeClr val="accent2"/>
        </a:solidFill>
      </dgm:spPr>
      <dgm:t>
        <a:bodyPr/>
        <a:lstStyle/>
        <a:p>
          <a:endParaRPr lang="en-US">
            <a:latin typeface="Arial" panose="020B0604020202020204" pitchFamily="34" charset="0"/>
            <a:cs typeface="Arial" panose="020B0604020202020204" pitchFamily="34" charset="0"/>
          </a:endParaRPr>
        </a:p>
      </dgm:t>
    </dgm:pt>
    <dgm:pt modelId="{568434E8-95AB-467C-9B80-A327B54037F9}">
      <dgm:prSet phldrT="[Text]" custT="1"/>
      <dgm:spPr>
        <a:solidFill>
          <a:schemeClr val="accent5"/>
        </a:solidFill>
      </dgm:spPr>
      <dgm:t>
        <a:bodyPr/>
        <a:lstStyle/>
        <a:p>
          <a:r>
            <a:rPr lang="en-US" sz="1800" b="1" dirty="0">
              <a:solidFill>
                <a:schemeClr val="bg1"/>
              </a:solidFill>
              <a:latin typeface="Arial" panose="020B0604020202020204" pitchFamily="34" charset="0"/>
              <a:cs typeface="Arial" panose="020B0604020202020204" pitchFamily="34" charset="0"/>
            </a:rPr>
            <a:t>REDIRECT</a:t>
          </a:r>
        </a:p>
      </dgm:t>
    </dgm:pt>
    <dgm:pt modelId="{5FDE2DD0-DBB4-4A20-9D7A-0F448F3F3807}" type="parTrans" cxnId="{04F4AAD9-20E8-48D5-97CB-DA603335F5ED}">
      <dgm:prSet/>
      <dgm:spPr/>
      <dgm:t>
        <a:bodyPr/>
        <a:lstStyle/>
        <a:p>
          <a:endParaRPr lang="en-US">
            <a:latin typeface="Arial" panose="020B0604020202020204" pitchFamily="34" charset="0"/>
            <a:cs typeface="Arial" panose="020B0604020202020204" pitchFamily="34" charset="0"/>
          </a:endParaRPr>
        </a:p>
      </dgm:t>
    </dgm:pt>
    <dgm:pt modelId="{4FB1D2FA-9FD9-4606-9724-EF18C5853617}" type="sibTrans" cxnId="{04F4AAD9-20E8-48D5-97CB-DA603335F5ED}">
      <dgm:prSet/>
      <dgm:spPr>
        <a:solidFill>
          <a:schemeClr val="accent2"/>
        </a:solidFill>
      </dgm:spPr>
      <dgm:t>
        <a:bodyPr/>
        <a:lstStyle/>
        <a:p>
          <a:endParaRPr lang="en-US">
            <a:latin typeface="Arial" panose="020B0604020202020204" pitchFamily="34" charset="0"/>
            <a:cs typeface="Arial" panose="020B0604020202020204" pitchFamily="34" charset="0"/>
          </a:endParaRPr>
        </a:p>
      </dgm:t>
    </dgm:pt>
    <dgm:pt modelId="{C0A8AC28-EBA9-4099-BD22-0953F70FCC2F}" type="pres">
      <dgm:prSet presAssocID="{B218442F-0BBE-416A-BC1C-E7FC4E17900B}" presName="composite" presStyleCnt="0">
        <dgm:presLayoutVars>
          <dgm:chMax val="3"/>
          <dgm:animLvl val="lvl"/>
          <dgm:resizeHandles val="exact"/>
        </dgm:presLayoutVars>
      </dgm:prSet>
      <dgm:spPr/>
    </dgm:pt>
    <dgm:pt modelId="{170C286C-6E1E-4256-A94D-41CD4422BD53}" type="pres">
      <dgm:prSet presAssocID="{000763AE-9DCE-4796-815C-D98C06B82515}" presName="gear1" presStyleLbl="node1" presStyleIdx="0" presStyleCnt="3" custScaleX="103996" custLinFactNeighborX="-39910" custLinFactNeighborY="-8764">
        <dgm:presLayoutVars>
          <dgm:chMax val="1"/>
          <dgm:bulletEnabled val="1"/>
        </dgm:presLayoutVars>
      </dgm:prSet>
      <dgm:spPr/>
      <dgm:t>
        <a:bodyPr/>
        <a:lstStyle/>
        <a:p>
          <a:endParaRPr lang="en-US"/>
        </a:p>
      </dgm:t>
    </dgm:pt>
    <dgm:pt modelId="{B94FC946-D927-46BB-B2C1-5D357E164649}" type="pres">
      <dgm:prSet presAssocID="{000763AE-9DCE-4796-815C-D98C06B82515}" presName="gear1srcNode" presStyleLbl="node1" presStyleIdx="0" presStyleCnt="3"/>
      <dgm:spPr/>
      <dgm:t>
        <a:bodyPr/>
        <a:lstStyle/>
        <a:p>
          <a:endParaRPr lang="en-US"/>
        </a:p>
      </dgm:t>
    </dgm:pt>
    <dgm:pt modelId="{BC0EF403-9948-4BA6-B40E-FF6F0588C4A2}" type="pres">
      <dgm:prSet presAssocID="{000763AE-9DCE-4796-815C-D98C06B82515}" presName="gear1dstNode" presStyleLbl="node1" presStyleIdx="0" presStyleCnt="3"/>
      <dgm:spPr/>
      <dgm:t>
        <a:bodyPr/>
        <a:lstStyle/>
        <a:p>
          <a:endParaRPr lang="en-US"/>
        </a:p>
      </dgm:t>
    </dgm:pt>
    <dgm:pt modelId="{F6D0D3FF-B0DB-4378-81FE-D5CBD0B8A0D5}" type="pres">
      <dgm:prSet presAssocID="{FBA5C3D5-F9FA-44C7-BE2C-A07660202FE5}" presName="gear2" presStyleLbl="node1" presStyleIdx="1" presStyleCnt="3" custScaleX="175601" custScaleY="168035" custLinFactNeighborX="-87445" custLinFactNeighborY="-53002">
        <dgm:presLayoutVars>
          <dgm:chMax val="1"/>
          <dgm:bulletEnabled val="1"/>
        </dgm:presLayoutVars>
      </dgm:prSet>
      <dgm:spPr/>
      <dgm:t>
        <a:bodyPr/>
        <a:lstStyle/>
        <a:p>
          <a:endParaRPr lang="en-US"/>
        </a:p>
      </dgm:t>
    </dgm:pt>
    <dgm:pt modelId="{CB5D4686-0DB8-4740-8B2A-462D47AA5368}" type="pres">
      <dgm:prSet presAssocID="{FBA5C3D5-F9FA-44C7-BE2C-A07660202FE5}" presName="gear2srcNode" presStyleLbl="node1" presStyleIdx="1" presStyleCnt="3"/>
      <dgm:spPr/>
      <dgm:t>
        <a:bodyPr/>
        <a:lstStyle/>
        <a:p>
          <a:endParaRPr lang="en-US"/>
        </a:p>
      </dgm:t>
    </dgm:pt>
    <dgm:pt modelId="{AA94C65F-BD6F-4572-85A2-207AE8E51375}" type="pres">
      <dgm:prSet presAssocID="{FBA5C3D5-F9FA-44C7-BE2C-A07660202FE5}" presName="gear2dstNode" presStyleLbl="node1" presStyleIdx="1" presStyleCnt="3"/>
      <dgm:spPr/>
      <dgm:t>
        <a:bodyPr/>
        <a:lstStyle/>
        <a:p>
          <a:endParaRPr lang="en-US"/>
        </a:p>
      </dgm:t>
    </dgm:pt>
    <dgm:pt modelId="{6A174F94-6E90-48E2-832E-EE3F267D44EC}" type="pres">
      <dgm:prSet presAssocID="{568434E8-95AB-467C-9B80-A327B54037F9}" presName="gear3" presStyleLbl="node1" presStyleIdx="2" presStyleCnt="3" custAng="21543011" custScaleX="144855" custScaleY="145203" custLinFactNeighborX="98183" custLinFactNeighborY="-6333"/>
      <dgm:spPr/>
      <dgm:t>
        <a:bodyPr/>
        <a:lstStyle/>
        <a:p>
          <a:endParaRPr lang="en-US"/>
        </a:p>
      </dgm:t>
    </dgm:pt>
    <dgm:pt modelId="{1FEBFBB9-0F22-4A86-8566-549A9BD13E1A}" type="pres">
      <dgm:prSet presAssocID="{568434E8-95AB-467C-9B80-A327B54037F9}" presName="gear3tx" presStyleLbl="node1" presStyleIdx="2" presStyleCnt="3">
        <dgm:presLayoutVars>
          <dgm:chMax val="1"/>
          <dgm:bulletEnabled val="1"/>
        </dgm:presLayoutVars>
      </dgm:prSet>
      <dgm:spPr/>
      <dgm:t>
        <a:bodyPr/>
        <a:lstStyle/>
        <a:p>
          <a:endParaRPr lang="en-US"/>
        </a:p>
      </dgm:t>
    </dgm:pt>
    <dgm:pt modelId="{97C1F2BE-835A-4B74-94B3-933EC6C4098F}" type="pres">
      <dgm:prSet presAssocID="{568434E8-95AB-467C-9B80-A327B54037F9}" presName="gear3srcNode" presStyleLbl="node1" presStyleIdx="2" presStyleCnt="3"/>
      <dgm:spPr/>
      <dgm:t>
        <a:bodyPr/>
        <a:lstStyle/>
        <a:p>
          <a:endParaRPr lang="en-US"/>
        </a:p>
      </dgm:t>
    </dgm:pt>
    <dgm:pt modelId="{A77892D0-77E6-462B-ABBE-6ABCD7B32ED5}" type="pres">
      <dgm:prSet presAssocID="{568434E8-95AB-467C-9B80-A327B54037F9}" presName="gear3dstNode" presStyleLbl="node1" presStyleIdx="2" presStyleCnt="3"/>
      <dgm:spPr/>
      <dgm:t>
        <a:bodyPr/>
        <a:lstStyle/>
        <a:p>
          <a:endParaRPr lang="en-US"/>
        </a:p>
      </dgm:t>
    </dgm:pt>
    <dgm:pt modelId="{2CC627BA-CFCD-436B-BD14-A117620CBC1E}" type="pres">
      <dgm:prSet presAssocID="{169C5249-2D53-47E0-B9A8-D315A0E3D05C}" presName="connector1" presStyleLbl="sibTrans2D1" presStyleIdx="0" presStyleCnt="3" custLinFactNeighborX="-30742" custLinFactNeighborY="-9023"/>
      <dgm:spPr/>
      <dgm:t>
        <a:bodyPr/>
        <a:lstStyle/>
        <a:p>
          <a:endParaRPr lang="en-US"/>
        </a:p>
      </dgm:t>
    </dgm:pt>
    <dgm:pt modelId="{A1578CE4-756D-4C6E-BC29-6D63B2A1A49C}" type="pres">
      <dgm:prSet presAssocID="{801CDB2D-34AA-490C-BA63-C6232566E35E}" presName="connector2" presStyleLbl="sibTrans2D1" presStyleIdx="1" presStyleCnt="3" custLinFactNeighborX="-96427" custLinFactNeighborY="-47192"/>
      <dgm:spPr/>
      <dgm:t>
        <a:bodyPr/>
        <a:lstStyle/>
        <a:p>
          <a:endParaRPr lang="en-US"/>
        </a:p>
      </dgm:t>
    </dgm:pt>
    <dgm:pt modelId="{68DA8571-88E6-4C6F-86EA-7481B69C1138}" type="pres">
      <dgm:prSet presAssocID="{4FB1D2FA-9FD9-4606-9724-EF18C5853617}" presName="connector3" presStyleLbl="sibTrans2D1" presStyleIdx="2" presStyleCnt="3" custLinFactNeighborX="73789" custLinFactNeighborY="-6169"/>
      <dgm:spPr/>
      <dgm:t>
        <a:bodyPr/>
        <a:lstStyle/>
        <a:p>
          <a:endParaRPr lang="en-US"/>
        </a:p>
      </dgm:t>
    </dgm:pt>
  </dgm:ptLst>
  <dgm:cxnLst>
    <dgm:cxn modelId="{04F4AAD9-20E8-48D5-97CB-DA603335F5ED}" srcId="{B218442F-0BBE-416A-BC1C-E7FC4E17900B}" destId="{568434E8-95AB-467C-9B80-A327B54037F9}" srcOrd="2" destOrd="0" parTransId="{5FDE2DD0-DBB4-4A20-9D7A-0F448F3F3807}" sibTransId="{4FB1D2FA-9FD9-4606-9724-EF18C5853617}"/>
    <dgm:cxn modelId="{CC0CB25F-9800-4B38-9F85-2F25BBC289D1}" type="presOf" srcId="{B218442F-0BBE-416A-BC1C-E7FC4E17900B}" destId="{C0A8AC28-EBA9-4099-BD22-0953F70FCC2F}" srcOrd="0" destOrd="0" presId="urn:microsoft.com/office/officeart/2005/8/layout/gear1"/>
    <dgm:cxn modelId="{B7E245BB-589B-4E78-9DE8-EA99EF7FEF3F}" type="presOf" srcId="{568434E8-95AB-467C-9B80-A327B54037F9}" destId="{97C1F2BE-835A-4B74-94B3-933EC6C4098F}" srcOrd="2" destOrd="0" presId="urn:microsoft.com/office/officeart/2005/8/layout/gear1"/>
    <dgm:cxn modelId="{B2270ADB-E181-47C9-A465-62E4C6E7013A}" type="presOf" srcId="{568434E8-95AB-467C-9B80-A327B54037F9}" destId="{6A174F94-6E90-48E2-832E-EE3F267D44EC}" srcOrd="0" destOrd="0" presId="urn:microsoft.com/office/officeart/2005/8/layout/gear1"/>
    <dgm:cxn modelId="{9B6319A9-8BE7-46CA-BD15-3A9A763DD304}" type="presOf" srcId="{000763AE-9DCE-4796-815C-D98C06B82515}" destId="{BC0EF403-9948-4BA6-B40E-FF6F0588C4A2}" srcOrd="2" destOrd="0" presId="urn:microsoft.com/office/officeart/2005/8/layout/gear1"/>
    <dgm:cxn modelId="{E5A5C043-8A01-4D72-A993-14A25F001875}" type="presOf" srcId="{FBA5C3D5-F9FA-44C7-BE2C-A07660202FE5}" destId="{AA94C65F-BD6F-4572-85A2-207AE8E51375}" srcOrd="2" destOrd="0" presId="urn:microsoft.com/office/officeart/2005/8/layout/gear1"/>
    <dgm:cxn modelId="{B946D639-4287-47D6-A634-DEB1A69DBB9D}" type="presOf" srcId="{FBA5C3D5-F9FA-44C7-BE2C-A07660202FE5}" destId="{F6D0D3FF-B0DB-4378-81FE-D5CBD0B8A0D5}" srcOrd="0" destOrd="0" presId="urn:microsoft.com/office/officeart/2005/8/layout/gear1"/>
    <dgm:cxn modelId="{D7594FFF-971C-4ACA-804F-A9776173EF1B}" type="presOf" srcId="{801CDB2D-34AA-490C-BA63-C6232566E35E}" destId="{A1578CE4-756D-4C6E-BC29-6D63B2A1A49C}" srcOrd="0" destOrd="0" presId="urn:microsoft.com/office/officeart/2005/8/layout/gear1"/>
    <dgm:cxn modelId="{2544234C-82D4-42EE-9305-F60FB19793D8}" type="presOf" srcId="{568434E8-95AB-467C-9B80-A327B54037F9}" destId="{1FEBFBB9-0F22-4A86-8566-549A9BD13E1A}" srcOrd="1" destOrd="0" presId="urn:microsoft.com/office/officeart/2005/8/layout/gear1"/>
    <dgm:cxn modelId="{B16ADED8-1996-4329-A46F-33796839A5CF}" type="presOf" srcId="{4FB1D2FA-9FD9-4606-9724-EF18C5853617}" destId="{68DA8571-88E6-4C6F-86EA-7481B69C1138}" srcOrd="0" destOrd="0" presId="urn:microsoft.com/office/officeart/2005/8/layout/gear1"/>
    <dgm:cxn modelId="{E68FE77C-B795-4AD9-BF97-5439572D2FE8}" type="presOf" srcId="{000763AE-9DCE-4796-815C-D98C06B82515}" destId="{B94FC946-D927-46BB-B2C1-5D357E164649}" srcOrd="1" destOrd="0" presId="urn:microsoft.com/office/officeart/2005/8/layout/gear1"/>
    <dgm:cxn modelId="{8FE5239E-D05C-4547-9F4B-E6CAB54A19D6}" type="presOf" srcId="{FBA5C3D5-F9FA-44C7-BE2C-A07660202FE5}" destId="{CB5D4686-0DB8-4740-8B2A-462D47AA5368}" srcOrd="1" destOrd="0" presId="urn:microsoft.com/office/officeart/2005/8/layout/gear1"/>
    <dgm:cxn modelId="{55B8FD60-FEDB-4516-9B64-8F794AE64719}" srcId="{B218442F-0BBE-416A-BC1C-E7FC4E17900B}" destId="{FBA5C3D5-F9FA-44C7-BE2C-A07660202FE5}" srcOrd="1" destOrd="0" parTransId="{1DF49E77-D8AA-414A-9264-2002A6B211A4}" sibTransId="{801CDB2D-34AA-490C-BA63-C6232566E35E}"/>
    <dgm:cxn modelId="{DF78282B-8D96-4206-A6AB-15C4FE5D2C21}" type="presOf" srcId="{169C5249-2D53-47E0-B9A8-D315A0E3D05C}" destId="{2CC627BA-CFCD-436B-BD14-A117620CBC1E}" srcOrd="0" destOrd="0" presId="urn:microsoft.com/office/officeart/2005/8/layout/gear1"/>
    <dgm:cxn modelId="{D995F0F2-A9DF-4883-9293-C4409CE2BFEE}" type="presOf" srcId="{568434E8-95AB-467C-9B80-A327B54037F9}" destId="{A77892D0-77E6-462B-ABBE-6ABCD7B32ED5}" srcOrd="3" destOrd="0" presId="urn:microsoft.com/office/officeart/2005/8/layout/gear1"/>
    <dgm:cxn modelId="{983E622C-0B89-4723-9BD7-B4B8324E4E60}" srcId="{B218442F-0BBE-416A-BC1C-E7FC4E17900B}" destId="{000763AE-9DCE-4796-815C-D98C06B82515}" srcOrd="0" destOrd="0" parTransId="{FCD5B779-3A42-42A3-AC33-A2E5F3B9D091}" sibTransId="{169C5249-2D53-47E0-B9A8-D315A0E3D05C}"/>
    <dgm:cxn modelId="{B25617DE-4C98-407E-837E-27271D968AB4}" type="presOf" srcId="{000763AE-9DCE-4796-815C-D98C06B82515}" destId="{170C286C-6E1E-4256-A94D-41CD4422BD53}" srcOrd="0" destOrd="0" presId="urn:microsoft.com/office/officeart/2005/8/layout/gear1"/>
    <dgm:cxn modelId="{C4013DEC-83F0-4058-8A9A-1A10C305D09C}" type="presParOf" srcId="{C0A8AC28-EBA9-4099-BD22-0953F70FCC2F}" destId="{170C286C-6E1E-4256-A94D-41CD4422BD53}" srcOrd="0" destOrd="0" presId="urn:microsoft.com/office/officeart/2005/8/layout/gear1"/>
    <dgm:cxn modelId="{93D3A1BC-CFAE-4EAA-A142-D92ACB749B54}" type="presParOf" srcId="{C0A8AC28-EBA9-4099-BD22-0953F70FCC2F}" destId="{B94FC946-D927-46BB-B2C1-5D357E164649}" srcOrd="1" destOrd="0" presId="urn:microsoft.com/office/officeart/2005/8/layout/gear1"/>
    <dgm:cxn modelId="{59C78B9D-5DBB-4AAC-A81D-F8DEA40C28A0}" type="presParOf" srcId="{C0A8AC28-EBA9-4099-BD22-0953F70FCC2F}" destId="{BC0EF403-9948-4BA6-B40E-FF6F0588C4A2}" srcOrd="2" destOrd="0" presId="urn:microsoft.com/office/officeart/2005/8/layout/gear1"/>
    <dgm:cxn modelId="{0FF53062-9C72-486F-9FB2-CC6F3DB4BF39}" type="presParOf" srcId="{C0A8AC28-EBA9-4099-BD22-0953F70FCC2F}" destId="{F6D0D3FF-B0DB-4378-81FE-D5CBD0B8A0D5}" srcOrd="3" destOrd="0" presId="urn:microsoft.com/office/officeart/2005/8/layout/gear1"/>
    <dgm:cxn modelId="{C48A225B-C378-482E-95EF-2F3D0935FC82}" type="presParOf" srcId="{C0A8AC28-EBA9-4099-BD22-0953F70FCC2F}" destId="{CB5D4686-0DB8-4740-8B2A-462D47AA5368}" srcOrd="4" destOrd="0" presId="urn:microsoft.com/office/officeart/2005/8/layout/gear1"/>
    <dgm:cxn modelId="{12B4A202-8F02-4E90-83B2-9BC1ECF12F23}" type="presParOf" srcId="{C0A8AC28-EBA9-4099-BD22-0953F70FCC2F}" destId="{AA94C65F-BD6F-4572-85A2-207AE8E51375}" srcOrd="5" destOrd="0" presId="urn:microsoft.com/office/officeart/2005/8/layout/gear1"/>
    <dgm:cxn modelId="{44C57ED1-3C86-413B-843D-E48E0329994C}" type="presParOf" srcId="{C0A8AC28-EBA9-4099-BD22-0953F70FCC2F}" destId="{6A174F94-6E90-48E2-832E-EE3F267D44EC}" srcOrd="6" destOrd="0" presId="urn:microsoft.com/office/officeart/2005/8/layout/gear1"/>
    <dgm:cxn modelId="{5F7373DF-5336-44AC-AAA5-4CD6386C016A}" type="presParOf" srcId="{C0A8AC28-EBA9-4099-BD22-0953F70FCC2F}" destId="{1FEBFBB9-0F22-4A86-8566-549A9BD13E1A}" srcOrd="7" destOrd="0" presId="urn:microsoft.com/office/officeart/2005/8/layout/gear1"/>
    <dgm:cxn modelId="{A318E7C5-64FC-4C15-8656-BAD7F05D4AED}" type="presParOf" srcId="{C0A8AC28-EBA9-4099-BD22-0953F70FCC2F}" destId="{97C1F2BE-835A-4B74-94B3-933EC6C4098F}" srcOrd="8" destOrd="0" presId="urn:microsoft.com/office/officeart/2005/8/layout/gear1"/>
    <dgm:cxn modelId="{338FCD99-A50C-46B7-BE19-F8CBEE550ECF}" type="presParOf" srcId="{C0A8AC28-EBA9-4099-BD22-0953F70FCC2F}" destId="{A77892D0-77E6-462B-ABBE-6ABCD7B32ED5}" srcOrd="9" destOrd="0" presId="urn:microsoft.com/office/officeart/2005/8/layout/gear1"/>
    <dgm:cxn modelId="{334204BE-9FF1-4852-9FF5-6D3718E5AA9E}" type="presParOf" srcId="{C0A8AC28-EBA9-4099-BD22-0953F70FCC2F}" destId="{2CC627BA-CFCD-436B-BD14-A117620CBC1E}" srcOrd="10" destOrd="0" presId="urn:microsoft.com/office/officeart/2005/8/layout/gear1"/>
    <dgm:cxn modelId="{97CF4589-7860-4E60-BBB6-BDB0377C9740}" type="presParOf" srcId="{C0A8AC28-EBA9-4099-BD22-0953F70FCC2F}" destId="{A1578CE4-756D-4C6E-BC29-6D63B2A1A49C}" srcOrd="11" destOrd="0" presId="urn:microsoft.com/office/officeart/2005/8/layout/gear1"/>
    <dgm:cxn modelId="{66D9851F-DB70-4EC8-BFFB-FCC63C68B8DD}" type="presParOf" srcId="{C0A8AC28-EBA9-4099-BD22-0953F70FCC2F}" destId="{68DA8571-88E6-4C6F-86EA-7481B69C1138}"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4588A-2D8A-1F4A-BE8D-865547B5EACB}"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50F93-73D2-9145-B5D5-291E2EEAD0FE}" type="slidenum">
              <a:rPr lang="en-US" smtClean="0"/>
              <a:t>‹#›</a:t>
            </a:fld>
            <a:endParaRPr lang="en-US"/>
          </a:p>
        </p:txBody>
      </p:sp>
    </p:spTree>
    <p:extLst>
      <p:ext uri="{BB962C8B-B14F-4D97-AF65-F5344CB8AC3E}">
        <p14:creationId xmlns:p14="http://schemas.microsoft.com/office/powerpoint/2010/main" val="74063110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h3nhM9UlJjc"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000" b="1" dirty="0" smtClean="0"/>
              <a:t>Trainer’s notes/Suggested language:</a:t>
            </a:r>
          </a:p>
          <a:p>
            <a:pPr marL="169581" indent="-169581">
              <a:buFont typeface="Arial" panose="020B0604020202020204" pitchFamily="34" charset="0"/>
              <a:buChar char="•"/>
            </a:pPr>
            <a:r>
              <a:rPr lang="en-US" sz="1000" dirty="0" smtClean="0"/>
              <a:t>Welcome participants</a:t>
            </a:r>
          </a:p>
          <a:p>
            <a:pPr marL="169581" indent="-169581">
              <a:buFont typeface="Arial" panose="020B0604020202020204" pitchFamily="34" charset="0"/>
              <a:buChar char="•"/>
            </a:pPr>
            <a:r>
              <a:rPr lang="en-US" sz="1000" dirty="0" smtClean="0"/>
              <a:t>Go over any housekeeping</a:t>
            </a:r>
          </a:p>
          <a:p>
            <a:pPr marL="169581" indent="-169581">
              <a:buFont typeface="Arial" panose="020B0604020202020204" pitchFamily="34" charset="0"/>
              <a:buChar char="•"/>
            </a:pPr>
            <a:r>
              <a:rPr lang="en-US" sz="1000" dirty="0" smtClean="0"/>
              <a:t>Introduce trainer(s)</a:t>
            </a:r>
          </a:p>
          <a:p>
            <a:pPr marL="169581" indent="-169581">
              <a:buFont typeface="Arial" panose="020B0604020202020204" pitchFamily="34" charset="0"/>
              <a:buChar char="•"/>
            </a:pPr>
            <a:endParaRPr lang="en-US" sz="1000" dirty="0" smtClean="0"/>
          </a:p>
          <a:p>
            <a:r>
              <a:rPr lang="en-US" sz="1000" dirty="0" smtClean="0"/>
              <a:t>This workshop has been developed and adapted by Stop It Now!, a national child sexual abuse prevention organization. Briefly, they were founded by a woman who was sexually abused by her father, and as an adult she wanted to know how sex abuse can be prevented. She used this story, called the “Up stream Story” to help illustrate what prevention could look like:</a:t>
            </a:r>
          </a:p>
          <a:p>
            <a:r>
              <a:rPr lang="en-US" sz="1000" i="1" dirty="0" smtClean="0"/>
              <a:t>"Imagine a village with a large river with a high waterfall. At the  bottom of this waterfall hundreds of people are working frantically trying to save those who have fallen into the river and have fallen down the waterfall, many of them drowning. As the people along the shore are trying to rescue as many as possible one individual looks up and sees a seemingly never-ending stream of people falling down the waterfall and begins to run upstream. One of other rescuers hollers, "Where are you going? There are so many people that need help here." To which the man replied, "I'm going upstream to find out why so many people are falling into the river. He, with a few volunteers, travels upstream to find that a bridge has been washed away. He makes a plan to fix the bridge, goes back down to the village – grabs supplies and again, with some volunteers – goes back upstream and repairs the waterfall bridge. People stop falling into the waterfall and drowning.”</a:t>
            </a:r>
          </a:p>
          <a:p>
            <a:endParaRPr lang="en-US" sz="1000" dirty="0" smtClean="0"/>
          </a:p>
          <a:p>
            <a:r>
              <a:rPr lang="en-US" sz="1000" dirty="0" smtClean="0"/>
              <a:t>This is what prevention is about – finding the cause of the problem. We still help those who have fallen in, and maybe some more will fall in – slip or fall – but we’re providing a safe structure to try and keep as many people safe as possible. </a:t>
            </a:r>
          </a:p>
          <a:p>
            <a:endParaRPr lang="en-US" sz="1000" dirty="0" smtClean="0"/>
          </a:p>
          <a:p>
            <a:r>
              <a:rPr lang="en-US" sz="1000" dirty="0" smtClean="0"/>
              <a:t>We’re going upstream today.</a:t>
            </a:r>
          </a:p>
          <a:p>
            <a:endParaRPr lang="en-US" sz="1000" dirty="0" smtClean="0"/>
          </a:p>
          <a:p>
            <a:pPr marL="169581" indent="-169581">
              <a:buFont typeface="Wingdings" panose="05000000000000000000" pitchFamily="2" charset="2"/>
              <a:buChar char="Ø"/>
            </a:pPr>
            <a:r>
              <a:rPr lang="en-US" sz="1000" b="1" dirty="0" smtClean="0"/>
              <a:t>Handout Pre-Survey</a:t>
            </a:r>
            <a:r>
              <a:rPr lang="en-US" sz="1000" b="1" i="0" dirty="0" smtClean="0"/>
              <a:t>:</a:t>
            </a:r>
            <a:r>
              <a:rPr lang="en-US" sz="1000" b="1" i="1" dirty="0" smtClean="0"/>
              <a:t> </a:t>
            </a:r>
            <a:r>
              <a:rPr lang="en-US" sz="1000" i="1" dirty="0" smtClean="0"/>
              <a:t>(refer to survey instructions) </a:t>
            </a:r>
            <a:r>
              <a:rPr lang="en-US" sz="1000" dirty="0" smtClean="0"/>
              <a:t>Stop It Now! Has asked us to have all participants complete a pre and post survey. Your responses will be kept confidential. Stop It Now! Is gathering information on how effective this training is and may include it in formal research. You will have the option to opt out of having your responses included.</a:t>
            </a:r>
          </a:p>
        </p:txBody>
      </p:sp>
      <p:sp>
        <p:nvSpPr>
          <p:cNvPr id="4" name="Slide Number Placeholder 3"/>
          <p:cNvSpPr>
            <a:spLocks noGrp="1"/>
          </p:cNvSpPr>
          <p:nvPr>
            <p:ph type="sldNum" sz="quarter" idx="10"/>
          </p:nvPr>
        </p:nvSpPr>
        <p:spPr/>
        <p:txBody>
          <a:bodyPr/>
          <a:lstStyle/>
          <a:p>
            <a:fld id="{40750F93-73D2-9145-B5D5-291E2EEAD0FE}" type="slidenum">
              <a:rPr lang="en-US" smtClean="0"/>
              <a:t>1</a:t>
            </a:fld>
            <a:endParaRPr lang="en-US"/>
          </a:p>
        </p:txBody>
      </p:sp>
    </p:spTree>
    <p:extLst>
      <p:ext uri="{BB962C8B-B14F-4D97-AF65-F5344CB8AC3E}">
        <p14:creationId xmlns:p14="http://schemas.microsoft.com/office/powerpoint/2010/main" val="209040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dirty="0" smtClean="0"/>
              <a:t>Trainer’s notes/Suggested language </a:t>
            </a:r>
          </a:p>
          <a:p>
            <a:r>
              <a:rPr lang="en-US" sz="1000" b="1" i="1" dirty="0" smtClean="0"/>
              <a:t>(Suggestion for trainers</a:t>
            </a:r>
            <a:r>
              <a:rPr lang="en-US" sz="1000" b="1" i="1" baseline="0" dirty="0" smtClean="0"/>
              <a:t>: you might want to research local statistics about CSA)</a:t>
            </a:r>
          </a:p>
          <a:p>
            <a:endParaRPr lang="en-US" sz="1000" dirty="0"/>
          </a:p>
          <a:p>
            <a:r>
              <a:rPr lang="en-US" sz="1000" dirty="0"/>
              <a:t>Let’s look at the scope of abuse. First, how often does this happen? </a:t>
            </a:r>
          </a:p>
          <a:p>
            <a:r>
              <a:rPr lang="en-US" sz="1000" dirty="0"/>
              <a:t>It is difficult to gather stats due to lack of disclosure as well as the following two reasons</a:t>
            </a:r>
          </a:p>
          <a:p>
            <a:pPr lvl="1"/>
            <a:r>
              <a:rPr lang="en-US" sz="1000" dirty="0"/>
              <a:t> • Different sources use different data collection methods – often targeting specific age groups (i.e. teens) or subsets (those abused by a </a:t>
            </a:r>
            <a:r>
              <a:rPr lang="en-US" sz="1000" dirty="0" smtClean="0"/>
              <a:t>caregiver.</a:t>
            </a:r>
            <a:r>
              <a:rPr lang="en-US" sz="1000" baseline="0" dirty="0" smtClean="0"/>
              <a:t> In fact approximately half of child sexual  abuse victims report sexual victimization later in life.</a:t>
            </a:r>
            <a:endParaRPr lang="en-US" sz="1000" dirty="0"/>
          </a:p>
          <a:p>
            <a:pPr lvl="1"/>
            <a:r>
              <a:rPr lang="en-US" sz="1000" dirty="0"/>
              <a:t>• There is no ongoing comprehensive national effort to document all CSA incidents in the US. </a:t>
            </a:r>
          </a:p>
          <a:p>
            <a:endParaRPr lang="en-US" sz="1000" dirty="0"/>
          </a:p>
          <a:p>
            <a:r>
              <a:rPr lang="en-US" sz="1000" dirty="0" smtClean="0"/>
              <a:t>What we do know from the type of data that has been collected: </a:t>
            </a:r>
          </a:p>
          <a:p>
            <a:r>
              <a:rPr lang="en-US" sz="1000" dirty="0" smtClean="0"/>
              <a:t>In the U.S., one in ten children is estimated to be sexually abused, often the statistics</a:t>
            </a:r>
            <a:r>
              <a:rPr lang="en-US" sz="1000" baseline="0" dirty="0" smtClean="0"/>
              <a:t> </a:t>
            </a:r>
            <a:r>
              <a:rPr lang="en-US" sz="1000" dirty="0" smtClean="0"/>
              <a:t>“1 in 10” are typically referenced but because of low disclosure rates, we don’t truly know. Actually, we most often find out about abuse long after it has happened, often when the child becomes an adult and then discloses what happened. Also, kids who are in any way “different” – such as kids with disabilities, have higher rates of sexual abuse – just as kids who experience other vulnerable situations in their lives, such as homelessness, incarcerated  or absent parents, or any other traumas are also more vulnerable to abuse. </a:t>
            </a:r>
          </a:p>
          <a:p>
            <a:endParaRPr lang="en-US" sz="1000" dirty="0" smtClean="0"/>
          </a:p>
          <a:p>
            <a:r>
              <a:rPr lang="en-US" sz="1000" dirty="0" smtClean="0"/>
              <a:t>Also disturbing but important to know is that we are not talking about strangers roaming the streets sexually abusing children. Almost 90% of cases involving sexual abuse involve someone known to the child or to their family. In over ½ of the cases the parent or another relative is perpetrating the harm. This isn’t to make us all paranoid – but smart and prepared. By recognizing that our children are not more at risk for abuse from strangers, but instead people in our lives, that we know – we can better be able to understand what we can do protectively.  </a:t>
            </a:r>
          </a:p>
          <a:p>
            <a:endParaRPr lang="en-US" sz="1000" dirty="0" smtClean="0"/>
          </a:p>
          <a:p>
            <a:r>
              <a:rPr lang="en-US" sz="1000" dirty="0" smtClean="0"/>
              <a:t>Relatively </a:t>
            </a:r>
            <a:r>
              <a:rPr lang="en-US" sz="1000" dirty="0"/>
              <a:t>newer research from </a:t>
            </a:r>
            <a:r>
              <a:rPr lang="en-US" sz="1000" dirty="0" smtClean="0"/>
              <a:t>study in </a:t>
            </a:r>
            <a:r>
              <a:rPr lang="en-US" sz="1000" dirty="0"/>
              <a:t>2019 </a:t>
            </a:r>
            <a:r>
              <a:rPr lang="en-US" sz="1000" dirty="0" smtClean="0"/>
              <a:t>found that the </a:t>
            </a:r>
            <a:r>
              <a:rPr lang="en-US" sz="1000" dirty="0"/>
              <a:t>majority of sexual abuse offenses are at the hands of other juveniles (76.7% for males and 70.1% for females). This study, which included a U.S. nationally representative sample of </a:t>
            </a:r>
            <a:r>
              <a:rPr lang="en-US" sz="1000" dirty="0" smtClean="0"/>
              <a:t>over 13,000 </a:t>
            </a:r>
            <a:r>
              <a:rPr lang="en-US" sz="1000" dirty="0"/>
              <a:t>children and adolescents, ages 0–17 years </a:t>
            </a:r>
            <a:r>
              <a:rPr lang="en-US" sz="1000" dirty="0" smtClean="0"/>
              <a:t>and over </a:t>
            </a:r>
            <a:r>
              <a:rPr lang="en-US" sz="1000" dirty="0"/>
              <a:t>three years (2008, 2011, and 2014) and was conducted via telephone interviews. The information was obtained </a:t>
            </a:r>
            <a:r>
              <a:rPr lang="en-US" sz="1000" dirty="0" smtClean="0"/>
              <a:t>from the </a:t>
            </a:r>
            <a:r>
              <a:rPr lang="en-US" sz="1000" dirty="0"/>
              <a:t>youth themselves (ages 10–17) or caregivers (for children ages 0–9). Previously, we were citing studies that ranged youth to youth sexual abusive incidents of 30 – 50</a:t>
            </a:r>
            <a:r>
              <a:rPr lang="en-US" sz="1000" dirty="0" smtClean="0"/>
              <a:t>%. So this is an important recognition of where prevention needs to start, right?...not with adults, but with providing youth with accurate</a:t>
            </a:r>
            <a:r>
              <a:rPr lang="en-US" sz="1000" baseline="0" dirty="0" smtClean="0"/>
              <a:t> information about safe behaviors. </a:t>
            </a:r>
            <a:endParaRPr lang="en-US" sz="1000" dirty="0"/>
          </a:p>
          <a:p>
            <a:endParaRPr lang="en-US" sz="1000" dirty="0"/>
          </a:p>
          <a:p>
            <a:r>
              <a:rPr lang="en-US" sz="1000" dirty="0" smtClean="0"/>
              <a:t>And then there are online risks, we</a:t>
            </a:r>
            <a:r>
              <a:rPr lang="en-US" sz="1000" baseline="0" dirty="0" smtClean="0"/>
              <a:t> are only sharing the tip of the iceberg but a meta-analysis with over 50,000 participants, ages 12- 16 ½ found that</a:t>
            </a:r>
            <a:r>
              <a:rPr lang="en-US" sz="1000" dirty="0" smtClean="0"/>
              <a:t> </a:t>
            </a:r>
            <a:r>
              <a:rPr lang="en-US" sz="1000" dirty="0"/>
              <a:t>1 in </a:t>
            </a:r>
            <a:r>
              <a:rPr lang="en-US" sz="1000" dirty="0" smtClean="0"/>
              <a:t>9  </a:t>
            </a:r>
            <a:r>
              <a:rPr lang="en-US" sz="1000" dirty="0"/>
              <a:t>youth </a:t>
            </a:r>
            <a:r>
              <a:rPr lang="en-US" sz="1000" dirty="0" smtClean="0"/>
              <a:t>received an </a:t>
            </a:r>
            <a:r>
              <a:rPr lang="en-US" sz="1000" dirty="0"/>
              <a:t>unwanted </a:t>
            </a:r>
            <a:r>
              <a:rPr lang="en-US" sz="1000" dirty="0" smtClean="0"/>
              <a:t>online sexual solicitation. </a:t>
            </a:r>
            <a:r>
              <a:rPr lang="en-US" sz="1000" dirty="0"/>
              <a:t>93% of boys and 62% of girls are exposed to Internet porn before the age of 18. </a:t>
            </a:r>
            <a:endParaRPr lang="en-US" sz="1000" dirty="0" smtClean="0"/>
          </a:p>
          <a:p>
            <a:endParaRPr lang="en-US" sz="1000" dirty="0" smtClean="0"/>
          </a:p>
          <a:p>
            <a:r>
              <a:rPr lang="en-US" sz="1000" dirty="0" smtClean="0"/>
              <a:t>And in general, reports of child sexual abuse material or imagery is on the rise, not just in the US but globally. </a:t>
            </a:r>
          </a:p>
          <a:p>
            <a:endParaRPr lang="en-US" sz="1000" dirty="0" smtClean="0"/>
          </a:p>
          <a:p>
            <a:r>
              <a:rPr lang="en-US" sz="1000" dirty="0" smtClean="0"/>
              <a:t>Again, this is barely</a:t>
            </a:r>
            <a:r>
              <a:rPr lang="en-US" sz="1000" baseline="0" dirty="0" smtClean="0"/>
              <a:t> the tip of the iceberg, while much more research is needed…what’s really important to understand is that sexual abuse doesn’t just affect the person who was abused and the person caused the harm…but it impacts family members, community members, societies really…there are economic costs – in the US, over $200,000 for victim of sexual abuse.</a:t>
            </a:r>
            <a:endParaRPr lang="en-US" sz="1000" dirty="0" smtClean="0"/>
          </a:p>
          <a:p>
            <a:endParaRPr lang="en-US" sz="1200"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9D254-A56F-A64E-8A4D-A1B97E0DCD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47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a:prstGeom prst="rect">
            <a:avLst/>
          </a:prstGeom>
        </p:spPr>
      </p:sp>
      <p:sp>
        <p:nvSpPr>
          <p:cNvPr id="3" name="Notes Placeholder 2"/>
          <p:cNvSpPr>
            <a:spLocks noGrp="1"/>
          </p:cNvSpPr>
          <p:nvPr>
            <p:ph type="body" idx="1"/>
          </p:nvPr>
        </p:nvSpPr>
        <p:spPr/>
        <p:txBody>
          <a:bodyPr>
            <a:normAutofit fontScale="47500" lnSpcReduction="20000"/>
          </a:bodyPr>
          <a:lstStyle/>
          <a:p>
            <a:pPr defTabSz="922682">
              <a:defRPr/>
            </a:pPr>
            <a:r>
              <a:rPr lang="en-US" sz="1000" b="1" dirty="0"/>
              <a:t>Trainer’s notes/Suggested language </a:t>
            </a:r>
          </a:p>
          <a:p>
            <a:pPr defTabSz="922682">
              <a:defRPr/>
            </a:pPr>
            <a:r>
              <a:rPr lang="en-US" sz="1000" dirty="0">
                <a:solidFill>
                  <a:srgbClr val="000000"/>
                </a:solidFill>
                <a:sym typeface="Calibri"/>
              </a:rPr>
              <a:t>What do we mean by a safety plan? We want to differentiate between a plan that RESPONDS to something that has happened, vs. one that is in place for everyone, consistently, routine.</a:t>
            </a:r>
          </a:p>
          <a:p>
            <a:pPr marL="709443" lvl="1" indent="-272863" defTabSz="904321">
              <a:buFont typeface="Arial" panose="020B0604020202020204" pitchFamily="34" charset="0"/>
              <a:buChar char="•"/>
              <a:defRPr/>
            </a:pPr>
            <a:r>
              <a:rPr lang="en-US" sz="1000" dirty="0">
                <a:solidFill>
                  <a:srgbClr val="000000"/>
                </a:solidFill>
                <a:sym typeface="Calibri"/>
              </a:rPr>
              <a:t>Safety planning are</a:t>
            </a:r>
            <a:r>
              <a:rPr lang="en-US" sz="1000" baseline="0" dirty="0">
                <a:solidFill>
                  <a:srgbClr val="000000"/>
                </a:solidFill>
                <a:sym typeface="Calibri"/>
              </a:rPr>
              <a:t> rules that a family creates about body boundaries, respect, consent, privacy, personal autonomy and appropriate touching</a:t>
            </a:r>
          </a:p>
          <a:p>
            <a:pPr marL="709443" lvl="1" indent="-272863" defTabSz="904321">
              <a:buFont typeface="Arial" panose="020B0604020202020204" pitchFamily="34" charset="0"/>
              <a:buChar char="•"/>
              <a:defRPr/>
            </a:pPr>
            <a:r>
              <a:rPr lang="en-US" sz="1000" baseline="0" dirty="0">
                <a:solidFill>
                  <a:srgbClr val="000000"/>
                </a:solidFill>
                <a:sym typeface="Calibri"/>
              </a:rPr>
              <a:t>Just like you may have rules about other safety concerns – like ‘look both ways before crossing the street’ – rules about heathy behavior helps set up expectations and norms in your home or program</a:t>
            </a:r>
          </a:p>
          <a:p>
            <a:pPr marL="709443" lvl="1" indent="-272863" defTabSz="904321">
              <a:buFont typeface="Arial" panose="020B0604020202020204" pitchFamily="34" charset="0"/>
              <a:buChar char="•"/>
              <a:defRPr/>
            </a:pPr>
            <a:r>
              <a:rPr lang="en-US" sz="1000" baseline="0" dirty="0">
                <a:solidFill>
                  <a:srgbClr val="000000"/>
                </a:solidFill>
                <a:sym typeface="Calibri"/>
              </a:rPr>
              <a:t>These are rules that all children and adults follow in the home (including those visitors to the home, and when kids visit other people’s houses)</a:t>
            </a:r>
            <a:endParaRPr lang="en-US" sz="1000" dirty="0">
              <a:solidFill>
                <a:srgbClr val="000000"/>
              </a:solidFill>
              <a:sym typeface="Calibri"/>
            </a:endParaRPr>
          </a:p>
          <a:p>
            <a:pPr marL="709443" lvl="1" indent="-272863" defTabSz="904321">
              <a:buFont typeface="Arial" panose="020B0604020202020204" pitchFamily="34" charset="0"/>
              <a:buChar char="•"/>
              <a:defRPr/>
            </a:pPr>
            <a:r>
              <a:rPr lang="en-US" sz="1000" dirty="0">
                <a:solidFill>
                  <a:srgbClr val="000000"/>
                </a:solidFill>
                <a:sym typeface="Calibri"/>
              </a:rPr>
              <a:t>Safety planning is not seen as punishment, or even a consequence (although sometimes, safety plans may be adapted – and in response to a specific incident).</a:t>
            </a:r>
          </a:p>
          <a:p>
            <a:pPr marL="709443" lvl="1" indent="-272863" defTabSz="904321">
              <a:buFont typeface="Arial" panose="020B0604020202020204" pitchFamily="34" charset="0"/>
              <a:buChar char="•"/>
              <a:defRPr/>
            </a:pPr>
            <a:r>
              <a:rPr lang="en-US" sz="1000" dirty="0">
                <a:solidFill>
                  <a:srgbClr val="000000"/>
                </a:solidFill>
                <a:sym typeface="Calibri"/>
              </a:rPr>
              <a:t>Safety plans are used to help prevent sex abuse and harmful sexual behaviors between youth by defining what makes up a safe environment and helps kids know what a healthy family environment is</a:t>
            </a:r>
          </a:p>
          <a:p>
            <a:pPr marL="709443" lvl="1" indent="-272863" defTabSz="904321">
              <a:buFont typeface="Arial" panose="020B0604020202020204" pitchFamily="34" charset="0"/>
              <a:buChar char="•"/>
              <a:defRPr/>
            </a:pPr>
            <a:r>
              <a:rPr lang="en-US" sz="1000" dirty="0">
                <a:solidFill>
                  <a:srgbClr val="000000"/>
                </a:solidFill>
                <a:sym typeface="Calibri"/>
              </a:rPr>
              <a:t>A safety plan</a:t>
            </a:r>
            <a:r>
              <a:rPr lang="en-US" sz="1000" baseline="0" dirty="0">
                <a:solidFill>
                  <a:srgbClr val="000000"/>
                </a:solidFill>
                <a:sym typeface="Calibri"/>
              </a:rPr>
              <a:t> helps</a:t>
            </a:r>
            <a:r>
              <a:rPr lang="en-US" sz="1000" dirty="0">
                <a:solidFill>
                  <a:srgbClr val="000000"/>
                </a:solidFill>
                <a:sym typeface="Calibri"/>
              </a:rPr>
              <a:t> kids know when there are things happening that shouldn’t be happening. If we tell them what safe rules are, and someone breaks those rules, then they have a baseline and can let someone know that rules are being broken. And safety planning helps others know what your limits, expectations, rules are.</a:t>
            </a:r>
          </a:p>
          <a:p>
            <a:pPr defTabSz="904321">
              <a:defRPr/>
            </a:pPr>
            <a:endParaRPr lang="en-US" sz="1000" dirty="0">
              <a:solidFill>
                <a:srgbClr val="000000"/>
              </a:solidFill>
              <a:sym typeface="Calibri"/>
            </a:endParaRPr>
          </a:p>
          <a:p>
            <a:pPr defTabSz="904321">
              <a:defRPr/>
            </a:pPr>
            <a:r>
              <a:rPr lang="en-US" sz="1000" dirty="0">
                <a:solidFill>
                  <a:srgbClr val="000000"/>
                </a:solidFill>
                <a:sym typeface="Calibri"/>
              </a:rPr>
              <a:t>You may be more familiar with treatment plans, and in many cases, treatment plans include safety rules. However,  having a separate family safety plan can be a really helpful ongoing and consistent tool for any family. You can call safety plans other names: Family Rules, Body Safety Rules, Touching rules, etc.  You all probably have family rules now – make your bed every morning, say please and thank you, don’t run out into traffic – count to 10 before you cross, no hitting others, no stealing.  These are similar rules to help children develop healthily, stay safe, become healthy people – responsible, caring, kind. But because of our discomfort in thinking about children and sexual behaviors, we often avoid including these types of rules and discussions.</a:t>
            </a:r>
          </a:p>
          <a:p>
            <a:pPr defTabSz="904321">
              <a:defRPr/>
            </a:pPr>
            <a:endParaRPr lang="en-US" sz="1000" dirty="0">
              <a:solidFill>
                <a:srgbClr val="000000"/>
              </a:solidFill>
              <a:sym typeface="Calibri"/>
            </a:endParaRPr>
          </a:p>
          <a:p>
            <a:pPr defTabSz="904321">
              <a:defRPr/>
            </a:pPr>
            <a:r>
              <a:rPr lang="en-US" sz="1000" dirty="0">
                <a:solidFill>
                  <a:srgbClr val="000000"/>
                </a:solidFill>
                <a:sym typeface="Calibri"/>
              </a:rPr>
              <a:t>Safety plans are not one-time-only documents. They are a living document, needing to be reviewed and revised as necessary. Certainly whenever a new child moves into a home, going over the family’s safety plan is important. But there should also be regular reviews – between the (foster) parents</a:t>
            </a:r>
            <a:r>
              <a:rPr lang="en-US" sz="1000" baseline="0" dirty="0">
                <a:solidFill>
                  <a:srgbClr val="000000"/>
                </a:solidFill>
                <a:sym typeface="Calibri"/>
              </a:rPr>
              <a:t> </a:t>
            </a:r>
            <a:r>
              <a:rPr lang="en-US" sz="1000" dirty="0">
                <a:solidFill>
                  <a:srgbClr val="000000"/>
                </a:solidFill>
                <a:sym typeface="Calibri"/>
              </a:rPr>
              <a:t>and all family members, including the (foster) child, when there are changes in the family membership, as the child ages and matures and even casually – when you’re talking about other body care – such as brushing teeth, covering your mouth when you sneeze. Or during bath time.</a:t>
            </a:r>
            <a:r>
              <a:rPr lang="en-US" sz="1000" baseline="0" dirty="0">
                <a:solidFill>
                  <a:srgbClr val="000000"/>
                </a:solidFill>
                <a:sym typeface="Calibri"/>
              </a:rPr>
              <a:t> These can be reviewed and updated during birthdays or at the start of the new year. </a:t>
            </a:r>
            <a:r>
              <a:rPr lang="en-US" sz="1000" dirty="0">
                <a:solidFill>
                  <a:srgbClr val="000000"/>
                </a:solidFill>
                <a:sym typeface="Calibri"/>
              </a:rPr>
              <a:t>Look for opportunities such as when you see someone break or follow a safety rule on TV</a:t>
            </a:r>
            <a:r>
              <a:rPr lang="en-US" sz="1000" baseline="0" dirty="0">
                <a:solidFill>
                  <a:srgbClr val="000000"/>
                </a:solidFill>
                <a:sym typeface="Calibri"/>
              </a:rPr>
              <a:t> and use this as a time to ask the kids in your life what people could have done differently. Safety planning is recommended for every family.</a:t>
            </a:r>
            <a:endParaRPr lang="en-US" sz="1000" dirty="0">
              <a:solidFill>
                <a:srgbClr val="000000"/>
              </a:solidFill>
              <a:sym typeface="Calibri"/>
            </a:endParaRPr>
          </a:p>
          <a:p>
            <a:pPr marL="260557" indent="-260557" defTabSz="833658">
              <a:buFont typeface="Wingdings" panose="05000000000000000000" pitchFamily="2" charset="2"/>
              <a:buChar char="Ø"/>
              <a:defRPr/>
            </a:pPr>
            <a:endParaRPr lang="en-US" sz="1000" dirty="0">
              <a:solidFill>
                <a:srgbClr val="000000"/>
              </a:solidFill>
              <a:sym typeface="Calibri"/>
            </a:endParaRPr>
          </a:p>
          <a:p>
            <a:pPr marL="3003757" lvl="8" indent="-260557" defTabSz="833658">
              <a:buFont typeface="Wingdings" panose="05000000000000000000" pitchFamily="2" charset="2"/>
              <a:buChar char="Ø"/>
              <a:defRPr/>
            </a:pPr>
            <a:endParaRPr lang="en-US" sz="1000" dirty="0">
              <a:solidFill>
                <a:srgbClr val="000000"/>
              </a:solidFill>
              <a:sym typeface="Calibri"/>
            </a:endParaRPr>
          </a:p>
        </p:txBody>
      </p:sp>
      <p:sp>
        <p:nvSpPr>
          <p:cNvPr id="4" name="Slide Number Placeholder 3"/>
          <p:cNvSpPr>
            <a:spLocks noGrp="1"/>
          </p:cNvSpPr>
          <p:nvPr>
            <p:ph type="sldNum" sz="quarter" idx="10"/>
          </p:nvPr>
        </p:nvSpPr>
        <p:spPr/>
        <p:txBody>
          <a:bodyPr/>
          <a:lstStyle/>
          <a:p>
            <a:fld id="{87BD343E-47E8-456C-9D85-0B854225FD3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064644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xfrm>
            <a:off x="382588" y="685800"/>
            <a:ext cx="6094412" cy="3429000"/>
          </a:xfrm>
          <a:ln/>
        </p:spPr>
      </p:sp>
      <p:sp>
        <p:nvSpPr>
          <p:cNvPr id="165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defTabSz="922682">
              <a:defRPr/>
            </a:pPr>
            <a:r>
              <a:rPr lang="en-US" sz="1000" b="1" dirty="0" smtClean="0"/>
              <a:t>Trainer’s </a:t>
            </a:r>
            <a:r>
              <a:rPr lang="en-US" sz="1000" b="1" dirty="0"/>
              <a:t>notes/Suggested language </a:t>
            </a:r>
            <a:endParaRPr lang="en-US" sz="1000" dirty="0"/>
          </a:p>
          <a:p>
            <a:pPr defTabSz="922682">
              <a:defRPr/>
            </a:pPr>
            <a:r>
              <a:rPr lang="en-US" sz="1000" dirty="0"/>
              <a:t>Safety planning really is about helping children learn healthy boundaries. One of the most protective things caregiving adults can do is teach and model healthy boundaries in relationships,</a:t>
            </a:r>
            <a:r>
              <a:rPr lang="en-US" sz="1000" baseline="0" dirty="0"/>
              <a:t> because kids don’t only need to have clear rules about safety, they also need to </a:t>
            </a:r>
            <a:r>
              <a:rPr lang="en-US" sz="1000" b="0" i="1" baseline="0" dirty="0"/>
              <a:t>see </a:t>
            </a:r>
            <a:r>
              <a:rPr lang="en-US" sz="1000" b="0" i="0" baseline="0" dirty="0"/>
              <a:t>the protective adults in their life modeling healthy behavior. </a:t>
            </a:r>
            <a:endParaRPr lang="en-US" sz="1000" dirty="0"/>
          </a:p>
          <a:p>
            <a:pPr lvl="0"/>
            <a:endParaRPr lang="en-US" sz="1000" dirty="0"/>
          </a:p>
          <a:p>
            <a:pPr marL="15527" defTabSz="904214" eaLnBrk="1" fontAlgn="auto" hangingPunct="1">
              <a:spcBef>
                <a:spcPts val="0"/>
              </a:spcBef>
              <a:spcAft>
                <a:spcPts val="0"/>
              </a:spcAft>
              <a:defRPr/>
            </a:pPr>
            <a:r>
              <a:rPr lang="en-US" sz="1000" dirty="0"/>
              <a:t>Children learn and imitate adults and others around them so specifically think about how you can reinforce messages about healthy boundaries in children. Expect to help them learn by redirecting inappropriate behaviors or actions you want to discourage. Ignoring or being indirect is not as helpful as being able to clearly model, reinforce or redirect as needed. When</a:t>
            </a:r>
            <a:r>
              <a:rPr lang="en-US" sz="1000" baseline="0" dirty="0"/>
              <a:t> a child makes an unsafe choice, talk to them about the rule that’s been broken (in your program or family’s safety plan) or what’s not okay and then give them an alternative. Later, you can always ask them to brainstorm with you how they could have handled that situation differently (if they’re older) as then you’re giving them options and helping them think critically.</a:t>
            </a:r>
            <a:endParaRPr lang="en-US" sz="1000" dirty="0"/>
          </a:p>
          <a:p>
            <a:pPr lvl="1"/>
            <a:endParaRPr lang="en-US" sz="1000" dirty="0"/>
          </a:p>
          <a:p>
            <a:pPr marL="169560" indent="-169560">
              <a:buFont typeface="Wingdings" panose="05000000000000000000" pitchFamily="2" charset="2"/>
              <a:buChar char="Ø"/>
            </a:pPr>
            <a:r>
              <a:rPr lang="en-US" sz="1000" b="1" dirty="0"/>
              <a:t>Review:</a:t>
            </a:r>
          </a:p>
          <a:p>
            <a:pPr lvl="1"/>
            <a:r>
              <a:rPr lang="en-US" sz="1000" dirty="0"/>
              <a:t>Model healthy boundaries – Follow the safety rules</a:t>
            </a:r>
          </a:p>
          <a:p>
            <a:pPr lvl="2"/>
            <a:r>
              <a:rPr lang="en-US" sz="1000" dirty="0"/>
              <a:t>I’m going to stop because you said no!</a:t>
            </a:r>
          </a:p>
          <a:p>
            <a:pPr lvl="2"/>
            <a:r>
              <a:rPr lang="en-US" sz="1000" dirty="0"/>
              <a:t>I’m closing the door for privacy.</a:t>
            </a:r>
          </a:p>
          <a:p>
            <a:pPr lvl="1"/>
            <a:r>
              <a:rPr lang="en-US" sz="1000" dirty="0"/>
              <a:t>Reinforce appropriate boundaries</a:t>
            </a:r>
          </a:p>
          <a:p>
            <a:pPr lvl="2"/>
            <a:r>
              <a:rPr lang="en-US" sz="1000" dirty="0"/>
              <a:t>I like how you asked Susie if you could hug her.</a:t>
            </a:r>
          </a:p>
          <a:p>
            <a:pPr lvl="2"/>
            <a:r>
              <a:rPr lang="en-US" sz="1000" dirty="0"/>
              <a:t>Thanks for asking before coming in.</a:t>
            </a:r>
          </a:p>
          <a:p>
            <a:pPr lvl="1"/>
            <a:r>
              <a:rPr lang="en-US" sz="1000" dirty="0"/>
              <a:t>Redirect inappropriate behaviors</a:t>
            </a:r>
          </a:p>
          <a:p>
            <a:pPr lvl="2"/>
            <a:r>
              <a:rPr lang="en-US" sz="1000" dirty="0"/>
              <a:t>Please keep your hands to yourself.</a:t>
            </a:r>
          </a:p>
          <a:p>
            <a:pPr lvl="2"/>
            <a:r>
              <a:rPr lang="en-US" sz="1000" dirty="0"/>
              <a:t>Be gentle.  It hurts when you hug so hard. </a:t>
            </a:r>
          </a:p>
          <a:p>
            <a:pPr lvl="1"/>
            <a:endParaRPr lang="en-US" sz="1000" dirty="0"/>
          </a:p>
          <a:p>
            <a:pPr marL="169540" indent="-169540">
              <a:buFont typeface="Wingdings" panose="05000000000000000000" pitchFamily="2" charset="2"/>
              <a:buChar char="Ø"/>
            </a:pPr>
            <a:r>
              <a:rPr lang="en-US" sz="1000" b="1" dirty="0"/>
              <a:t>Discussion opportunity: </a:t>
            </a:r>
            <a:r>
              <a:rPr lang="en-US" sz="1000" dirty="0"/>
              <a:t>Ask participants for examples of how they have modeled, reinforced and/or redirected healthy boundaries and behaviors in their home or program for children’s safety. </a:t>
            </a:r>
          </a:p>
          <a:p>
            <a:pPr lvl="1"/>
            <a:endParaRPr lang="en-US" sz="1000" dirty="0"/>
          </a:p>
        </p:txBody>
      </p:sp>
      <p:sp>
        <p:nvSpPr>
          <p:cNvPr id="165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9581" indent="-288301" eaLnBrk="0" hangingPunct="0">
              <a:defRPr sz="2400">
                <a:solidFill>
                  <a:schemeClr val="tx1"/>
                </a:solidFill>
                <a:latin typeface="Tahoma" pitchFamily="34" charset="0"/>
              </a:defRPr>
            </a:lvl2pPr>
            <a:lvl3pPr marL="1153202" indent="-230642" eaLnBrk="0" hangingPunct="0">
              <a:defRPr sz="2400">
                <a:solidFill>
                  <a:schemeClr val="tx1"/>
                </a:solidFill>
                <a:latin typeface="Tahoma" pitchFamily="34" charset="0"/>
              </a:defRPr>
            </a:lvl3pPr>
            <a:lvl4pPr marL="1614483" indent="-230642" eaLnBrk="0" hangingPunct="0">
              <a:defRPr sz="2400">
                <a:solidFill>
                  <a:schemeClr val="tx1"/>
                </a:solidFill>
                <a:latin typeface="Tahoma" pitchFamily="34" charset="0"/>
              </a:defRPr>
            </a:lvl4pPr>
            <a:lvl5pPr marL="2075764" indent="-230642" eaLnBrk="0" hangingPunct="0">
              <a:defRPr sz="2400">
                <a:solidFill>
                  <a:schemeClr val="tx1"/>
                </a:solidFill>
                <a:latin typeface="Tahoma" pitchFamily="34" charset="0"/>
              </a:defRPr>
            </a:lvl5pPr>
            <a:lvl6pPr marL="2537043" indent="-230642" algn="ctr" eaLnBrk="0" fontAlgn="base" hangingPunct="0">
              <a:spcBef>
                <a:spcPct val="0"/>
              </a:spcBef>
              <a:spcAft>
                <a:spcPct val="0"/>
              </a:spcAft>
              <a:defRPr sz="2400">
                <a:solidFill>
                  <a:schemeClr val="tx1"/>
                </a:solidFill>
                <a:latin typeface="Tahoma" pitchFamily="34" charset="0"/>
              </a:defRPr>
            </a:lvl6pPr>
            <a:lvl7pPr marL="2998324" indent="-230642" algn="ctr" eaLnBrk="0" fontAlgn="base" hangingPunct="0">
              <a:spcBef>
                <a:spcPct val="0"/>
              </a:spcBef>
              <a:spcAft>
                <a:spcPct val="0"/>
              </a:spcAft>
              <a:defRPr sz="2400">
                <a:solidFill>
                  <a:schemeClr val="tx1"/>
                </a:solidFill>
                <a:latin typeface="Tahoma" pitchFamily="34" charset="0"/>
              </a:defRPr>
            </a:lvl7pPr>
            <a:lvl8pPr marL="3459605" indent="-230642" algn="ctr" eaLnBrk="0" fontAlgn="base" hangingPunct="0">
              <a:spcBef>
                <a:spcPct val="0"/>
              </a:spcBef>
              <a:spcAft>
                <a:spcPct val="0"/>
              </a:spcAft>
              <a:defRPr sz="2400">
                <a:solidFill>
                  <a:schemeClr val="tx1"/>
                </a:solidFill>
                <a:latin typeface="Tahoma" pitchFamily="34" charset="0"/>
              </a:defRPr>
            </a:lvl8pPr>
            <a:lvl9pPr marL="3920883" indent="-230642" algn="ctr" eaLnBrk="0" fontAlgn="base" hangingPunct="0">
              <a:spcBef>
                <a:spcPct val="0"/>
              </a:spcBef>
              <a:spcAft>
                <a:spcPct val="0"/>
              </a:spcAft>
              <a:defRPr sz="2400">
                <a:solidFill>
                  <a:schemeClr val="tx1"/>
                </a:solidFill>
                <a:latin typeface="Tahoma" pitchFamily="34" charset="0"/>
              </a:defRPr>
            </a:lvl9pPr>
          </a:lstStyle>
          <a:p>
            <a:pPr eaLnBrk="1" hangingPunct="1"/>
            <a:fld id="{2A34285A-959D-4C82-A69F-EC9344B17556}" type="slidenum">
              <a:rPr lang="en-US" sz="1200">
                <a:solidFill>
                  <a:prstClr val="black"/>
                </a:solidFill>
              </a:rPr>
              <a:pPr eaLnBrk="1" hangingPunct="1"/>
              <a:t>12</a:t>
            </a:fld>
            <a:endParaRPr lang="en-US" sz="1200"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4321" rtl="0" eaLnBrk="1" fontAlgn="auto" latinLnBrk="0" hangingPunct="1">
              <a:lnSpc>
                <a:spcPct val="100000"/>
              </a:lnSpc>
              <a:spcBef>
                <a:spcPts val="0"/>
              </a:spcBef>
              <a:spcAft>
                <a:spcPts val="0"/>
              </a:spcAft>
              <a:buClrTx/>
              <a:buSzTx/>
              <a:buFontTx/>
              <a:buNone/>
              <a:tabLst/>
              <a:defRPr/>
            </a:pPr>
            <a:r>
              <a:rPr lang="en-US" sz="1000" b="1" dirty="0" smtClean="0"/>
              <a:t>Trainer’s </a:t>
            </a:r>
            <a:r>
              <a:rPr lang="en-US" sz="1000" b="1" dirty="0"/>
              <a:t>notes/Suggested language </a:t>
            </a:r>
            <a:endParaRPr lang="en-US" sz="1000" b="1" baseline="0" dirty="0">
              <a:solidFill>
                <a:srgbClr val="000000"/>
              </a:solidFill>
              <a:sym typeface="Calibri"/>
            </a:endParaRPr>
          </a:p>
          <a:p>
            <a:pPr marL="0" marR="0" indent="0" algn="l" defTabSz="904321" rtl="0" eaLnBrk="1" fontAlgn="auto" latinLnBrk="0" hangingPunct="1">
              <a:lnSpc>
                <a:spcPct val="100000"/>
              </a:lnSpc>
              <a:spcBef>
                <a:spcPts val="0"/>
              </a:spcBef>
              <a:spcAft>
                <a:spcPts val="0"/>
              </a:spcAft>
              <a:buClrTx/>
              <a:buSzTx/>
              <a:buFontTx/>
              <a:buNone/>
              <a:tabLst/>
              <a:defRPr/>
            </a:pPr>
            <a:endParaRPr lang="en-US" sz="1000" dirty="0">
              <a:solidFill>
                <a:srgbClr val="000000"/>
              </a:solidFill>
              <a:sym typeface="Calibri"/>
            </a:endParaRPr>
          </a:p>
          <a:p>
            <a:pPr marL="285750" indent="-285750" defTabSz="904321">
              <a:buFont typeface="Wingdings" panose="05000000000000000000" pitchFamily="2" charset="2"/>
              <a:buChar char="Ø"/>
              <a:defRPr/>
            </a:pPr>
            <a:r>
              <a:rPr lang="en-US" sz="1000" b="1" dirty="0">
                <a:solidFill>
                  <a:srgbClr val="000000"/>
                </a:solidFill>
                <a:sym typeface="Calibri"/>
              </a:rPr>
              <a:t>Handout: </a:t>
            </a:r>
            <a:r>
              <a:rPr lang="en-US" sz="1000" b="1" dirty="0" smtClean="0">
                <a:solidFill>
                  <a:srgbClr val="000000"/>
                </a:solidFill>
                <a:sym typeface="Calibri"/>
              </a:rPr>
              <a:t>Sample Family Safety Planning</a:t>
            </a:r>
            <a:r>
              <a:rPr lang="en-US" sz="1000" b="1" baseline="0" dirty="0" smtClean="0">
                <a:solidFill>
                  <a:srgbClr val="000000"/>
                </a:solidFill>
                <a:sym typeface="Calibri"/>
              </a:rPr>
              <a:t> Rules</a:t>
            </a:r>
            <a:endParaRPr lang="en-US" sz="1000" b="1" dirty="0">
              <a:solidFill>
                <a:srgbClr val="000000"/>
              </a:solidFill>
              <a:sym typeface="Calibri"/>
            </a:endParaRPr>
          </a:p>
          <a:p>
            <a:pPr defTabSz="904321">
              <a:defRPr/>
            </a:pPr>
            <a:r>
              <a:rPr lang="en-US" sz="1000" dirty="0">
                <a:solidFill>
                  <a:srgbClr val="000000"/>
                </a:solidFill>
                <a:sym typeface="Calibri"/>
              </a:rPr>
              <a:t>(Note when looking over the handout, that all family members are responsible for signing the rules. So – as a family, everyone should sign.)</a:t>
            </a:r>
          </a:p>
          <a:p>
            <a:pPr defTabSz="863536">
              <a:defRPr/>
            </a:pPr>
            <a:endParaRPr lang="en-US" sz="1000" dirty="0">
              <a:solidFill>
                <a:srgbClr val="000000"/>
              </a:solidFill>
              <a:sym typeface="Calibri"/>
            </a:endParaRPr>
          </a:p>
          <a:p>
            <a:pPr marL="260557" indent="-260557" defTabSz="833658">
              <a:buFont typeface="Wingdings" panose="05000000000000000000" pitchFamily="2" charset="2"/>
              <a:buChar char="Ø"/>
              <a:defRPr/>
            </a:pPr>
            <a:r>
              <a:rPr lang="en-US" sz="1000" b="1" dirty="0">
                <a:solidFill>
                  <a:srgbClr val="000000"/>
                </a:solidFill>
                <a:sym typeface="Calibri"/>
              </a:rPr>
              <a:t>Activity: </a:t>
            </a:r>
            <a:r>
              <a:rPr lang="en-US" sz="1000" dirty="0">
                <a:solidFill>
                  <a:srgbClr val="000000"/>
                </a:solidFill>
                <a:sym typeface="Calibri"/>
              </a:rPr>
              <a:t>Instruct participants to review handout individually first and ask “What rules are you aware of in your program…or home? – Spoken, written down, ‘just understood’?, anything not on this sample?” and to take </a:t>
            </a:r>
            <a:r>
              <a:rPr lang="en-US" sz="1000" dirty="0" smtClean="0">
                <a:solidFill>
                  <a:srgbClr val="000000"/>
                </a:solidFill>
                <a:sym typeface="Calibri"/>
              </a:rPr>
              <a:t>notes.</a:t>
            </a:r>
            <a:endParaRPr lang="en-US" sz="1000" dirty="0">
              <a:solidFill>
                <a:srgbClr val="000000"/>
              </a:solidFill>
              <a:sym typeface="Calibri"/>
            </a:endParaRPr>
          </a:p>
          <a:p>
            <a:pPr marL="697137" lvl="1" indent="-260557" defTabSz="833658">
              <a:buFont typeface="Arial" panose="020B0604020202020204" pitchFamily="34" charset="0"/>
              <a:buChar char="•"/>
              <a:defRPr/>
            </a:pPr>
            <a:r>
              <a:rPr lang="en-US" sz="1000" dirty="0">
                <a:solidFill>
                  <a:srgbClr val="000000"/>
                </a:solidFill>
                <a:sym typeface="Calibri"/>
              </a:rPr>
              <a:t>Example: “Similarly, have you seen these rules relayed to child, practiced, written down? How are you and the parents communicating these rules?”</a:t>
            </a:r>
          </a:p>
          <a:p>
            <a:pPr marL="260557" indent="-260557" defTabSz="833658">
              <a:buFont typeface="Wingdings" panose="05000000000000000000" pitchFamily="2" charset="2"/>
              <a:buChar char="Ø"/>
              <a:defRPr/>
            </a:pPr>
            <a:r>
              <a:rPr lang="en-US" sz="1000" b="1" dirty="0">
                <a:solidFill>
                  <a:srgbClr val="000000"/>
                </a:solidFill>
                <a:sym typeface="Calibri"/>
              </a:rPr>
              <a:t>Debrief</a:t>
            </a:r>
            <a:r>
              <a:rPr lang="en-US" sz="1000" dirty="0">
                <a:solidFill>
                  <a:srgbClr val="000000"/>
                </a:solidFill>
                <a:sym typeface="Calibri"/>
              </a:rPr>
              <a:t>: “Anyone want to share any realizations, what you already do, any other thoughts?”</a:t>
            </a:r>
          </a:p>
          <a:p>
            <a:endParaRPr lang="en-US" sz="1000" dirty="0"/>
          </a:p>
        </p:txBody>
      </p:sp>
      <p:sp>
        <p:nvSpPr>
          <p:cNvPr id="4" name="Slide Number Placeholder 3"/>
          <p:cNvSpPr>
            <a:spLocks noGrp="1"/>
          </p:cNvSpPr>
          <p:nvPr>
            <p:ph type="sldNum" sz="quarter" idx="5"/>
          </p:nvPr>
        </p:nvSpPr>
        <p:spPr/>
        <p:txBody>
          <a:bodyPr/>
          <a:lstStyle/>
          <a:p>
            <a:fld id="{40750F93-73D2-9145-B5D5-291E2EEAD0FE}" type="slidenum">
              <a:rPr lang="en-US" smtClean="0"/>
              <a:t>13</a:t>
            </a:fld>
            <a:endParaRPr lang="en-US"/>
          </a:p>
        </p:txBody>
      </p:sp>
    </p:spTree>
    <p:extLst>
      <p:ext uri="{BB962C8B-B14F-4D97-AF65-F5344CB8AC3E}">
        <p14:creationId xmlns:p14="http://schemas.microsoft.com/office/powerpoint/2010/main" val="1086566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4321" rtl="0" eaLnBrk="1" fontAlgn="auto" latinLnBrk="0" hangingPunct="1">
              <a:lnSpc>
                <a:spcPct val="100000"/>
              </a:lnSpc>
              <a:spcBef>
                <a:spcPts val="0"/>
              </a:spcBef>
              <a:spcAft>
                <a:spcPts val="0"/>
              </a:spcAft>
              <a:buClrTx/>
              <a:buSzTx/>
              <a:buFontTx/>
              <a:buNone/>
              <a:tabLst/>
              <a:defRPr/>
            </a:pPr>
            <a:r>
              <a:rPr lang="en-US" sz="1000" b="1" dirty="0" smtClean="0"/>
              <a:t>Trainer’s notes/Suggested language </a:t>
            </a:r>
          </a:p>
          <a:p>
            <a:pPr marL="0" marR="0" indent="0" algn="l" defTabSz="904321" rtl="0" eaLnBrk="1" fontAlgn="auto" latinLnBrk="0" hangingPunct="1">
              <a:lnSpc>
                <a:spcPct val="100000"/>
              </a:lnSpc>
              <a:spcBef>
                <a:spcPts val="0"/>
              </a:spcBef>
              <a:spcAft>
                <a:spcPts val="0"/>
              </a:spcAft>
              <a:buClrTx/>
              <a:buSzTx/>
              <a:buFontTx/>
              <a:buNone/>
              <a:tabLst/>
              <a:defRPr/>
            </a:pPr>
            <a:r>
              <a:rPr lang="en-US" sz="1000" b="0" baseline="0" dirty="0" smtClean="0">
                <a:solidFill>
                  <a:srgbClr val="000000"/>
                </a:solidFill>
                <a:sym typeface="Calibri"/>
              </a:rPr>
              <a:t>Now let’s move into talking about children’s sexual behaviors.</a:t>
            </a:r>
            <a:endParaRPr lang="en-US" sz="1000" b="0" baseline="0" dirty="0">
              <a:solidFill>
                <a:srgbClr val="000000"/>
              </a:solidFill>
              <a:sym typeface="Calibri"/>
            </a:endParaRPr>
          </a:p>
        </p:txBody>
      </p:sp>
      <p:sp>
        <p:nvSpPr>
          <p:cNvPr id="4" name="Slide Number Placeholder 3"/>
          <p:cNvSpPr>
            <a:spLocks noGrp="1"/>
          </p:cNvSpPr>
          <p:nvPr>
            <p:ph type="sldNum" sz="quarter" idx="10"/>
          </p:nvPr>
        </p:nvSpPr>
        <p:spPr/>
        <p:txBody>
          <a:bodyPr/>
          <a:lstStyle/>
          <a:p>
            <a:fld id="{40750F93-73D2-9145-B5D5-291E2EEAD0FE}" type="slidenum">
              <a:rPr lang="en-US" smtClean="0"/>
              <a:t>14</a:t>
            </a:fld>
            <a:endParaRPr lang="en-US"/>
          </a:p>
        </p:txBody>
      </p:sp>
    </p:spTree>
    <p:extLst>
      <p:ext uri="{BB962C8B-B14F-4D97-AF65-F5344CB8AC3E}">
        <p14:creationId xmlns:p14="http://schemas.microsoft.com/office/powerpoint/2010/main" val="329941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321" eaLnBrk="1" hangingPunct="1">
              <a:spcBef>
                <a:spcPts val="0"/>
              </a:spcBef>
              <a:defRPr/>
            </a:pPr>
            <a:r>
              <a:rPr lang="en-US" sz="1000" b="1" dirty="0" smtClean="0"/>
              <a:t>Trainer’s </a:t>
            </a:r>
            <a:r>
              <a:rPr lang="en-US" sz="1000" b="1" dirty="0"/>
              <a:t>notes/Suggested language </a:t>
            </a:r>
          </a:p>
          <a:p>
            <a:pPr defTabSz="904321" eaLnBrk="1" hangingPunct="1">
              <a:spcBef>
                <a:spcPts val="0"/>
              </a:spcBef>
              <a:defRPr/>
            </a:pPr>
            <a:r>
              <a:rPr lang="en-US" sz="1000" dirty="0"/>
              <a:t>What we’ve heard from day care providers, from foster parents, from other audiences – we don’t get sexual development training any where near enough.</a:t>
            </a:r>
          </a:p>
          <a:p>
            <a:pPr defTabSz="904321" eaLnBrk="1" hangingPunct="1">
              <a:spcBef>
                <a:spcPts val="0"/>
              </a:spcBef>
              <a:defRPr/>
            </a:pPr>
            <a:r>
              <a:rPr lang="en-US" sz="1000" dirty="0"/>
              <a:t>Depending on the relationship/role with a child – we may be taught about disabilities, mental health, emotional and physical and cognitive development – but not sexual development.</a:t>
            </a:r>
          </a:p>
          <a:p>
            <a:pPr defTabSz="904321" eaLnBrk="1" hangingPunct="1">
              <a:spcBef>
                <a:spcPts val="0"/>
              </a:spcBef>
              <a:defRPr/>
            </a:pPr>
            <a:r>
              <a:rPr lang="en-US" sz="1000" dirty="0"/>
              <a:t>We’re prepared to prevent and respond to the worst (natural disasters, fires, floods, etc.), we’re taught practices (fire drills) and universal precautions to prevent the worst – but very little on how to prepare and prevent sex abuse.</a:t>
            </a:r>
          </a:p>
          <a:p>
            <a:pPr defTabSz="904321" eaLnBrk="1" hangingPunct="1">
              <a:spcBef>
                <a:spcPts val="0"/>
              </a:spcBef>
              <a:defRPr/>
            </a:pPr>
            <a:endParaRPr lang="en-US" sz="1000" b="1" dirty="0"/>
          </a:p>
          <a:p>
            <a:pPr marL="171450" indent="-171450" defTabSz="904321" eaLnBrk="1" hangingPunct="1">
              <a:spcBef>
                <a:spcPts val="0"/>
              </a:spcBef>
              <a:buFont typeface="Wingdings" panose="05000000000000000000" pitchFamily="2" charset="2"/>
              <a:buChar char="Ø"/>
              <a:defRPr/>
            </a:pPr>
            <a:r>
              <a:rPr lang="en-US" sz="1000" b="1" dirty="0" smtClean="0"/>
              <a:t>Ask: </a:t>
            </a:r>
            <a:r>
              <a:rPr lang="en-US" sz="1000" dirty="0"/>
              <a:t>Why is talking about healthy sexuality a tool in preventing sexual abuse? (take a few answers</a:t>
            </a:r>
            <a:r>
              <a:rPr lang="en-US" sz="1000" dirty="0" smtClean="0"/>
              <a:t>)</a:t>
            </a:r>
          </a:p>
          <a:p>
            <a:pPr marL="171450" indent="-171450" defTabSz="904321" eaLnBrk="1" hangingPunct="1">
              <a:spcBef>
                <a:spcPts val="0"/>
              </a:spcBef>
              <a:buFont typeface="Wingdings" panose="05000000000000000000" pitchFamily="2" charset="2"/>
              <a:buChar char="Ø"/>
              <a:defRPr/>
            </a:pPr>
            <a:endParaRPr lang="en-US" sz="1000" dirty="0"/>
          </a:p>
          <a:p>
            <a:pPr defTabSz="904321" eaLnBrk="1" hangingPunct="1">
              <a:spcBef>
                <a:spcPts val="0"/>
              </a:spcBef>
              <a:defRPr/>
            </a:pPr>
            <a:r>
              <a:rPr lang="en-US" sz="1000" dirty="0"/>
              <a:t>When we take the time to talk about children's sexual safety – we are moving into a preventive role. When we know what is considered normal and healthy, we know when we should be alarmed. How can we know to be worried, if we don’t know what the norm looks like…and how to keep the norm – well, normal. How to promote healthy sexuality? Sexual development is a part of growing up. We can’t avoid it. Talking about doesn’t make it happen. Children are exposed to sexual and mature material.  Whether it’s a poster of a </a:t>
            </a:r>
            <a:r>
              <a:rPr lang="en-US" sz="1000" dirty="0" err="1"/>
              <a:t>tv</a:t>
            </a:r>
            <a:r>
              <a:rPr lang="en-US" sz="1000" dirty="0"/>
              <a:t> show, showing two people in a sexualized embrace or they hear older kids talking about sexual behaviors or they hear a song lyric referencing sex and adult intimacy….children are going to see sexuality in action. </a:t>
            </a:r>
          </a:p>
          <a:p>
            <a:pPr defTabSz="904321" eaLnBrk="1" hangingPunct="1">
              <a:spcBef>
                <a:spcPts val="0"/>
              </a:spcBef>
              <a:defRPr/>
            </a:pPr>
            <a:endParaRPr lang="en-US" sz="1000" dirty="0"/>
          </a:p>
          <a:p>
            <a:pPr defTabSz="904321" eaLnBrk="1" hangingPunct="1">
              <a:spcBef>
                <a:spcPts val="0"/>
              </a:spcBef>
              <a:defRPr/>
            </a:pPr>
            <a:r>
              <a:rPr lang="en-US" sz="1000" dirty="0"/>
              <a:t>It can be confusing understanding what is normal or concerning when it comes to children and sex.  And sometimes the range is very large and there may be other considerations. But the more that we can first look at children’s behaviors through the understanding of what is age-appropriate and considered “normal”, then we are better prepared to think about what we can do to continue to support healthy sexuality development or what supports are needed to help a child who is struggling.  And even the struggling can be normal.  </a:t>
            </a:r>
          </a:p>
          <a:p>
            <a:pPr defTabSz="904321" eaLnBrk="1" hangingPunct="1">
              <a:spcBef>
                <a:spcPts val="0"/>
              </a:spcBef>
              <a:defRPr/>
            </a:pPr>
            <a:endParaRPr lang="en-US" sz="1000" dirty="0"/>
          </a:p>
          <a:p>
            <a:pPr defTabSz="904321" eaLnBrk="1" hangingPunct="1">
              <a:spcBef>
                <a:spcPts val="0"/>
              </a:spcBef>
              <a:defRPr/>
            </a:pPr>
            <a:r>
              <a:rPr lang="en-US" sz="1000" dirty="0"/>
              <a:t>Key reasons for raising awareness and knowledge of healthy sexuality and sexual development: </a:t>
            </a:r>
          </a:p>
          <a:p>
            <a:pPr defTabSz="904321" eaLnBrk="1" hangingPunct="1">
              <a:spcBef>
                <a:spcPts val="0"/>
              </a:spcBef>
              <a:defRPr/>
            </a:pPr>
            <a:r>
              <a:rPr lang="en-US" sz="1000" dirty="0"/>
              <a:t>(Make sure the following key reasons to care about becoming educated healthy sexual development is covered/included, expanding on earlier answers to question as indicated)</a:t>
            </a:r>
          </a:p>
          <a:p>
            <a:pPr marL="600298" lvl="1" indent="-163718" defTabSz="904321" eaLnBrk="1" hangingPunct="1">
              <a:spcBef>
                <a:spcPts val="0"/>
              </a:spcBef>
              <a:buFont typeface="Arial" panose="020B0604020202020204" pitchFamily="34" charset="0"/>
              <a:buChar char="•"/>
              <a:defRPr/>
            </a:pPr>
            <a:r>
              <a:rPr lang="en-US" sz="1000" dirty="0"/>
              <a:t>Safety planning and safe settings/environments start with education</a:t>
            </a:r>
          </a:p>
          <a:p>
            <a:pPr marL="600298" lvl="1" indent="-163718" defTabSz="904321" eaLnBrk="1" hangingPunct="1">
              <a:spcBef>
                <a:spcPts val="0"/>
              </a:spcBef>
              <a:buFont typeface="Arial" panose="020B0604020202020204" pitchFamily="34" charset="0"/>
              <a:buChar char="•"/>
              <a:defRPr/>
            </a:pPr>
            <a:r>
              <a:rPr lang="en-US" sz="1000" dirty="0"/>
              <a:t>When we know what is appropriate, it becomes more easy to identify behaviors that could mean a child is vulnerable to abuse, or is being abused or is even at risk themselves for harming another children his or her own sexual behaviors” is conveyed. How will we know if something is a warning sign, if we don’t know what “normal/healthy/expected” sexual developed looks like?</a:t>
            </a:r>
          </a:p>
          <a:p>
            <a:pPr marL="600298" lvl="1" indent="-163718" defTabSz="904321" eaLnBrk="1" hangingPunct="1">
              <a:spcBef>
                <a:spcPts val="0"/>
              </a:spcBef>
              <a:buFont typeface="Arial" panose="020B0604020202020204" pitchFamily="34" charset="0"/>
              <a:buChar char="•"/>
              <a:defRPr/>
            </a:pPr>
            <a:r>
              <a:rPr lang="en-US" sz="1000" dirty="0"/>
              <a:t>Understanding healthy sexuality helps us set healthy and safe boundaries with kids, subsequently helping to raise children who become safe themselves, and safe as adults. When we let children know what the limits are, the rules and the boundaries are – we’re then educating and supporting them.</a:t>
            </a:r>
          </a:p>
          <a:p>
            <a:pPr marL="600298" lvl="1" indent="-163718" defTabSz="904321" eaLnBrk="1" hangingPunct="1">
              <a:spcBef>
                <a:spcPts val="0"/>
              </a:spcBef>
              <a:buFont typeface="Arial" panose="020B0604020202020204" pitchFamily="34" charset="0"/>
              <a:buChar char="•"/>
              <a:defRPr/>
            </a:pPr>
            <a:r>
              <a:rPr lang="en-US" sz="1000" dirty="0"/>
              <a:t>Adults need to be the prime sexuality educators in children's lives, we need to feel more comfortable to raise these difficult topics.</a:t>
            </a:r>
          </a:p>
          <a:p>
            <a:pPr marL="600298" lvl="1" indent="-163718" defTabSz="904321" eaLnBrk="1" hangingPunct="1">
              <a:spcBef>
                <a:spcPts val="0"/>
              </a:spcBef>
              <a:buFont typeface="Arial" panose="020B0604020202020204" pitchFamily="34" charset="0"/>
              <a:buChar char="•"/>
              <a:defRPr/>
            </a:pPr>
            <a:r>
              <a:rPr lang="en-US" sz="1000" dirty="0"/>
              <a:t>As adults, we must create the environment that supports healthy sexuality development and addresses behaviors that are abusive or cause for concern. </a:t>
            </a:r>
          </a:p>
          <a:p>
            <a:pPr lvl="1" eaLnBrk="1" hangingPunct="1">
              <a:spcBef>
                <a:spcPts val="0"/>
              </a:spcBef>
            </a:pPr>
            <a:endParaRPr lang="en-US" sz="1000" dirty="0"/>
          </a:p>
          <a:p>
            <a:pPr marL="169560" indent="-169560" eaLnBrk="1" hangingPunct="1">
              <a:spcBef>
                <a:spcPts val="0"/>
              </a:spcBef>
              <a:buFont typeface="Wingdings" panose="05000000000000000000" pitchFamily="2" charset="2"/>
              <a:buChar char="Ø"/>
            </a:pPr>
            <a:r>
              <a:rPr lang="en-US" sz="1000" b="1" dirty="0" smtClean="0"/>
              <a:t>Handouts:   </a:t>
            </a:r>
            <a:r>
              <a:rPr lang="en-US" sz="1000" b="1" baseline="0" dirty="0" smtClean="0"/>
              <a:t>        </a:t>
            </a:r>
            <a:r>
              <a:rPr lang="en-US" sz="1000" b="0" dirty="0" smtClean="0"/>
              <a:t>Tip Sheet: Age-Appropriate Sexual Behavior</a:t>
            </a:r>
          </a:p>
          <a:p>
            <a:pPr marL="1028700" lvl="3" indent="0" defTabSz="904321" eaLnBrk="1" hangingPunct="1">
              <a:spcBef>
                <a:spcPts val="0"/>
              </a:spcBef>
              <a:buFont typeface="Wingdings" panose="05000000000000000000" pitchFamily="2" charset="2"/>
              <a:buNone/>
              <a:defRPr/>
            </a:pPr>
            <a:r>
              <a:rPr lang="en-US" sz="1000" b="0" dirty="0" smtClean="0"/>
              <a:t>Resource List: Healthy Sexuality Books and Website Resources</a:t>
            </a:r>
            <a:endParaRPr lang="en-US" sz="1000" b="0" baseline="0" dirty="0" smtClean="0"/>
          </a:p>
          <a:p>
            <a:pPr marL="1028700" lvl="3" indent="0" defTabSz="904321" eaLnBrk="1" hangingPunct="1">
              <a:spcBef>
                <a:spcPts val="0"/>
              </a:spcBef>
              <a:buFont typeface="Wingdings" panose="05000000000000000000" pitchFamily="2" charset="2"/>
              <a:buNone/>
              <a:defRPr/>
            </a:pPr>
            <a:r>
              <a:rPr lang="en-US" sz="1000" b="0" i="0" u="none" strike="noStrike" kern="1200" baseline="0" dirty="0" smtClean="0">
                <a:solidFill>
                  <a:schemeClr val="tx1"/>
                </a:solidFill>
                <a:latin typeface="+mn-lt"/>
                <a:ea typeface="+mn-ea"/>
                <a:cs typeface="+mn-cs"/>
              </a:rPr>
              <a:t>Article: Promoting Healthy Sexual Development and Sexuality</a:t>
            </a:r>
          </a:p>
        </p:txBody>
      </p:sp>
      <p:sp>
        <p:nvSpPr>
          <p:cNvPr id="4" name="Slide Number Placeholder 3"/>
          <p:cNvSpPr>
            <a:spLocks noGrp="1"/>
          </p:cNvSpPr>
          <p:nvPr>
            <p:ph type="sldNum" sz="quarter" idx="5"/>
          </p:nvPr>
        </p:nvSpPr>
        <p:spPr/>
        <p:txBody>
          <a:bodyPr/>
          <a:lstStyle/>
          <a:p>
            <a:fld id="{5B59D254-A56F-A64E-8A4D-A1B97E0DCDFC}" type="slidenum">
              <a:rPr lang="en-US" smtClean="0"/>
              <a:t>15</a:t>
            </a:fld>
            <a:endParaRPr lang="en-US"/>
          </a:p>
        </p:txBody>
      </p:sp>
    </p:spTree>
    <p:extLst>
      <p:ext uri="{BB962C8B-B14F-4D97-AF65-F5344CB8AC3E}">
        <p14:creationId xmlns:p14="http://schemas.microsoft.com/office/powerpoint/2010/main" val="163506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4321" rtl="0" eaLnBrk="1" fontAlgn="auto" latinLnBrk="0" hangingPunct="1">
              <a:lnSpc>
                <a:spcPct val="100000"/>
              </a:lnSpc>
              <a:spcBef>
                <a:spcPts val="0"/>
              </a:spcBef>
              <a:spcAft>
                <a:spcPts val="0"/>
              </a:spcAft>
              <a:buClrTx/>
              <a:buSzTx/>
              <a:buFontTx/>
              <a:buNone/>
              <a:tabLst/>
              <a:defRPr/>
            </a:pPr>
            <a:r>
              <a:rPr lang="en-US" sz="1000" b="1" dirty="0" smtClean="0"/>
              <a:t>Trainer’s notes/Suggested language </a:t>
            </a:r>
            <a:endParaRPr lang="en-US" sz="1000" b="1" baseline="0" dirty="0" smtClean="0">
              <a:solidFill>
                <a:srgbClr val="000000"/>
              </a:solidFill>
              <a:sym typeface="Calibri"/>
            </a:endParaRPr>
          </a:p>
          <a:p>
            <a:pPr marL="171450" indent="-171450" defTabSz="873161" eaLnBrk="1" hangingPunct="1">
              <a:spcBef>
                <a:spcPts val="0"/>
              </a:spcBef>
              <a:buFont typeface="Wingdings" panose="05000000000000000000" pitchFamily="2" charset="2"/>
              <a:buChar char="Ø"/>
              <a:defRPr/>
            </a:pPr>
            <a:endParaRPr lang="en-US" sz="1000" b="1" dirty="0" smtClean="0"/>
          </a:p>
          <a:p>
            <a:pPr marL="171450" indent="-171450" defTabSz="873161" eaLnBrk="1" hangingPunct="1">
              <a:spcBef>
                <a:spcPts val="0"/>
              </a:spcBef>
              <a:buFont typeface="Wingdings" panose="05000000000000000000" pitchFamily="2" charset="2"/>
              <a:buChar char="Ø"/>
              <a:defRPr/>
            </a:pPr>
            <a:r>
              <a:rPr lang="en-US" sz="1000" b="1" dirty="0" smtClean="0"/>
              <a:t>Activity </a:t>
            </a:r>
            <a:r>
              <a:rPr lang="en-US" sz="1000" b="0" i="1" dirty="0" smtClean="0"/>
              <a:t>(no </a:t>
            </a:r>
            <a:r>
              <a:rPr lang="en-US" sz="1000" b="0" i="1" dirty="0"/>
              <a:t>need to </a:t>
            </a:r>
            <a:r>
              <a:rPr lang="en-US" sz="1000" b="0" i="1" dirty="0" smtClean="0"/>
              <a:t>monitor groups;</a:t>
            </a:r>
            <a:r>
              <a:rPr lang="en-US" sz="1000" b="0" i="1" baseline="0" dirty="0" smtClean="0"/>
              <a:t> </a:t>
            </a:r>
            <a:r>
              <a:rPr lang="en-US" sz="1000" b="0" i="1" dirty="0" smtClean="0"/>
              <a:t>pairs)</a:t>
            </a:r>
            <a:endParaRPr lang="en-US" sz="1000" b="0" i="1" dirty="0"/>
          </a:p>
          <a:p>
            <a:pPr marL="600298" lvl="1" indent="-163718" defTabSz="873161" eaLnBrk="1" hangingPunct="1">
              <a:spcBef>
                <a:spcPts val="0"/>
              </a:spcBef>
              <a:buFont typeface="Arial" panose="020B0604020202020204" pitchFamily="34" charset="0"/>
              <a:buChar char="•"/>
              <a:defRPr/>
            </a:pPr>
            <a:r>
              <a:rPr lang="en-US" sz="1000" b="1" dirty="0"/>
              <a:t>Instructions: </a:t>
            </a:r>
            <a:r>
              <a:rPr lang="en-US" sz="1000" dirty="0"/>
              <a:t>Think about how you learned about sex. Maybe it wasn’t during this age range but what was your experience like learning about sex, how babies are born, the “birds and bees”. When did you learn it? Did you go “looking” for information? Was it by accident? Was it purposeful – like a parent sitting a child down for “the talk”? This may include through voyeurism (watching). </a:t>
            </a:r>
          </a:p>
          <a:p>
            <a:pPr marL="600298" lvl="1" indent="-163718" defTabSz="873161" eaLnBrk="1" hangingPunct="1">
              <a:spcBef>
                <a:spcPts val="0"/>
              </a:spcBef>
              <a:buFont typeface="Arial" panose="020B0604020202020204" pitchFamily="34" charset="0"/>
              <a:buChar char="•"/>
              <a:defRPr/>
            </a:pPr>
            <a:r>
              <a:rPr lang="en-US" sz="1000" b="1" dirty="0"/>
              <a:t>Note: Emphasize the importance of sharing only what feels safe, comfortable and appropriate. </a:t>
            </a:r>
            <a:r>
              <a:rPr lang="en-US" sz="1000" b="0" baseline="0" dirty="0"/>
              <a:t> </a:t>
            </a:r>
            <a:r>
              <a:rPr lang="en-US" sz="1000" b="1" baseline="0" dirty="0"/>
              <a:t>Give the following options of how to answer this question as well: </a:t>
            </a:r>
            <a:r>
              <a:rPr lang="en-US" sz="1000" b="0" i="0" u="none" strike="noStrike" kern="1200" baseline="0" dirty="0">
                <a:solidFill>
                  <a:schemeClr val="tx1"/>
                </a:solidFill>
                <a:latin typeface="+mn-lt"/>
                <a:ea typeface="+mn-ea"/>
                <a:cs typeface="+mn-cs"/>
              </a:rPr>
              <a:t>How did you wish you learned about sex? How are you giving/how will you give children information about sexuality? How should children learn about sex? </a:t>
            </a:r>
            <a:r>
              <a:rPr lang="en-US" sz="1000" dirty="0"/>
              <a:t>This is a vulnerable exercise, trainer’s should think about the group, strategize on how to make activity safe, altering an necessary.</a:t>
            </a:r>
          </a:p>
          <a:p>
            <a:pPr marL="600298" lvl="1" indent="-163718" defTabSz="873161" eaLnBrk="1" hangingPunct="1">
              <a:spcBef>
                <a:spcPts val="0"/>
              </a:spcBef>
              <a:buFont typeface="Arial" panose="020B0604020202020204" pitchFamily="34" charset="0"/>
              <a:buChar char="•"/>
              <a:defRPr/>
            </a:pPr>
            <a:r>
              <a:rPr lang="en-US" sz="1000" b="1" dirty="0" smtClean="0"/>
              <a:t>allow </a:t>
            </a:r>
            <a:r>
              <a:rPr lang="en-US" sz="1000" b="1" dirty="0"/>
              <a:t>5-6 minutes for pairs to share with each other. </a:t>
            </a:r>
          </a:p>
          <a:p>
            <a:pPr marL="163718" indent="-163718" defTabSz="873161" eaLnBrk="1" hangingPunct="1">
              <a:spcBef>
                <a:spcPts val="0"/>
              </a:spcBef>
              <a:buFont typeface="Wingdings" panose="05000000000000000000" pitchFamily="2" charset="2"/>
              <a:buChar char="Ø"/>
              <a:defRPr/>
            </a:pPr>
            <a:r>
              <a:rPr lang="en-US" sz="1000" b="1" dirty="0"/>
              <a:t>Debrief: </a:t>
            </a:r>
            <a:r>
              <a:rPr lang="en-US" sz="1000" dirty="0"/>
              <a:t>Anyone like to share briefly? </a:t>
            </a:r>
            <a:r>
              <a:rPr lang="en-US" sz="1000" b="1" dirty="0"/>
              <a:t>(keep short, take 3-5 responses)</a:t>
            </a:r>
          </a:p>
          <a:p>
            <a:pPr marL="0" marR="0" indent="0" algn="l" defTabSz="904321" rtl="0" eaLnBrk="1" fontAlgn="auto" latinLnBrk="0" hangingPunct="1">
              <a:lnSpc>
                <a:spcPct val="100000"/>
              </a:lnSpc>
              <a:spcBef>
                <a:spcPts val="0"/>
              </a:spcBef>
              <a:spcAft>
                <a:spcPts val="0"/>
              </a:spcAft>
              <a:buClrTx/>
              <a:buSzTx/>
              <a:buFontTx/>
              <a:buNone/>
              <a:tabLst/>
              <a:defRPr/>
            </a:pPr>
            <a:endParaRPr lang="en-US" sz="1000" b="1" dirty="0">
              <a:solidFill>
                <a:srgbClr val="000000"/>
              </a:solidFill>
              <a:sym typeface="Calibri"/>
            </a:endParaRPr>
          </a:p>
          <a:p>
            <a:pPr marL="0" marR="0" indent="0" algn="l" defTabSz="904321" rtl="0" eaLnBrk="1" fontAlgn="auto" latinLnBrk="0" hangingPunct="1">
              <a:lnSpc>
                <a:spcPct val="100000"/>
              </a:lnSpc>
              <a:spcBef>
                <a:spcPts val="0"/>
              </a:spcBef>
              <a:spcAft>
                <a:spcPts val="0"/>
              </a:spcAft>
              <a:buClrTx/>
              <a:buSzTx/>
              <a:buFontTx/>
              <a:buNone/>
              <a:tabLst/>
              <a:defRPr/>
            </a:pPr>
            <a:endParaRPr lang="en-US" sz="1600" b="1" dirty="0">
              <a:solidFill>
                <a:srgbClr val="000000"/>
              </a:solidFill>
              <a:sym typeface="Calibri"/>
            </a:endParaRPr>
          </a:p>
          <a:p>
            <a:endParaRPr lang="en-US" dirty="0"/>
          </a:p>
        </p:txBody>
      </p:sp>
      <p:sp>
        <p:nvSpPr>
          <p:cNvPr id="4" name="Slide Number Placeholder 3"/>
          <p:cNvSpPr>
            <a:spLocks noGrp="1"/>
          </p:cNvSpPr>
          <p:nvPr>
            <p:ph type="sldNum" sz="quarter" idx="5"/>
          </p:nvPr>
        </p:nvSpPr>
        <p:spPr/>
        <p:txBody>
          <a:bodyPr/>
          <a:lstStyle/>
          <a:p>
            <a:fld id="{40750F93-73D2-9145-B5D5-291E2EEAD0FE}" type="slidenum">
              <a:rPr lang="en-US" smtClean="0"/>
              <a:t>16</a:t>
            </a:fld>
            <a:endParaRPr lang="en-US"/>
          </a:p>
        </p:txBody>
      </p:sp>
    </p:spTree>
    <p:extLst>
      <p:ext uri="{BB962C8B-B14F-4D97-AF65-F5344CB8AC3E}">
        <p14:creationId xmlns:p14="http://schemas.microsoft.com/office/powerpoint/2010/main" val="1086566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fontScale="92500" lnSpcReduction="20000"/>
          </a:bodyPr>
          <a:lstStyle/>
          <a:p>
            <a:pPr defTabSz="922840">
              <a:spcBef>
                <a:spcPts val="0"/>
              </a:spcBef>
              <a:spcAft>
                <a:spcPts val="0"/>
              </a:spcAft>
              <a:defRPr/>
            </a:pPr>
            <a:r>
              <a:rPr lang="en-US" sz="1000" b="1" dirty="0" smtClean="0"/>
              <a:t>Trainer’s </a:t>
            </a:r>
            <a:r>
              <a:rPr lang="en-US" sz="1000" b="1" dirty="0"/>
              <a:t>notes/Suggested language:</a:t>
            </a:r>
          </a:p>
          <a:p>
            <a:pPr marL="15527" defTabSz="904214" eaLnBrk="1" fontAlgn="auto" hangingPunct="1">
              <a:spcBef>
                <a:spcPts val="0"/>
              </a:spcBef>
              <a:spcAft>
                <a:spcPts val="0"/>
              </a:spcAft>
              <a:defRPr/>
            </a:pPr>
            <a:r>
              <a:rPr lang="en-US" sz="1000" dirty="0"/>
              <a:t>Children’s sexual behaviors are very different from adult’s sexual behaviors. </a:t>
            </a:r>
            <a:r>
              <a:rPr lang="en-US" altLang="en-US" sz="1000" dirty="0"/>
              <a:t>Children are sexual but not in the same way as adults where arousal and pleasure are the goals.</a:t>
            </a:r>
            <a:endParaRPr lang="en-US" sz="1000" dirty="0"/>
          </a:p>
          <a:p>
            <a:pPr>
              <a:spcBef>
                <a:spcPts val="0"/>
              </a:spcBef>
              <a:spcAft>
                <a:spcPts val="0"/>
              </a:spcAft>
            </a:pPr>
            <a:r>
              <a:rPr lang="en-US" sz="1000" dirty="0"/>
              <a:t>And sexual </a:t>
            </a:r>
            <a:r>
              <a:rPr lang="en-US" sz="1000" b="1" dirty="0"/>
              <a:t>problem </a:t>
            </a:r>
            <a:r>
              <a:rPr lang="en-US" sz="1000" dirty="0"/>
              <a:t>behaviors are very different as well</a:t>
            </a:r>
          </a:p>
          <a:p>
            <a:pPr>
              <a:spcBef>
                <a:spcPts val="0"/>
              </a:spcBef>
              <a:spcAft>
                <a:spcPts val="0"/>
              </a:spcAft>
            </a:pPr>
            <a:endParaRPr lang="en-US" sz="1000" dirty="0"/>
          </a:p>
          <a:p>
            <a:pPr>
              <a:spcBef>
                <a:spcPts val="0"/>
              </a:spcBef>
              <a:spcAft>
                <a:spcPts val="0"/>
              </a:spcAft>
            </a:pPr>
            <a:r>
              <a:rPr lang="en-US" sz="1000" dirty="0"/>
              <a:t>Children’s sexual behaviors – and we will be looking at these behaviors, and how to discern what is concerning – may be happening for a variety of </a:t>
            </a:r>
          </a:p>
          <a:p>
            <a:pPr marL="637173" lvl="1" indent="-169540">
              <a:spcBef>
                <a:spcPts val="0"/>
              </a:spcBef>
              <a:spcAft>
                <a:spcPts val="0"/>
              </a:spcAft>
              <a:buFont typeface="Arial" panose="020B0604020202020204" pitchFamily="34" charset="0"/>
              <a:buChar char="•"/>
            </a:pPr>
            <a:r>
              <a:rPr lang="en-US" sz="1000" dirty="0"/>
              <a:t>Basic healthy and appropriate curiosity – but lacking social knowledge about where/when</a:t>
            </a:r>
          </a:p>
          <a:p>
            <a:pPr marL="637173" lvl="1" indent="-169540">
              <a:spcBef>
                <a:spcPts val="0"/>
              </a:spcBef>
              <a:spcAft>
                <a:spcPts val="0"/>
              </a:spcAft>
              <a:buFont typeface="Arial" panose="020B0604020202020204" pitchFamily="34" charset="0"/>
              <a:buChar char="•"/>
            </a:pPr>
            <a:r>
              <a:rPr lang="en-US" altLang="en-US" sz="1000" dirty="0"/>
              <a:t>Many of the behaviors of children have to do with discovering gender differences and studying sex roles.</a:t>
            </a:r>
          </a:p>
          <a:p>
            <a:pPr marL="637173" lvl="1" indent="-169540">
              <a:spcBef>
                <a:spcPts val="0"/>
              </a:spcBef>
              <a:spcAft>
                <a:spcPts val="0"/>
              </a:spcAft>
              <a:buFont typeface="Arial" panose="020B0604020202020204" pitchFamily="34" charset="0"/>
              <a:buChar char="•"/>
            </a:pPr>
            <a:r>
              <a:rPr lang="en-US" altLang="en-US" sz="1000" dirty="0"/>
              <a:t>It is important for adults to view these behaviors from the child’s viewpoint and not their own personal experiences</a:t>
            </a:r>
          </a:p>
          <a:p>
            <a:pPr eaLnBrk="1" hangingPunct="1">
              <a:spcBef>
                <a:spcPts val="0"/>
              </a:spcBef>
              <a:spcAft>
                <a:spcPts val="0"/>
              </a:spcAft>
            </a:pPr>
            <a:endParaRPr lang="en-US" altLang="en-US" sz="1000" dirty="0"/>
          </a:p>
          <a:p>
            <a:pPr eaLnBrk="1" hangingPunct="1">
              <a:spcBef>
                <a:spcPts val="0"/>
              </a:spcBef>
              <a:spcAft>
                <a:spcPts val="0"/>
              </a:spcAft>
            </a:pPr>
            <a:r>
              <a:rPr lang="en-US" altLang="en-US" sz="1000" dirty="0"/>
              <a:t>A woman came up to a colleague after a training and said, “My four year old has discovered his penis and he’s touching it all the time. In the grocery store, at church, at grandma’s… I don’t know what to do! Is this </a:t>
            </a:r>
            <a:r>
              <a:rPr lang="en-US" altLang="en-US" sz="1000" i="1" dirty="0"/>
              <a:t>normal</a:t>
            </a:r>
            <a:r>
              <a:rPr lang="en-US" altLang="en-US" sz="1000" dirty="0"/>
              <a:t>?” And I said, “Maybe uncomfortable for you, but yes, this is normal. You may want to talk with him about public and private behavior and if you can’t get him to do anything else, then that could be concerning.”</a:t>
            </a:r>
          </a:p>
          <a:p>
            <a:pPr eaLnBrk="1" hangingPunct="1">
              <a:spcBef>
                <a:spcPts val="0"/>
              </a:spcBef>
              <a:spcAft>
                <a:spcPts val="0"/>
              </a:spcAft>
            </a:pPr>
            <a:endParaRPr lang="en-US" altLang="en-US" sz="1000" dirty="0"/>
          </a:p>
          <a:p>
            <a:pPr eaLnBrk="1" hangingPunct="1">
              <a:spcBef>
                <a:spcPts val="0"/>
              </a:spcBef>
              <a:spcAft>
                <a:spcPts val="0"/>
              </a:spcAft>
            </a:pPr>
            <a:r>
              <a:rPr lang="en-US" altLang="en-US" sz="1000" dirty="0"/>
              <a:t>When she used this example in another training and a woman asked (somewhat exasperated), “Do you mean to tell me that it is normal for a 4 year old to be masturbating in a park?!” I explained that I don’t use the word “masturbation” when talking about a 4 year old touching themselves. Masturbation generally incorporates fantasy and usually leads to an end point, that being orgasm. With children, I would say “genital stimulation” or “self-stimulation.” A 4 year old may touch his penis simply because it feels good and then when it’s time to play trucks, stop touching his penis and go play trucks. It may also help relieve anxiety for children. Again, when it’s all that 4 year old wants to do, then the behavior could be a little concerning. But a four year old touching his penis in the park, in the grocery store, at church, is a whole different ballgame than an adult male masturbating in the park, in the grocery store, at church. There are of course exceptions, but </a:t>
            </a:r>
            <a:r>
              <a:rPr lang="en-US" altLang="en-US" sz="1000" i="1" dirty="0"/>
              <a:t>generally</a:t>
            </a:r>
            <a:r>
              <a:rPr lang="en-US" altLang="en-US" sz="1000" dirty="0"/>
              <a:t>, kids act sexually simply because it feels good and they’re curious. We feel disgusted when we think of children engaging in sexual behaviors in the same ways as adults. And we need to again, remember that this is an explorative process and a part of becoming a human being.</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a:solidFill>
                  <a:prstClr val="black"/>
                </a:solidFill>
              </a:rPr>
              <a:pPr>
                <a:defRPr/>
              </a:pPr>
              <a:t>17</a:t>
            </a:fld>
            <a:endParaRPr lang="en-US">
              <a:solidFill>
                <a:prstClr val="black"/>
              </a:solidFill>
            </a:endParaRPr>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1298674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dirty="0" smtClean="0"/>
              <a:t>Trainer’s </a:t>
            </a:r>
            <a:r>
              <a:rPr lang="en-US" sz="1000" b="1" dirty="0"/>
              <a:t>notes/Suggested language: </a:t>
            </a:r>
          </a:p>
          <a:p>
            <a:r>
              <a:rPr lang="en-US" altLang="en-US" sz="1000" dirty="0"/>
              <a:t>We’re going to talk about children’s sexual behaviors through this lens of prevention levels. Sexual behaviors fall on a continuum.  Part of protecting children is understanding where any child’s behaviors fall on the continuum.  This prevention continuum is based on the work of </a:t>
            </a:r>
            <a:r>
              <a:rPr lang="en-US" altLang="en-US" sz="1000" dirty="0" smtClean="0"/>
              <a:t>Toni Cavanagh Johnson, </a:t>
            </a:r>
            <a:r>
              <a:rPr lang="en-US" altLang="en-US" sz="1000" dirty="0"/>
              <a:t>as well as part of understanding sex abuse prevention as a public health policy. This provides us a way to talk about behaviors, and then determine which response actions are best. Additionally, this “green, yellow, red” model is one that is easy to visualize. We’re used to this type of imagery. Green – keep going as you are, still paying attention. Yellow – Woah, slow down, become even more observant.  Red – Stop.</a:t>
            </a:r>
          </a:p>
          <a:p>
            <a:endParaRPr lang="en-US" sz="1000" b="1" u="sng" dirty="0"/>
          </a:p>
          <a:p>
            <a:r>
              <a:rPr lang="en-US" sz="1000" b="1" u="sng" dirty="0"/>
              <a:t>“Green” </a:t>
            </a:r>
            <a:r>
              <a:rPr lang="en-US" sz="1000" dirty="0"/>
              <a:t>behaviors—those that are developmentally or age appropriate sexual behaviors (between children) or appropriate behaviors between youth and adults.  —suggest they respond and reinforce.  Don’t ignore the behavior but use this as an opportunity to respond and reinforce healthy boundaries. Ideally, we (Stop It Now!) would love to work exclusively in the green level – this is primary prevention. The green is the arena where education primarily takes place.</a:t>
            </a:r>
          </a:p>
          <a:p>
            <a:endParaRPr lang="en-US" sz="1000" b="1" u="sng" dirty="0"/>
          </a:p>
          <a:p>
            <a:r>
              <a:rPr lang="en-US" sz="1000" b="1" u="sng" dirty="0"/>
              <a:t>“Yellow” </a:t>
            </a:r>
            <a:r>
              <a:rPr lang="en-US" sz="1000" dirty="0"/>
              <a:t>behaviors – these are the behaviors that raise warning signs. This is the level where there are both warning signs that the environment or situation is vulnerable for abuse, there are signs that someone is at risk to harm another – is struggling with boundaries, rules, behaviors. This category is very broad, and honestly – an “orange” level could almost be included – from early warning signs that a child is struggling with understanding boundaries to warning signs that seem to strongly indicate a child is being abused or  harming another child – but there isn’t proof or evidence</a:t>
            </a:r>
          </a:p>
          <a:p>
            <a:endParaRPr lang="en-US" sz="1000" b="1" u="sng" dirty="0"/>
          </a:p>
          <a:p>
            <a:r>
              <a:rPr lang="en-US" sz="1000" b="1" u="sng" dirty="0"/>
              <a:t>“Red” </a:t>
            </a:r>
            <a:r>
              <a:rPr lang="en-US" sz="1000" dirty="0"/>
              <a:t>behaviors—these are the behaviors that are causing sexual harm and are abusive. There is evidence, a disclosure – Abuse is happening. </a:t>
            </a:r>
            <a:r>
              <a:rPr lang="en-US" altLang="en-US" sz="1000" dirty="0"/>
              <a:t>Red behaviors are always inappropriate.  Adults always need to intervene with red behaviors to stop them as they occur and prevent them from happening. </a:t>
            </a:r>
          </a:p>
          <a:p>
            <a:endParaRPr lang="en-US" sz="1000" dirty="0"/>
          </a:p>
          <a:p>
            <a:r>
              <a:rPr lang="en-US" sz="1000" dirty="0"/>
              <a:t>(Use the following example, or create your own for a quick illustration of these prevention levels)</a:t>
            </a:r>
          </a:p>
          <a:p>
            <a:endParaRPr lang="en-US" altLang="en-US" sz="1000" b="1" dirty="0"/>
          </a:p>
          <a:p>
            <a:r>
              <a:rPr lang="en-US" altLang="en-US" sz="1000" b="1" dirty="0"/>
              <a:t>Illustration</a:t>
            </a:r>
            <a:r>
              <a:rPr lang="en-US" altLang="en-US" sz="1000" b="1" dirty="0" smtClean="0"/>
              <a:t>:</a:t>
            </a:r>
            <a:endParaRPr lang="en-US" altLang="en-US" sz="1000" b="0" dirty="0"/>
          </a:p>
          <a:p>
            <a:endParaRPr lang="en-US" altLang="en-US" sz="1000" dirty="0"/>
          </a:p>
          <a:p>
            <a:r>
              <a:rPr lang="en-US" altLang="en-US" sz="1000" b="1" dirty="0"/>
              <a:t>Scenario #1:  </a:t>
            </a:r>
            <a:r>
              <a:rPr lang="en-US" altLang="en-US" sz="1000" dirty="0"/>
              <a:t>Two  5 year-olds are in the coat closet, giggling. They are discovered with their pants down and “sword fighting” with their penises.</a:t>
            </a:r>
          </a:p>
          <a:p>
            <a:endParaRPr lang="en-US" altLang="en-US" sz="1000" b="1" dirty="0"/>
          </a:p>
          <a:p>
            <a:r>
              <a:rPr lang="en-US" altLang="en-US" sz="1000" b="1" dirty="0"/>
              <a:t>Scenario # 2:  </a:t>
            </a:r>
            <a:r>
              <a:rPr lang="en-US" altLang="en-US" sz="1000" dirty="0"/>
              <a:t>An 8-year-old child and 4-year-old are discovered in the closet, the 4 year old is sitting on the 8 year old’s lap. The 8 year old is forcefully hugging the younger child. </a:t>
            </a:r>
          </a:p>
          <a:p>
            <a:pPr marL="1067932" lvl="2" indent="-163718">
              <a:spcBef>
                <a:spcPct val="0"/>
              </a:spcBef>
              <a:buFont typeface="Wingdings" panose="05000000000000000000" pitchFamily="2" charset="2"/>
              <a:buChar char="Ø"/>
            </a:pPr>
            <a:r>
              <a:rPr lang="en-US" altLang="en-US" sz="1000" dirty="0"/>
              <a:t>Be prepared for possible disagreement that this is not considered Red. This may be a good case for the “orange” category. Primarily this is a Yellow level because there is no evidence at this time that actual sexual activity – contact or non-contact has occurred. Boundaries are being crossed, there are other considerations that also raise the warning level but as of yet, again – no evidence of sexual harm. Context becomes very important in determining both the level of prevention, as well as the response and we will be shortly spending more time on this.</a:t>
            </a:r>
          </a:p>
          <a:p>
            <a:pPr marL="1130583" lvl="2" indent="-226369">
              <a:spcBef>
                <a:spcPct val="0"/>
              </a:spcBef>
              <a:buAutoNum type="arabicPeriod"/>
            </a:pPr>
            <a:endParaRPr lang="en-US" altLang="en-US" sz="1000" b="1" dirty="0"/>
          </a:p>
          <a:p>
            <a:pPr marL="31053">
              <a:spcBef>
                <a:spcPct val="0"/>
              </a:spcBef>
            </a:pPr>
            <a:r>
              <a:rPr lang="en-US" altLang="en-US" sz="1000" b="1" dirty="0"/>
              <a:t>Scenario # 3:  </a:t>
            </a:r>
            <a:r>
              <a:rPr lang="en-US" altLang="en-US" sz="1000" dirty="0"/>
              <a:t>A ten year holds down a 5-year-old, pulls down her panties, and “kisses” her on her vagina.  </a:t>
            </a:r>
          </a:p>
          <a:p>
            <a:pPr marL="678476" lvl="1" indent="-226369">
              <a:spcBef>
                <a:spcPct val="0"/>
              </a:spcBef>
              <a:buAutoNum type="arabicPeriod"/>
            </a:pPr>
            <a:endParaRPr lang="en-US" altLang="en-US" sz="1000" dirty="0"/>
          </a:p>
        </p:txBody>
      </p:sp>
      <p:sp>
        <p:nvSpPr>
          <p:cNvPr id="4" name="Slide Number Placeholder 3"/>
          <p:cNvSpPr>
            <a:spLocks noGrp="1"/>
          </p:cNvSpPr>
          <p:nvPr>
            <p:ph type="sldNum" sz="quarter" idx="5"/>
          </p:nvPr>
        </p:nvSpPr>
        <p:spPr/>
        <p:txBody>
          <a:bodyPr/>
          <a:lstStyle/>
          <a:p>
            <a:fld id="{5B59D254-A56F-A64E-8A4D-A1B97E0DCDFC}" type="slidenum">
              <a:rPr lang="en-US" smtClean="0"/>
              <a:t>18</a:t>
            </a:fld>
            <a:endParaRPr lang="en-US"/>
          </a:p>
        </p:txBody>
      </p:sp>
    </p:spTree>
    <p:extLst>
      <p:ext uri="{BB962C8B-B14F-4D97-AF65-F5344CB8AC3E}">
        <p14:creationId xmlns:p14="http://schemas.microsoft.com/office/powerpoint/2010/main" val="3160848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dirty="0" smtClean="0"/>
              <a:t>Trainer’s </a:t>
            </a:r>
            <a:r>
              <a:rPr lang="en-US" sz="1000" b="1" dirty="0"/>
              <a:t>notes/Suggested language</a:t>
            </a:r>
            <a:r>
              <a:rPr lang="en-US" sz="1000" b="1" dirty="0" smtClean="0"/>
              <a:t>:</a:t>
            </a:r>
            <a:endParaRPr lang="en-US" sz="1000" dirty="0">
              <a:latin typeface="Times New Roman" pitchFamily="18" charset="0"/>
              <a:cs typeface="Times New Roman" pitchFamily="18" charset="0"/>
            </a:endParaRPr>
          </a:p>
          <a:p>
            <a:pPr lvl="0" eaLnBrk="1" hangingPunct="1"/>
            <a:r>
              <a:rPr lang="en-US" sz="1000" b="0" dirty="0">
                <a:latin typeface="+mn-lt"/>
                <a:cs typeface="Times New Roman" pitchFamily="18" charset="0"/>
              </a:rPr>
              <a:t>The green prevention level is </a:t>
            </a:r>
            <a:r>
              <a:rPr lang="en-US" sz="1000" b="0" dirty="0">
                <a:latin typeface="+mn-lt"/>
              </a:rPr>
              <a:t>Healthy Sexual Development.  Experts consider this a normal, expected and even necessary information gathering process where </a:t>
            </a:r>
          </a:p>
          <a:p>
            <a:pPr marL="625088" lvl="1" indent="-172980">
              <a:buFont typeface="Arial" pitchFamily="34" charset="0"/>
              <a:buChar char="•"/>
              <a:defRPr/>
            </a:pPr>
            <a:r>
              <a:rPr lang="en-US" sz="1000" b="0" dirty="0">
                <a:latin typeface="+mn-lt"/>
              </a:rPr>
              <a:t>Children use looking and touching</a:t>
            </a:r>
          </a:p>
          <a:p>
            <a:pPr marL="625088" lvl="1" indent="-172980">
              <a:buFont typeface="Arial" pitchFamily="34" charset="0"/>
              <a:buChar char="•"/>
              <a:defRPr/>
            </a:pPr>
            <a:r>
              <a:rPr lang="en-US" sz="1000" b="0" dirty="0">
                <a:latin typeface="+mn-lt"/>
              </a:rPr>
              <a:t>To explore gender roles and behaviors</a:t>
            </a:r>
          </a:p>
          <a:p>
            <a:pPr marL="625088" lvl="1" indent="-172980">
              <a:buFont typeface="Arial" pitchFamily="34" charset="0"/>
              <a:buChar char="•"/>
              <a:defRPr/>
            </a:pPr>
            <a:r>
              <a:rPr lang="en-US" sz="1000" b="0" dirty="0">
                <a:latin typeface="+mn-lt"/>
              </a:rPr>
              <a:t>With children who are similar in age, status, and size</a:t>
            </a:r>
          </a:p>
          <a:p>
            <a:pPr marL="188508" indent="-172980">
              <a:buFont typeface="Arial" pitchFamily="34" charset="0"/>
              <a:buChar char="•"/>
              <a:defRPr/>
            </a:pPr>
            <a:endParaRPr lang="en-US" sz="1000" b="0" dirty="0">
              <a:latin typeface="+mn-lt"/>
            </a:endParaRPr>
          </a:p>
          <a:p>
            <a:pPr lvl="0">
              <a:defRPr/>
            </a:pPr>
            <a:r>
              <a:rPr lang="en-US" sz="1000" b="0" dirty="0">
                <a:latin typeface="+mn-lt"/>
              </a:rPr>
              <a:t>Healthy sexual play between children is characterized by:</a:t>
            </a:r>
          </a:p>
          <a:p>
            <a:pPr marL="625088" lvl="1" indent="-172980">
              <a:buFont typeface="Arial" pitchFamily="34" charset="0"/>
              <a:buChar char="•"/>
              <a:defRPr/>
            </a:pPr>
            <a:r>
              <a:rPr lang="en-US" sz="1000" b="0" dirty="0">
                <a:latin typeface="+mn-lt"/>
              </a:rPr>
              <a:t>Playful quality</a:t>
            </a:r>
          </a:p>
          <a:p>
            <a:pPr marL="625088" lvl="1" indent="-172980">
              <a:buFont typeface="Arial" pitchFamily="34" charset="0"/>
              <a:buChar char="•"/>
              <a:defRPr/>
            </a:pPr>
            <a:r>
              <a:rPr lang="en-US" sz="1000" b="0" dirty="0">
                <a:latin typeface="+mn-lt"/>
              </a:rPr>
              <a:t>With other children with whom they have an ongoing friendship—so children who play together in other ways might engage in sexual play</a:t>
            </a:r>
          </a:p>
          <a:p>
            <a:pPr marL="625088" lvl="1" indent="-172980">
              <a:buFont typeface="Arial" pitchFamily="34" charset="0"/>
              <a:buChar char="•"/>
              <a:defRPr/>
            </a:pPr>
            <a:r>
              <a:rPr lang="en-US" sz="1000" b="0" dirty="0">
                <a:latin typeface="+mn-lt"/>
              </a:rPr>
              <a:t>And that is limited in type and frequency.  </a:t>
            </a:r>
          </a:p>
          <a:p>
            <a:pPr marL="15528">
              <a:defRPr/>
            </a:pPr>
            <a:endParaRPr lang="en-US" sz="1000" b="0" dirty="0">
              <a:latin typeface="+mn-lt"/>
            </a:endParaRPr>
          </a:p>
          <a:p>
            <a:pPr lvl="0">
              <a:defRPr/>
            </a:pPr>
            <a:r>
              <a:rPr lang="en-US" sz="1000" b="0" dirty="0">
                <a:latin typeface="+mn-lt"/>
              </a:rPr>
              <a:t>If you compare a child’s interest in sex and sexual development  to their interest in other topics (for example airplanes) and that you would expect about the same level of interest and potential intensity of interest as you would see in other similar types of topics.</a:t>
            </a:r>
          </a:p>
          <a:p>
            <a:pPr lvl="0">
              <a:defRPr/>
            </a:pPr>
            <a:r>
              <a:rPr lang="en-US" sz="1000" b="0" dirty="0">
                <a:latin typeface="+mn-lt"/>
              </a:rPr>
              <a:t>But our actions at this stage are crucial…..we don’t ignore the sexual behaviors – we address them as we would in any other teaching and caring moment.</a:t>
            </a:r>
          </a:p>
          <a:p>
            <a:pPr lvl="0">
              <a:defRPr/>
            </a:pPr>
            <a:endParaRPr lang="en-US" sz="1000" b="0" dirty="0">
              <a:latin typeface="+mn-lt"/>
            </a:endParaRPr>
          </a:p>
          <a:p>
            <a:pPr defTabSz="873161">
              <a:defRPr/>
            </a:pPr>
            <a:r>
              <a:rPr lang="en-US" sz="1000" b="0" dirty="0">
                <a:latin typeface="+mn-lt"/>
              </a:rPr>
              <a:t>And with teenagers – consent is key. Certainly, they are still exploring and practicing – but most often, in this green area, this is within a relationship that has had some time to build trust. Again, adults are important at this stage – but  yes, our role is a bit harder.</a:t>
            </a:r>
          </a:p>
          <a:p>
            <a:pPr lvl="0" eaLnBrk="1" hangingPunct="1"/>
            <a:endParaRPr lang="en-US" sz="1000" b="0" dirty="0">
              <a:latin typeface="+mn-lt"/>
            </a:endParaRPr>
          </a:p>
          <a:p>
            <a:pPr lvl="0" eaLnBrk="1" hangingPunct="1"/>
            <a:r>
              <a:rPr lang="en-US" sz="1000" b="0" dirty="0">
                <a:latin typeface="+mn-lt"/>
              </a:rPr>
              <a:t>Overall, these characteristics are information for parents and caregivers about how concerned to be when observing sexual behaviors in children and youth. By using these “criteria”, you can begin to evaluate behaviors, to determine how concerned to me. Healthy sexual behaviors are part of normal development. It is sometimes unsettling to realize that children do indeed engage in plan that may appear sexual. However, if we recognize that this is one of the tasks of childhood – healthy sexual development – then we can better address any difficulties that may come up in this task. By understanding what is “normal” and healthy, we’ll be more prepared to recognize problems.  So, we start with our Green prevention level – what to do when we see children and teen’s sexual behaviors as a part of their normal development, and what to do. </a:t>
            </a:r>
          </a:p>
          <a:p>
            <a:pPr lvl="0">
              <a:defRPr/>
            </a:pPr>
            <a:endParaRPr lang="en-US" sz="1000" b="0" dirty="0">
              <a:latin typeface="+mn-lt"/>
            </a:endParaRPr>
          </a:p>
          <a:p>
            <a:pPr lvl="0" eaLnBrk="1" hangingPunct="1"/>
            <a:r>
              <a:rPr lang="en-US" sz="1000" b="0" dirty="0">
                <a:latin typeface="+mn-lt"/>
              </a:rPr>
              <a:t>Green level responses actually are more than responses – these is the pre-planning opportunity. The time to include safe boundaries, respect, privacy guidelines into safety planning the same way you have rules for things like no lying, looking both ways before you cross the street, sharing. This is bringing your knowledge of healthy sexuality to your care of children. There is a response component Green – responding to healthy and age-appropriate sexual behaviors. Not ignoring them, no “boys will be boys” response. Not avoiding because of fear or just not knowing what to do. We respond with establishing or re-establishing the rules and boundaries, providing age-appropriate and accurate information and strengthening our own safety planning.  We are giving feedback and information on what is safe and what is not, what is allowed – and what is not. </a:t>
            </a:r>
          </a:p>
        </p:txBody>
      </p:sp>
      <p:sp>
        <p:nvSpPr>
          <p:cNvPr id="4" name="Slide Number Placeholder 3"/>
          <p:cNvSpPr>
            <a:spLocks noGrp="1"/>
          </p:cNvSpPr>
          <p:nvPr>
            <p:ph type="sldNum" sz="quarter" idx="5"/>
          </p:nvPr>
        </p:nvSpPr>
        <p:spPr/>
        <p:txBody>
          <a:bodyPr/>
          <a:lstStyle/>
          <a:p>
            <a:fld id="{5B59D254-A56F-A64E-8A4D-A1B97E0DCDFC}" type="slidenum">
              <a:rPr lang="en-US" smtClean="0"/>
              <a:t>19</a:t>
            </a:fld>
            <a:endParaRPr lang="en-US"/>
          </a:p>
        </p:txBody>
      </p:sp>
    </p:spTree>
    <p:extLst>
      <p:ext uri="{BB962C8B-B14F-4D97-AF65-F5344CB8AC3E}">
        <p14:creationId xmlns:p14="http://schemas.microsoft.com/office/powerpoint/2010/main" val="270393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0000"/>
              </a:lnSpc>
            </a:pPr>
            <a:r>
              <a:rPr lang="en-US" sz="1000" b="1" dirty="0" smtClean="0"/>
              <a:t>Trainer’s </a:t>
            </a:r>
            <a:r>
              <a:rPr lang="en-US" sz="1000" b="1" dirty="0"/>
              <a:t>notes/Suggested language:</a:t>
            </a:r>
          </a:p>
          <a:p>
            <a:r>
              <a:rPr lang="en-US" sz="1000" dirty="0"/>
              <a:t>This isn’t so much as our agenda as much as the steps we’ll be taking together. This workshop is to help all adults who care for children learn how we can better protect children form sexual abuse through safety steps and prevention tools. This isn’t a workshop that will help you solve the sexual behavior problems of the children you serve but rather focuses on how to keep them safe through understanding basic healthy sexuality information and the role that can play in children’s protection. Talking about sex and children is never easy. However, we must talk about the sexual development and behaviors of children if we are to understand what is necessary to help them. We need to develop our confidence and comfort level to bring up questions and concerns about children and sexual development – so that we can help them develop their own safe sexual behaviors</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2</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2848022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000" b="1" dirty="0">
                <a:latin typeface="+mn-lt"/>
              </a:rPr>
              <a:t>Trainer’s notes/Suggested language:</a:t>
            </a:r>
            <a:endParaRPr lang="en-US" sz="1000" dirty="0">
              <a:latin typeface="+mn-lt"/>
            </a:endParaRPr>
          </a:p>
          <a:p>
            <a:pPr rtl="0"/>
            <a:r>
              <a:rPr lang="en-US" sz="1000" b="0" i="1" u="none" strike="noStrike" kern="1200" baseline="0" dirty="0" smtClean="0">
                <a:solidFill>
                  <a:schemeClr val="tx1"/>
                </a:solidFill>
                <a:latin typeface="+mn-lt"/>
                <a:ea typeface="+mn-ea"/>
                <a:cs typeface="+mn-cs"/>
              </a:rPr>
              <a:t>Slide will be blank, click at beginning of each age and stage to bring up next section to present</a:t>
            </a:r>
          </a:p>
          <a:p>
            <a:pPr rtl="0"/>
            <a:r>
              <a:rPr lang="en-US" sz="1000" b="0" i="0" u="none" strike="noStrike" kern="1200" baseline="0" dirty="0" smtClean="0">
                <a:solidFill>
                  <a:schemeClr val="tx1"/>
                </a:solidFill>
                <a:latin typeface="+mn-lt"/>
                <a:ea typeface="+mn-ea"/>
                <a:cs typeface="+mn-cs"/>
              </a:rPr>
              <a:t>Learning about healthy sexuality development really could be its own class, so we’re just going to talk about some of the key tasks and features of sexual development by these age groups.  There are plenty of resources, and you’re encouraged to go look at these from the handouts and do your own research as well. Of course, development is unique and individual, and builds on each task and new experience…but starting with our infant and toddler ages – birth – to roughly 2 or 3’ish (</a:t>
            </a:r>
            <a:r>
              <a:rPr lang="en-US" sz="1000" b="1" dirty="0" smtClean="0">
                <a:latin typeface="+mn-lt"/>
              </a:rPr>
              <a:t>click</a:t>
            </a:r>
            <a:r>
              <a:rPr lang="en-US" sz="1000" b="0" i="0" u="none" strike="noStrike" kern="1200" baseline="0" dirty="0" smtClean="0">
                <a:solidFill>
                  <a:schemeClr val="tx1"/>
                </a:solidFill>
                <a:latin typeface="+mn-lt"/>
                <a:ea typeface="+mn-ea"/>
                <a:cs typeface="+mn-cs"/>
              </a:rPr>
              <a:t>), even at this young age, we can see how that these little ones are beginning to develop a relationship with their bodies. The headline could here really could be “CURIOUS and OPEN”. They’re interested in anything and everything.</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Their curiosity leads them to naturally explore their own bodies and as they get older, potentially others' bodies - including the genitals – though the context of their relationships - curious about mom’s breasts or the differences between genders but they are NOT likely to explore bodies with someone they don’t have an ongoing relationship with. But they are open little people, comfortable most often with their body, being naked and they are beginning to develop a relationship with their body.</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Their bodies indeed are experiencing sensation, and infants with penises can have erections and those with vaginas can experience vaginal lubrication – not in response to sexual stimuli but perhaps to just a sense of feeling good or in result to self-soothing thru self-stimulation. We’ve not calling this “masturbation” because really at this stage it is more like scratching an itch. </a:t>
            </a:r>
          </a:p>
          <a:p>
            <a:pPr rtl="0"/>
            <a:endParaRPr lang="en-US" sz="1000" b="0" i="0" u="none" strike="noStrike" kern="1200" baseline="0" dirty="0" smtClean="0">
              <a:solidFill>
                <a:schemeClr val="tx1"/>
              </a:solidFill>
              <a:latin typeface="+mn-lt"/>
              <a:ea typeface="+mn-ea"/>
              <a:cs typeface="+mn-cs"/>
            </a:endParaRPr>
          </a:p>
          <a:p>
            <a:pPr rtl="0"/>
            <a:r>
              <a:rPr lang="en-US" sz="1000" b="1" i="0" u="none" strike="noStrike" kern="1200" baseline="0" dirty="0" smtClean="0">
                <a:solidFill>
                  <a:schemeClr val="tx1"/>
                </a:solidFill>
                <a:latin typeface="+mn-lt"/>
                <a:ea typeface="+mn-ea"/>
                <a:cs typeface="+mn-cs"/>
              </a:rPr>
              <a:t>Ask:</a:t>
            </a:r>
            <a:r>
              <a:rPr lang="en-US" sz="1000" b="0" i="0" u="none" strike="noStrike" kern="1200" baseline="0" dirty="0" smtClean="0">
                <a:solidFill>
                  <a:schemeClr val="tx1"/>
                </a:solidFill>
                <a:latin typeface="+mn-lt"/>
                <a:ea typeface="+mn-ea"/>
                <a:cs typeface="+mn-cs"/>
              </a:rPr>
              <a:t> Any questions/thoughts?</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Moving to the 3-5 year old’s </a:t>
            </a:r>
            <a:r>
              <a:rPr lang="en-US" sz="1000" dirty="0" smtClean="0">
                <a:latin typeface="+mn-lt"/>
              </a:rPr>
              <a:t>(</a:t>
            </a:r>
            <a:r>
              <a:rPr lang="en-US" sz="1000" b="1" dirty="0" smtClean="0">
                <a:latin typeface="+mn-lt"/>
              </a:rPr>
              <a:t>click</a:t>
            </a:r>
            <a:r>
              <a:rPr lang="en-US" sz="1000" dirty="0" smtClean="0">
                <a:latin typeface="+mn-lt"/>
              </a:rPr>
              <a:t>)</a:t>
            </a:r>
            <a:r>
              <a:rPr lang="en-US" sz="1000" b="0" i="0" u="none" strike="noStrike" kern="1200" baseline="0" dirty="0" smtClean="0">
                <a:solidFill>
                  <a:schemeClr val="tx1"/>
                </a:solidFill>
                <a:latin typeface="+mn-lt"/>
                <a:ea typeface="+mn-ea"/>
                <a:cs typeface="+mn-cs"/>
              </a:rPr>
              <a:t>, we continue to see lots of curiosity - they have questions, questions, questions – about everything. They are just beginning to understand concepts about love and relationships, but may not quite have more technical questions yet – like, “How are babies born? What does it mean to be a boy? Why do I have a vagina?” But some may start wondering about these and around this age, they begin to experiment with their ideas of male roles and female roles by playing role-playing games like house and they might even play “doctor” or other pants down kinds of games.  They may refer to “boyfriend”, “girlfriend”, husband, wife, getting married.</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They are becoming more conscious of their bodies and what they do. As children get a bit older, they may make the connection that touching their genitals feels good and they may rub or stimulate themselves.  And they may become more aware how their own bodies appear to others.  You might see this in their dress or in how they relate to each other.  And they may begin to show some increased consciousness around privacy – asking for privacy changing or in the bathroom. </a:t>
            </a:r>
          </a:p>
          <a:p>
            <a:pPr rtl="0"/>
            <a:r>
              <a:rPr lang="en-US" sz="1000" b="0" i="0" u="none" strike="noStrike" kern="1200" baseline="0" dirty="0" smtClean="0">
                <a:solidFill>
                  <a:schemeClr val="tx1"/>
                </a:solidFill>
                <a:latin typeface="+mn-lt"/>
                <a:ea typeface="+mn-ea"/>
                <a:cs typeface="+mn-cs"/>
              </a:rPr>
              <a:t>Although, they may still be a bit exhibitionist - nudity is still healthy at this age!</a:t>
            </a:r>
          </a:p>
          <a:p>
            <a:pPr rtl="0"/>
            <a:endParaRPr lang="en-US" sz="1000" b="0" i="0" u="none" strike="noStrike" kern="1200" baseline="0" dirty="0" smtClean="0">
              <a:solidFill>
                <a:schemeClr val="tx1"/>
              </a:solidFill>
              <a:latin typeface="+mn-lt"/>
              <a:ea typeface="+mn-ea"/>
              <a:cs typeface="+mn-cs"/>
            </a:endParaRPr>
          </a:p>
          <a:p>
            <a:pPr rtl="0"/>
            <a:r>
              <a:rPr lang="en-US" sz="1000" b="1" i="0" u="none" strike="noStrike" kern="1200" baseline="0" dirty="0" smtClean="0">
                <a:solidFill>
                  <a:schemeClr val="tx1"/>
                </a:solidFill>
                <a:latin typeface="+mn-lt"/>
                <a:ea typeface="+mn-ea"/>
                <a:cs typeface="+mn-cs"/>
              </a:rPr>
              <a:t>Ask:</a:t>
            </a:r>
            <a:r>
              <a:rPr lang="en-US" sz="1000" b="0" i="0" u="none" strike="noStrike" kern="1200" baseline="0" dirty="0" smtClean="0">
                <a:solidFill>
                  <a:schemeClr val="tx1"/>
                </a:solidFill>
                <a:latin typeface="+mn-lt"/>
                <a:ea typeface="+mn-ea"/>
                <a:cs typeface="+mn-cs"/>
              </a:rPr>
              <a:t> Any questions/thoughts?</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Now the 6 to 8 year olds </a:t>
            </a:r>
            <a:r>
              <a:rPr lang="en-US" sz="1000" dirty="0" smtClean="0">
                <a:latin typeface="+mn-lt"/>
              </a:rPr>
              <a:t>(</a:t>
            </a:r>
            <a:r>
              <a:rPr lang="en-US" sz="1000" b="1" dirty="0" smtClean="0">
                <a:latin typeface="+mn-lt"/>
              </a:rPr>
              <a:t>click</a:t>
            </a:r>
            <a:r>
              <a:rPr lang="en-US" sz="1000" dirty="0" smtClean="0">
                <a:latin typeface="+mn-lt"/>
              </a:rPr>
              <a:t>)</a:t>
            </a:r>
            <a:r>
              <a:rPr lang="en-US" sz="1000" b="0" i="0" u="none" strike="noStrike" kern="1200" baseline="0" dirty="0" smtClean="0">
                <a:solidFill>
                  <a:schemeClr val="tx1"/>
                </a:solidFill>
                <a:latin typeface="+mn-lt"/>
                <a:ea typeface="+mn-ea"/>
                <a:cs typeface="+mn-cs"/>
              </a:rPr>
              <a:t>. This stage is about figuring out their boundaries – their own and others. At this age, children are more aware of what’s okay and not okay around sex and sexuality. They may still continue sexual play and genital stimulation, but they are clearer on this is something that is done privately and, if they’ve been giving boundaries around where it is okay and not okay to rub their private parts, they are less likely to engage in this publicly. They are becoming aware of “taboos” around sexuality and make not ask as many questions or be as comfortable asking questions.  </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At these ages, they begin to prefer same gender playmates and begin to be more influenced by their peer’s dress, speech, and style. And at the same time, they may have a stronger sense of themselves, what it means to be a boy or a girl and have a stronger body image and awareness of how they are different from their peers.  </a:t>
            </a:r>
          </a:p>
          <a:p>
            <a:pPr rtl="0"/>
            <a:r>
              <a:rPr lang="en-US" sz="1000" b="0" i="0" u="none" strike="noStrike" kern="1200" baseline="0" dirty="0" smtClean="0">
                <a:solidFill>
                  <a:schemeClr val="tx1"/>
                </a:solidFill>
                <a:latin typeface="+mn-lt"/>
                <a:ea typeface="+mn-ea"/>
                <a:cs typeface="+mn-cs"/>
              </a:rPr>
              <a:t>There is still limited understanding of adult sexual behavior, but there is an increasing attempt to use “sexual language using sexual words even when they don’t always fully understand what the words mean – often to name-call or tease another child. </a:t>
            </a:r>
          </a:p>
          <a:p>
            <a:pPr rtl="0"/>
            <a:endParaRPr lang="en-US" sz="1000" b="1" i="0" u="none" strike="noStrike" kern="1200" baseline="0" dirty="0" smtClean="0">
              <a:solidFill>
                <a:schemeClr val="tx1"/>
              </a:solidFill>
              <a:latin typeface="+mn-lt"/>
              <a:ea typeface="+mn-ea"/>
              <a:cs typeface="+mn-cs"/>
            </a:endParaRPr>
          </a:p>
          <a:p>
            <a:pPr rtl="0"/>
            <a:r>
              <a:rPr lang="en-US" sz="1000" b="1" i="0" u="none" strike="noStrike" kern="1200" baseline="0" dirty="0" smtClean="0">
                <a:solidFill>
                  <a:schemeClr val="tx1"/>
                </a:solidFill>
                <a:latin typeface="+mn-lt"/>
                <a:ea typeface="+mn-ea"/>
                <a:cs typeface="+mn-cs"/>
              </a:rPr>
              <a:t>Ask:</a:t>
            </a:r>
            <a:r>
              <a:rPr lang="en-US" sz="1000" b="0" i="0" u="none" strike="noStrike" kern="1200" baseline="0" dirty="0" smtClean="0">
                <a:solidFill>
                  <a:schemeClr val="tx1"/>
                </a:solidFill>
                <a:latin typeface="+mn-lt"/>
                <a:ea typeface="+mn-ea"/>
                <a:cs typeface="+mn-cs"/>
              </a:rPr>
              <a:t> Any questions/thoughts?</a:t>
            </a:r>
            <a:br>
              <a:rPr lang="en-US" sz="1000" b="0" i="0" u="none" strike="noStrike" kern="1200" baseline="0" dirty="0" smtClean="0">
                <a:solidFill>
                  <a:schemeClr val="tx1"/>
                </a:solidFill>
                <a:latin typeface="+mn-lt"/>
                <a:ea typeface="+mn-ea"/>
                <a:cs typeface="+mn-cs"/>
              </a:rPr>
            </a:br>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Moving to our 9 – 12 year old’s </a:t>
            </a:r>
            <a:r>
              <a:rPr lang="en-US" sz="1000" dirty="0" smtClean="0">
                <a:latin typeface="+mn-lt"/>
              </a:rPr>
              <a:t>(</a:t>
            </a:r>
            <a:r>
              <a:rPr lang="en-US" sz="1000" b="1" dirty="0" smtClean="0">
                <a:latin typeface="+mn-lt"/>
              </a:rPr>
              <a:t>click</a:t>
            </a:r>
            <a:r>
              <a:rPr lang="en-US" sz="1000" dirty="0" smtClean="0">
                <a:latin typeface="+mn-lt"/>
              </a:rPr>
              <a:t>).</a:t>
            </a:r>
            <a:r>
              <a:rPr lang="en-US" sz="1000" b="0" i="0" u="none" strike="noStrike" kern="1200" baseline="0" dirty="0" smtClean="0">
                <a:solidFill>
                  <a:schemeClr val="tx1"/>
                </a:solidFill>
                <a:latin typeface="+mn-lt"/>
                <a:ea typeface="+mn-ea"/>
                <a:cs typeface="+mn-cs"/>
              </a:rPr>
              <a:t> While this time period covers three years, there can be enormous differences in children these ages.  For some, most likely those assigned female </a:t>
            </a:r>
            <a:r>
              <a:rPr lang="en-US" sz="1000" b="0" i="0" u="none" strike="noStrike" kern="1200" baseline="0" smtClean="0">
                <a:solidFill>
                  <a:schemeClr val="tx1"/>
                </a:solidFill>
                <a:latin typeface="+mn-lt"/>
                <a:ea typeface="+mn-ea"/>
                <a:cs typeface="+mn-cs"/>
              </a:rPr>
              <a:t>at birth, </a:t>
            </a:r>
            <a:r>
              <a:rPr lang="en-US" sz="1000" b="0" i="0" u="none" strike="noStrike" kern="1200" baseline="0" dirty="0" smtClean="0">
                <a:solidFill>
                  <a:schemeClr val="tx1"/>
                </a:solidFill>
                <a:latin typeface="+mn-lt"/>
                <a:ea typeface="+mn-ea"/>
                <a:cs typeface="+mn-cs"/>
              </a:rPr>
              <a:t>puberty is beginning. So, bodies are changing and as consciousness of bodies in the world continues to grow – noticing even more differences in other’s bodies, this age group is really prone to asking, “Am I normal”. They don’t want to miss out…and they don’t want to stick out. While still primarily maintaining friendships with peers who identify as the same gender, they may start having romantic crushes and desire to be in a relationship – especially as this may signify growing up to them. In fact, some may even begin to face decision-making about sexual activity. Statistically we know that some children in this age group are even sexually active by the time they are 11 or 12 years old.</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So while it is critical that we are here to answer these children’s questions and to monitor what’s going on in their lives, they are seeking information outside of the family – from friends, media, etc. and it is less common that they will ask questions of their parents and other trusted adults in their lives - especially regarding sexuality, and actually – although probably not surprising to many of you – they may act like they already know all the answers </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Statistics suggest the age of greatest risk for children behaving inappropriately with other children is 10 to 12 years old. So, we will be talking soon about what we can do to support each of these age groups, but it is important to note how critical it is that we talk with children not only about others’ behavior towards them but also about their behavior towards others—including bullying.</a:t>
            </a:r>
          </a:p>
          <a:p>
            <a:pPr rtl="0"/>
            <a:endParaRPr lang="en-US" sz="1000" b="1" i="0" u="none" strike="noStrike" kern="1200" baseline="0" dirty="0" smtClean="0">
              <a:solidFill>
                <a:schemeClr val="tx1"/>
              </a:solidFill>
              <a:latin typeface="+mn-lt"/>
              <a:ea typeface="+mn-ea"/>
              <a:cs typeface="+mn-cs"/>
            </a:endParaRPr>
          </a:p>
          <a:p>
            <a:pPr rtl="0"/>
            <a:r>
              <a:rPr lang="en-US" sz="1000" b="1" i="0" u="none" strike="noStrike" kern="1200" baseline="0" dirty="0" smtClean="0">
                <a:solidFill>
                  <a:schemeClr val="tx1"/>
                </a:solidFill>
                <a:latin typeface="+mn-lt"/>
                <a:ea typeface="+mn-ea"/>
                <a:cs typeface="+mn-cs"/>
              </a:rPr>
              <a:t>Ask:</a:t>
            </a:r>
            <a:r>
              <a:rPr lang="en-US" sz="1000" b="0" i="0" u="none" strike="noStrike" kern="1200" baseline="0" dirty="0" smtClean="0">
                <a:solidFill>
                  <a:schemeClr val="tx1"/>
                </a:solidFill>
                <a:latin typeface="+mn-lt"/>
                <a:ea typeface="+mn-ea"/>
                <a:cs typeface="+mn-cs"/>
              </a:rPr>
              <a:t> Any questions/thoughts?</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And last but certainly not least important are the teenagers </a:t>
            </a:r>
            <a:r>
              <a:rPr lang="en-US" sz="1000" dirty="0" smtClean="0">
                <a:latin typeface="+mn-lt"/>
              </a:rPr>
              <a:t>(</a:t>
            </a:r>
            <a:r>
              <a:rPr lang="en-US" sz="1000" b="1" dirty="0" smtClean="0">
                <a:latin typeface="+mn-lt"/>
              </a:rPr>
              <a:t>click</a:t>
            </a:r>
            <a:r>
              <a:rPr lang="en-US" sz="1000" dirty="0" smtClean="0">
                <a:latin typeface="+mn-lt"/>
              </a:rPr>
              <a:t>) </a:t>
            </a:r>
            <a:r>
              <a:rPr lang="en-US" sz="1000" b="0" i="0" u="none" strike="noStrike" kern="1200" baseline="0" dirty="0" smtClean="0">
                <a:solidFill>
                  <a:schemeClr val="tx1"/>
                </a:solidFill>
                <a:latin typeface="+mn-lt"/>
                <a:ea typeface="+mn-ea"/>
                <a:cs typeface="+mn-cs"/>
              </a:rPr>
              <a:t>- and this certainly encompasses a large age range; there can be a world of differences between a 13 year old and a 17 year old. But </a:t>
            </a:r>
            <a:r>
              <a:rPr lang="en-US" sz="1000" b="0" i="0" u="none" strike="noStrike" kern="1200" baseline="0" dirty="0" err="1" smtClean="0">
                <a:solidFill>
                  <a:schemeClr val="tx1"/>
                </a:solidFill>
                <a:latin typeface="+mn-lt"/>
                <a:ea typeface="+mn-ea"/>
                <a:cs typeface="+mn-cs"/>
              </a:rPr>
              <a:t>generall</a:t>
            </a:r>
            <a:r>
              <a:rPr lang="en-US" sz="1000" b="0" i="0" u="none" strike="noStrike" kern="1200" baseline="0" dirty="0" smtClean="0">
                <a:solidFill>
                  <a:schemeClr val="tx1"/>
                </a:solidFill>
                <a:latin typeface="+mn-lt"/>
                <a:ea typeface="+mn-ea"/>
                <a:cs typeface="+mn-cs"/>
              </a:rPr>
              <a:t>, at this age, teens are plagued by insecurity and often are easily vulnerable to hurt feelings – even it they mask this…and some do, very well. But overall, their self-esteem can be shaky and there are worries about popularity. Loneliness is frequent.</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And as they are figuring things out about sex and relationships, this age signifies increased questioning of the values, beliefs, practices that they’ve grown up with. They’ve seen examples of relationships in their families, in the media, amongst their friends – and now they are trying to figure out what they want. </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There is a lot of pressure to become mature quickly, and there are a lot of decisions for these kids to make regarding advanced sexual behavior and relationships, including health issues related to sexual activity such as STDs, and pregnancy.  And they may think they know about sex, but they most likely are just beginning to understand what intimacy means beyond sexual activity. And on the practical note, they may just have questions and concerns about dating, how to find “the one”, even how do people “hook up”.</a:t>
            </a:r>
          </a:p>
          <a:p>
            <a:pPr rtl="0"/>
            <a:endParaRPr lang="en-US" sz="1000" b="1" i="0" u="none" strike="noStrike" kern="1200" baseline="0" dirty="0" smtClean="0">
              <a:solidFill>
                <a:schemeClr val="tx1"/>
              </a:solidFill>
              <a:latin typeface="+mn-lt"/>
              <a:ea typeface="+mn-ea"/>
              <a:cs typeface="+mn-cs"/>
            </a:endParaRPr>
          </a:p>
          <a:p>
            <a:pPr rtl="0"/>
            <a:r>
              <a:rPr lang="en-US" sz="1000" b="1" i="0" u="none" strike="noStrike" kern="1200" baseline="0" dirty="0" smtClean="0">
                <a:solidFill>
                  <a:schemeClr val="tx1"/>
                </a:solidFill>
                <a:latin typeface="+mn-lt"/>
                <a:ea typeface="+mn-ea"/>
                <a:cs typeface="+mn-cs"/>
              </a:rPr>
              <a:t>Ask:</a:t>
            </a:r>
            <a:r>
              <a:rPr lang="en-US" sz="1000" b="0" i="0" u="none" strike="noStrike" kern="1200" baseline="0" dirty="0" smtClean="0">
                <a:solidFill>
                  <a:schemeClr val="tx1"/>
                </a:solidFill>
                <a:latin typeface="+mn-lt"/>
                <a:ea typeface="+mn-ea"/>
                <a:cs typeface="+mn-cs"/>
              </a:rPr>
              <a:t> Any questions/thoughts?</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Wrap Up: So this is just a bird’s eye view of how sexual development looks in the so-called, normative developmental spectrum. Again…development is always an individual process and looks differently for each person, but holding these concepts in mind, let’s start to talk about how we can support children and teens throughout these stages. </a:t>
            </a:r>
          </a:p>
          <a:p>
            <a:endParaRPr lang="en-US" sz="1000" dirty="0">
              <a:latin typeface="+mn-lt"/>
            </a:endParaRPr>
          </a:p>
        </p:txBody>
      </p:sp>
      <p:sp>
        <p:nvSpPr>
          <p:cNvPr id="4" name="Slide Number Placeholder 3"/>
          <p:cNvSpPr>
            <a:spLocks noGrp="1"/>
          </p:cNvSpPr>
          <p:nvPr>
            <p:ph type="sldNum" sz="quarter" idx="10"/>
          </p:nvPr>
        </p:nvSpPr>
        <p:spPr/>
        <p:txBody>
          <a:bodyPr/>
          <a:lstStyle/>
          <a:p>
            <a:fld id="{40750F93-73D2-9145-B5D5-291E2EEAD0FE}" type="slidenum">
              <a:rPr lang="en-US" smtClean="0"/>
              <a:t>20</a:t>
            </a:fld>
            <a:endParaRPr lang="en-US"/>
          </a:p>
        </p:txBody>
      </p:sp>
    </p:spTree>
    <p:extLst>
      <p:ext uri="{BB962C8B-B14F-4D97-AF65-F5344CB8AC3E}">
        <p14:creationId xmlns:p14="http://schemas.microsoft.com/office/powerpoint/2010/main" val="1559577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321">
              <a:defRPr/>
            </a:pPr>
            <a:r>
              <a:rPr lang="en-US" sz="1000" b="1" dirty="0" smtClean="0"/>
              <a:t>Trainer’s </a:t>
            </a:r>
            <a:r>
              <a:rPr lang="en-US" sz="1000" b="1" dirty="0"/>
              <a:t>notes/Suggested language:</a:t>
            </a:r>
            <a:endParaRPr lang="en-US" sz="1000" b="1" dirty="0">
              <a:solidFill>
                <a:srgbClr val="000000"/>
              </a:solidFill>
              <a:sym typeface="Calibri"/>
            </a:endParaRPr>
          </a:p>
          <a:p>
            <a:pPr defTabSz="904321">
              <a:defRPr/>
            </a:pPr>
            <a:r>
              <a:rPr lang="en-US" sz="1000" dirty="0">
                <a:solidFill>
                  <a:srgbClr val="000000"/>
                </a:solidFill>
                <a:sym typeface="Calibri"/>
              </a:rPr>
              <a:t>We’re going to look at some things specifically by stage, but what you see here are the tasks that adults need to attend to through a child’s growth. Basically, and as a bit of a repeat – learn all that you can, practice and model safe and respectful behaviors, help children find help </a:t>
            </a:r>
            <a:r>
              <a:rPr lang="en-US" sz="1000" dirty="0" smtClean="0">
                <a:solidFill>
                  <a:srgbClr val="000000"/>
                </a:solidFill>
                <a:sym typeface="Calibri"/>
              </a:rPr>
              <a:t>- and </a:t>
            </a:r>
            <a:r>
              <a:rPr lang="en-US" sz="1000" dirty="0">
                <a:solidFill>
                  <a:srgbClr val="000000"/>
                </a:solidFill>
                <a:sym typeface="Calibri"/>
              </a:rPr>
              <a:t>we’ll talk more about the importance of consent and healthy touch in a minute.  And throughout all of this, of course, we want kids to know that they do have a sense that they deserve to be safe, that it’s right for them to be free of sexual harm – so we validate, empower and respect them. </a:t>
            </a:r>
          </a:p>
          <a:p>
            <a:pPr defTabSz="904321">
              <a:defRPr/>
            </a:pPr>
            <a:endParaRPr lang="en-US" sz="1000" dirty="0">
              <a:solidFill>
                <a:srgbClr val="000000"/>
              </a:solidFill>
              <a:sym typeface="Calibri"/>
            </a:endParaRPr>
          </a:p>
        </p:txBody>
      </p:sp>
      <p:sp>
        <p:nvSpPr>
          <p:cNvPr id="4" name="Slide Number Placeholder 3"/>
          <p:cNvSpPr>
            <a:spLocks noGrp="1"/>
          </p:cNvSpPr>
          <p:nvPr>
            <p:ph type="sldNum" sz="quarter" idx="5"/>
          </p:nvPr>
        </p:nvSpPr>
        <p:spPr/>
        <p:txBody>
          <a:bodyPr/>
          <a:lstStyle/>
          <a:p>
            <a:fld id="{5B59D254-A56F-A64E-8A4D-A1B97E0DCDFC}" type="slidenum">
              <a:rPr lang="en-US" smtClean="0"/>
              <a:t>21</a:t>
            </a:fld>
            <a:endParaRPr lang="en-US"/>
          </a:p>
        </p:txBody>
      </p:sp>
    </p:spTree>
    <p:extLst>
      <p:ext uri="{BB962C8B-B14F-4D97-AF65-F5344CB8AC3E}">
        <p14:creationId xmlns:p14="http://schemas.microsoft.com/office/powerpoint/2010/main" val="47521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321">
              <a:defRPr/>
            </a:pPr>
            <a:r>
              <a:rPr lang="en-US" sz="1000" b="1" dirty="0" smtClean="0"/>
              <a:t>Trainer’s </a:t>
            </a:r>
            <a:r>
              <a:rPr lang="en-US" sz="1000" b="1" dirty="0"/>
              <a:t>notes/Suggested language:</a:t>
            </a:r>
            <a:endParaRPr lang="en-US" sz="1000" b="1" dirty="0">
              <a:solidFill>
                <a:srgbClr val="000000"/>
              </a:solidFill>
              <a:sym typeface="Calibri"/>
            </a:endParaRPr>
          </a:p>
          <a:p>
            <a:pPr defTabSz="904321">
              <a:defRPr/>
            </a:pPr>
            <a:r>
              <a:rPr lang="en-US" sz="1000" dirty="0">
                <a:solidFill>
                  <a:srgbClr val="000000"/>
                </a:solidFill>
                <a:sym typeface="Calibri"/>
              </a:rPr>
              <a:t>(slide begins blank and all bullet points slide in as a group. Initiate activity before sliding in bullet points).</a:t>
            </a:r>
          </a:p>
          <a:p>
            <a:pPr defTabSz="904321">
              <a:defRPr/>
            </a:pPr>
            <a:endParaRPr lang="en-US" sz="1000" dirty="0">
              <a:solidFill>
                <a:srgbClr val="000000"/>
              </a:solidFill>
              <a:sym typeface="Calibri"/>
            </a:endParaRPr>
          </a:p>
          <a:p>
            <a:pPr defTabSz="904321">
              <a:defRPr/>
            </a:pPr>
            <a:r>
              <a:rPr lang="en-US" sz="1000" dirty="0">
                <a:solidFill>
                  <a:srgbClr val="000000"/>
                </a:solidFill>
                <a:sym typeface="Calibri"/>
              </a:rPr>
              <a:t>Now let’s think about what we can do as caring adults to help these very young children in their healthy sexuality development – because even at this age, we begin to promote healthy sexuality. We can support children’s safe growth through how we interact with them, how we think about our safety planning, how we educate them. What are some of the things you can do to help children stay on course in this age group?</a:t>
            </a:r>
          </a:p>
          <a:p>
            <a:pPr marL="452160" lvl="2" defTabSz="904321">
              <a:defRPr/>
            </a:pPr>
            <a:endParaRPr lang="en-US" sz="1000" dirty="0">
              <a:solidFill>
                <a:srgbClr val="000000"/>
              </a:solidFill>
              <a:sym typeface="Calibri"/>
            </a:endParaRPr>
          </a:p>
          <a:p>
            <a:pPr marL="169560" lvl="1" indent="-169560" defTabSz="904321">
              <a:buFont typeface="Wingdings" panose="05000000000000000000" pitchFamily="2" charset="2"/>
              <a:buChar char="Ø"/>
              <a:defRPr/>
            </a:pPr>
            <a:r>
              <a:rPr lang="en-US" sz="1000" b="1" dirty="0" smtClean="0">
                <a:solidFill>
                  <a:srgbClr val="000000"/>
                </a:solidFill>
                <a:sym typeface="Calibri"/>
              </a:rPr>
              <a:t>Activity</a:t>
            </a:r>
            <a:r>
              <a:rPr lang="en-US" sz="1000" b="1" dirty="0">
                <a:solidFill>
                  <a:srgbClr val="000000"/>
                </a:solidFill>
                <a:sym typeface="Calibri"/>
              </a:rPr>
              <a:t>:  </a:t>
            </a:r>
            <a:r>
              <a:rPr lang="en-US" sz="1000" b="0" dirty="0">
                <a:solidFill>
                  <a:srgbClr val="000000"/>
                </a:solidFill>
                <a:sym typeface="Calibri"/>
              </a:rPr>
              <a:t>(</a:t>
            </a:r>
            <a:r>
              <a:rPr lang="en-US" sz="1000" i="1" dirty="0">
                <a:solidFill>
                  <a:srgbClr val="000000"/>
                </a:solidFill>
                <a:sym typeface="Calibri"/>
              </a:rPr>
              <a:t>small </a:t>
            </a:r>
            <a:r>
              <a:rPr lang="en-US" sz="1000" i="1" dirty="0" smtClean="0">
                <a:solidFill>
                  <a:srgbClr val="000000"/>
                </a:solidFill>
                <a:sym typeface="Calibri"/>
              </a:rPr>
              <a:t>groups</a:t>
            </a:r>
            <a:r>
              <a:rPr lang="en-US" sz="1000" i="1" baseline="0" dirty="0" smtClean="0">
                <a:solidFill>
                  <a:srgbClr val="000000"/>
                </a:solidFill>
                <a:sym typeface="Calibri"/>
              </a:rPr>
              <a:t> or pairs</a:t>
            </a:r>
            <a:r>
              <a:rPr lang="en-US" sz="1000" dirty="0" smtClean="0">
                <a:solidFill>
                  <a:srgbClr val="000000"/>
                </a:solidFill>
                <a:sym typeface="Calibri"/>
              </a:rPr>
              <a:t>)</a:t>
            </a:r>
            <a:endParaRPr lang="en-US" sz="1000" dirty="0">
              <a:solidFill>
                <a:srgbClr val="000000"/>
              </a:solidFill>
              <a:sym typeface="Calibri"/>
            </a:endParaRPr>
          </a:p>
          <a:p>
            <a:pPr marL="606140" lvl="2" indent="-169560" defTabSz="904321">
              <a:buFont typeface="Arial" panose="020B0604020202020204" pitchFamily="34" charset="0"/>
              <a:buChar char="•"/>
              <a:defRPr/>
            </a:pPr>
            <a:r>
              <a:rPr lang="en-US" sz="1000" b="1" dirty="0">
                <a:solidFill>
                  <a:srgbClr val="000000"/>
                </a:solidFill>
                <a:sym typeface="Calibri"/>
              </a:rPr>
              <a:t>Instructions: </a:t>
            </a:r>
            <a:r>
              <a:rPr lang="en-US" sz="1000" dirty="0">
                <a:solidFill>
                  <a:srgbClr val="000000"/>
                </a:solidFill>
                <a:sym typeface="Calibri"/>
              </a:rPr>
              <a:t>Think about what you can do to promote healthy sexuality for this age group. Think about the developmentally normal behaviors for this age group. What can caregivers do to help support healthy sexual development for these young children. Select a note taker in your group and when we’re all done, each group will be able to share their thoughts.  </a:t>
            </a:r>
          </a:p>
          <a:p>
            <a:pPr marL="169560" lvl="1" indent="-169560" defTabSz="904321">
              <a:buFont typeface="Wingdings" panose="05000000000000000000" pitchFamily="2" charset="2"/>
              <a:buChar char="Ø"/>
              <a:defRPr/>
            </a:pPr>
            <a:r>
              <a:rPr lang="en-US" sz="1000" b="1" dirty="0">
                <a:solidFill>
                  <a:srgbClr val="000000"/>
                </a:solidFill>
                <a:sym typeface="Calibri"/>
              </a:rPr>
              <a:t>Debrief</a:t>
            </a:r>
            <a:r>
              <a:rPr lang="en-US" sz="1000" dirty="0">
                <a:solidFill>
                  <a:srgbClr val="000000"/>
                </a:solidFill>
                <a:sym typeface="Calibri"/>
              </a:rPr>
              <a:t> by collecting answers from around the groups – making sure the following is reviewed and emphasized:</a:t>
            </a:r>
          </a:p>
          <a:p>
            <a:pPr marL="452160" lvl="2" defTabSz="904321">
              <a:defRPr/>
            </a:pPr>
            <a:endParaRPr lang="en-US" sz="1000" dirty="0">
              <a:solidFill>
                <a:srgbClr val="000000"/>
              </a:solidFill>
              <a:sym typeface="Calibri"/>
            </a:endParaRPr>
          </a:p>
          <a:p>
            <a:pPr marL="0" lvl="1" defTabSz="904321">
              <a:defRPr/>
            </a:pPr>
            <a:r>
              <a:rPr lang="en-US" sz="1000" dirty="0">
                <a:solidFill>
                  <a:srgbClr val="000000"/>
                </a:solidFill>
                <a:sym typeface="Calibri"/>
              </a:rPr>
              <a:t>In this stage, it's important to teach anatomically correct language for all body parts, including genitals. It is important to build your own comfort level when using commonly understood names for ALL body parts, even those between the shoulders and the knees – breasts, penis, vagina, butt is fine. This particular step of teaching children the anatomically correct body part name is a very important building block. We ask children to point to their eyes, their ears… but why not their genitals?</a:t>
            </a:r>
          </a:p>
          <a:p>
            <a:pPr marL="452160" lvl="2" defTabSz="904321">
              <a:defRPr/>
            </a:pPr>
            <a:endParaRPr lang="en-US" sz="1000" dirty="0">
              <a:solidFill>
                <a:srgbClr val="000000"/>
              </a:solidFill>
              <a:sym typeface="Calibri"/>
            </a:endParaRPr>
          </a:p>
          <a:p>
            <a:pPr marL="0" lvl="1" defTabSz="904321">
              <a:defRPr/>
            </a:pPr>
            <a:r>
              <a:rPr lang="en-US" sz="1000" i="1" dirty="0">
                <a:solidFill>
                  <a:srgbClr val="000000"/>
                </a:solidFill>
                <a:sym typeface="Calibri"/>
              </a:rPr>
              <a:t>Stories to illustrate importance of using anatomically correct language – use or come up with own:</a:t>
            </a:r>
          </a:p>
          <a:p>
            <a:pPr marL="662660" lvl="2" indent="-226080" defTabSz="904321">
              <a:buFont typeface="Arial" panose="020B0604020202020204" pitchFamily="34" charset="0"/>
              <a:buChar char="•"/>
              <a:defRPr/>
            </a:pPr>
            <a:r>
              <a:rPr lang="en-US" sz="1000" dirty="0">
                <a:solidFill>
                  <a:srgbClr val="000000"/>
                </a:solidFill>
                <a:sym typeface="Calibri"/>
              </a:rPr>
              <a:t>This story was heard on the Stop It Now! Helpline about a little girl who was taught that her vagina is a pocket book. She kept insisting that her grandpa was going into her pocket book but no one made the connection until later. </a:t>
            </a:r>
            <a:r>
              <a:rPr lang="en-US" sz="1000" dirty="0"/>
              <a:t>And we really advocate that adults get comfortable using commonly understood names for ALL body parts, even those between the shoulders and the knees.  This is a key part of safety planning. It’s important to help children feel comfortable about their body, including what their body parts are called. They’re open at this age in talking about their body, and often enjoy nudity – not yet feeling a shyness or even shame about their body. </a:t>
            </a:r>
          </a:p>
          <a:p>
            <a:pPr marL="1130400" lvl="3" indent="-226080" defTabSz="904321">
              <a:buFont typeface="Arial" panose="020B0604020202020204" pitchFamily="34" charset="0"/>
              <a:buChar char="•"/>
              <a:defRPr/>
            </a:pPr>
            <a:endParaRPr lang="en-US" sz="1000" dirty="0">
              <a:solidFill>
                <a:srgbClr val="000000"/>
              </a:solidFill>
              <a:sym typeface="Calibri"/>
            </a:endParaRPr>
          </a:p>
          <a:p>
            <a:pPr marL="226080" indent="-226080">
              <a:buFont typeface="Arial" panose="020B0604020202020204" pitchFamily="34" charset="0"/>
              <a:buChar char="•"/>
            </a:pPr>
            <a:r>
              <a:rPr lang="en-US" sz="1000" i="1" dirty="0">
                <a:solidFill>
                  <a:srgbClr val="000000"/>
                </a:solidFill>
                <a:sym typeface="Calibri"/>
              </a:rPr>
              <a:t>Story to share: </a:t>
            </a:r>
            <a:r>
              <a:rPr lang="en-US" sz="1000" dirty="0">
                <a:solidFill>
                  <a:srgbClr val="000000"/>
                </a:solidFill>
                <a:sym typeface="Calibri"/>
              </a:rPr>
              <a:t>a woman sitting in  this training, hearing this about the importance of anatomically correct language, went home that night and as she got her 4 </a:t>
            </a:r>
            <a:r>
              <a:rPr lang="en-US" sz="1000" dirty="0" err="1">
                <a:solidFill>
                  <a:srgbClr val="000000"/>
                </a:solidFill>
                <a:sym typeface="Calibri"/>
              </a:rPr>
              <a:t>y.o</a:t>
            </a:r>
            <a:r>
              <a:rPr lang="en-US" sz="1000" dirty="0">
                <a:solidFill>
                  <a:srgbClr val="000000"/>
                </a:solidFill>
                <a:sym typeface="Calibri"/>
              </a:rPr>
              <a:t>. son ready for the bath, she decided to remind him to wash his penis. They used a “cutesy” name for his penis, so when she told him to do this – he said, “but mama, I don’t have a penis”.  So – imagine if anyone ever had to ask him if someone had touched his penis. Or that if we tell him no one is allowed to touch his penis, but we don’t use that name – it can get confusing.</a:t>
            </a:r>
          </a:p>
          <a:p>
            <a:pPr marL="678241" lvl="1" indent="-226080">
              <a:buFont typeface="Arial" panose="020B0604020202020204" pitchFamily="34" charset="0"/>
              <a:buChar char="•"/>
            </a:pPr>
            <a:endParaRPr lang="en-US" sz="1000" dirty="0">
              <a:solidFill>
                <a:srgbClr val="000000"/>
              </a:solidFill>
              <a:sym typeface="Calibri"/>
            </a:endParaRPr>
          </a:p>
          <a:p>
            <a:r>
              <a:rPr lang="en-US" sz="1000" i="1" dirty="0">
                <a:solidFill>
                  <a:srgbClr val="000000"/>
                </a:solidFill>
                <a:sym typeface="Calibri"/>
              </a:rPr>
              <a:t>Make sure that all the other bullets are covered, expanding and discussing as appropriate – next slide goes into healthy touch, so don’t go into  healthy physical contact or providing loving environment.</a:t>
            </a:r>
          </a:p>
          <a:p>
            <a:endParaRPr lang="en-US" sz="1000" i="1" dirty="0">
              <a:solidFill>
                <a:srgbClr val="000000"/>
              </a:solidFill>
              <a:sym typeface="Calibri"/>
            </a:endParaRPr>
          </a:p>
          <a:p>
            <a:r>
              <a:rPr lang="en-US" sz="1000" i="1" dirty="0">
                <a:solidFill>
                  <a:srgbClr val="000000"/>
                </a:solidFill>
                <a:sym typeface="Calibri"/>
              </a:rPr>
              <a:t>Some additional talking points to emphasize tasks:</a:t>
            </a:r>
          </a:p>
          <a:p>
            <a:r>
              <a:rPr lang="en-US" sz="1000" dirty="0">
                <a:solidFill>
                  <a:srgbClr val="000000"/>
                </a:solidFill>
                <a:sym typeface="Calibri"/>
              </a:rPr>
              <a:t>It’s important to let children explore, and that could mean touch their own bodies without feeling like they are a bad person. Certainly, as they begin to understand more, we redirect them to touching themselves privately but we want them see their body as a good thing, and not to be ashamed of it. We don’t want to encourage a sense of secrecy around their bodies.</a:t>
            </a:r>
          </a:p>
          <a:p>
            <a:endParaRPr lang="en-US" sz="1000" dirty="0">
              <a:solidFill>
                <a:srgbClr val="000000"/>
              </a:solidFill>
              <a:sym typeface="Calibri"/>
            </a:endParaRPr>
          </a:p>
          <a:p>
            <a:r>
              <a:rPr lang="en-US" sz="1000" dirty="0">
                <a:solidFill>
                  <a:srgbClr val="000000"/>
                </a:solidFill>
                <a:sym typeface="Calibri"/>
              </a:rPr>
              <a:t>And we begin early teaching them about consent through allowing them to make some decisions about touch. We have to touch children to keep them safe – diaper them, wipe their noses,  help them dress, in medical exams – but if they don’t want a hug, even as a 3 year-old, we want to allow them to say “no.” If</a:t>
            </a:r>
            <a:r>
              <a:rPr lang="en-US" sz="1000" baseline="0" dirty="0">
                <a:solidFill>
                  <a:srgbClr val="000000"/>
                </a:solidFill>
                <a:sym typeface="Calibri"/>
              </a:rPr>
              <a:t> they’re non-verbal, we respect their physical body cues – like if a child is pulling away, or looking upset – and we make sure we step in when we see an infant trying to express themselves and another youth or adult not listening.</a:t>
            </a:r>
            <a:r>
              <a:rPr lang="en-US" sz="1000" dirty="0">
                <a:solidFill>
                  <a:srgbClr val="000000"/>
                </a:solidFill>
                <a:sym typeface="Calibri"/>
              </a:rPr>
              <a:t> Maybe we offer an alternative</a:t>
            </a:r>
            <a:r>
              <a:rPr lang="en-US" sz="1000" baseline="0" dirty="0">
                <a:solidFill>
                  <a:srgbClr val="000000"/>
                </a:solidFill>
                <a:sym typeface="Calibri"/>
              </a:rPr>
              <a:t>,</a:t>
            </a:r>
            <a:r>
              <a:rPr lang="en-US" sz="1000" dirty="0">
                <a:solidFill>
                  <a:srgbClr val="000000"/>
                </a:solidFill>
                <a:sym typeface="Calibri"/>
              </a:rPr>
              <a:t> but we are trying to strengthen a young child’s sense that other people can’t just touch them any time they want. This could also mean that when you’re with them at the doctor, you ask the doctor to still verbally walk them through the steps of what they’re doing before they do it.</a:t>
            </a:r>
          </a:p>
          <a:p>
            <a:endParaRPr lang="en-US" sz="1000" dirty="0">
              <a:solidFill>
                <a:srgbClr val="000000"/>
              </a:solidFill>
              <a:sym typeface="Calibri"/>
            </a:endParaRPr>
          </a:p>
          <a:p>
            <a:r>
              <a:rPr lang="en-US" sz="1000" dirty="0">
                <a:solidFill>
                  <a:srgbClr val="000000"/>
                </a:solidFill>
                <a:sym typeface="Calibri"/>
              </a:rPr>
              <a:t>Similarly,</a:t>
            </a:r>
            <a:r>
              <a:rPr lang="en-US" sz="1000" baseline="0" dirty="0">
                <a:solidFill>
                  <a:srgbClr val="000000"/>
                </a:solidFill>
                <a:sym typeface="Calibri"/>
              </a:rPr>
              <a:t> when you’re washing a child in the bath that’s a great time to share out loud what you’re doing – another way to reinforce consent and healthy habits, “Now I’m washing your tummy, next I’m going to wash your vulva – this is how we keep you clean and healthy. Oh, I see you made a sad face – was I rubbing your belly button to hard? I’m sorry, I’ll be more gentle!”</a:t>
            </a:r>
            <a:endParaRPr lang="en-US" sz="1000" dirty="0">
              <a:solidFill>
                <a:srgbClr val="000000"/>
              </a:solidFill>
              <a:sym typeface="Calibri"/>
            </a:endParaRPr>
          </a:p>
        </p:txBody>
      </p:sp>
      <p:sp>
        <p:nvSpPr>
          <p:cNvPr id="4" name="Slide Number Placeholder 3"/>
          <p:cNvSpPr>
            <a:spLocks noGrp="1"/>
          </p:cNvSpPr>
          <p:nvPr>
            <p:ph type="sldNum" sz="quarter" idx="5"/>
          </p:nvPr>
        </p:nvSpPr>
        <p:spPr/>
        <p:txBody>
          <a:bodyPr/>
          <a:lstStyle/>
          <a:p>
            <a:fld id="{5B59D254-A56F-A64E-8A4D-A1B97E0DCDFC}" type="slidenum">
              <a:rPr lang="en-US" smtClean="0"/>
              <a:t>22</a:t>
            </a:fld>
            <a:endParaRPr lang="en-US"/>
          </a:p>
        </p:txBody>
      </p:sp>
    </p:spTree>
    <p:extLst>
      <p:ext uri="{BB962C8B-B14F-4D97-AF65-F5344CB8AC3E}">
        <p14:creationId xmlns:p14="http://schemas.microsoft.com/office/powerpoint/2010/main" val="2703938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3" y="4343401"/>
            <a:ext cx="5486399" cy="4114800"/>
          </a:xfrm>
          <a:prstGeom prst="rect">
            <a:avLst/>
          </a:prstGeom>
          <a:noFill/>
          <a:ln>
            <a:noFill/>
          </a:ln>
        </p:spPr>
        <p:txBody>
          <a:bodyPr lIns="92280" tIns="46127" rIns="92280" bIns="46127" anchor="t" anchorCtr="0">
            <a:noAutofit/>
          </a:bodyPr>
          <a:lstStyle/>
          <a:p>
            <a:pPr>
              <a:lnSpc>
                <a:spcPct val="115000"/>
              </a:lnSpc>
              <a:buClr>
                <a:schemeClr val="dk1"/>
              </a:buClr>
              <a:buSzPct val="91666"/>
            </a:pPr>
            <a:r>
              <a:rPr lang="en-US" sz="1000" b="1" kern="1200" dirty="0" smtClean="0">
                <a:solidFill>
                  <a:schemeClr val="tx1"/>
                </a:solidFill>
                <a:latin typeface="+mn-lt"/>
                <a:ea typeface="+mn-ea"/>
                <a:cs typeface="+mn-cs"/>
              </a:rPr>
              <a:t>Trainers notes/Suggested </a:t>
            </a:r>
            <a:r>
              <a:rPr lang="en-US" sz="1000" b="1" kern="1200" dirty="0">
                <a:solidFill>
                  <a:schemeClr val="tx1"/>
                </a:solidFill>
                <a:latin typeface="+mn-lt"/>
                <a:ea typeface="+mn-ea"/>
                <a:cs typeface="+mn-cs"/>
              </a:rPr>
              <a:t>l</a:t>
            </a:r>
            <a:r>
              <a:rPr lang="en-US" sz="1000" b="1" kern="1200" dirty="0" smtClean="0">
                <a:solidFill>
                  <a:schemeClr val="tx1"/>
                </a:solidFill>
                <a:latin typeface="+mn-lt"/>
                <a:ea typeface="+mn-ea"/>
                <a:cs typeface="+mn-cs"/>
              </a:rPr>
              <a:t>anguage</a:t>
            </a:r>
            <a:r>
              <a:rPr lang="en-US" sz="1000" b="1" kern="1200" dirty="0">
                <a:solidFill>
                  <a:schemeClr val="tx1"/>
                </a:solidFill>
                <a:latin typeface="+mn-lt"/>
                <a:ea typeface="+mn-ea"/>
                <a:cs typeface="+mn-cs"/>
              </a:rPr>
              <a:t>:</a:t>
            </a:r>
          </a:p>
          <a:p>
            <a:pPr lvl="0">
              <a:lnSpc>
                <a:spcPct val="115000"/>
              </a:lnSpc>
              <a:buClr>
                <a:schemeClr val="dk1"/>
              </a:buClr>
              <a:buSzPct val="91666"/>
            </a:pPr>
            <a:r>
              <a:rPr lang="en-US" sz="1000" kern="1200" dirty="0">
                <a:solidFill>
                  <a:schemeClr val="tx1"/>
                </a:solidFill>
                <a:latin typeface="+mn-lt"/>
                <a:ea typeface="+mn-ea"/>
                <a:cs typeface="+mn-cs"/>
              </a:rPr>
              <a:t>Let’s talk now about the importance of healthy touch. In this room, we all really understand how this may feel like a slippery slope with the children in our care. And yet we all need to be touched. This is not just a tool for promoting  health in infants and toddlers, but throughout a child’s life.  In fact, of course – even as adults, we  need touch.</a:t>
            </a:r>
          </a:p>
          <a:p>
            <a:pPr marL="0" indent="0">
              <a:lnSpc>
                <a:spcPct val="115000"/>
              </a:lnSpc>
              <a:buClr>
                <a:schemeClr val="dk1"/>
              </a:buClr>
              <a:buSzPct val="91666"/>
              <a:buFont typeface="Wingdings" panose="05000000000000000000" pitchFamily="2" charset="2"/>
              <a:buNone/>
            </a:pPr>
            <a:endParaRPr lang="en-US" sz="1000" b="1" kern="1200" dirty="0">
              <a:solidFill>
                <a:schemeClr val="tx1"/>
              </a:solidFill>
              <a:latin typeface="+mn-lt"/>
              <a:ea typeface="+mn-ea"/>
              <a:cs typeface="+mn-cs"/>
            </a:endParaRPr>
          </a:p>
          <a:p>
            <a:pPr marL="169560" indent="-169560">
              <a:lnSpc>
                <a:spcPct val="115000"/>
              </a:lnSpc>
              <a:buClr>
                <a:schemeClr val="dk1"/>
              </a:buClr>
              <a:buSzPct val="91666"/>
              <a:buFont typeface="Wingdings" panose="05000000000000000000" pitchFamily="2" charset="2"/>
              <a:buChar char="Ø"/>
            </a:pPr>
            <a:r>
              <a:rPr lang="en-US" sz="1000" b="1" kern="1200" dirty="0" smtClean="0">
                <a:solidFill>
                  <a:schemeClr val="tx1"/>
                </a:solidFill>
                <a:latin typeface="+mn-lt"/>
                <a:ea typeface="+mn-ea"/>
                <a:cs typeface="+mn-cs"/>
              </a:rPr>
              <a:t>Ask:</a:t>
            </a:r>
          </a:p>
          <a:p>
            <a:pPr marL="621721" lvl="1" indent="-169560" defTabSz="452160" eaLnBrk="1" fontAlgn="auto" hangingPunct="1">
              <a:lnSpc>
                <a:spcPct val="115000"/>
              </a:lnSpc>
              <a:spcBef>
                <a:spcPts val="0"/>
              </a:spcBef>
              <a:spcAft>
                <a:spcPts val="0"/>
              </a:spcAft>
              <a:buClr>
                <a:schemeClr val="dk1"/>
              </a:buClr>
              <a:buSzPct val="91666"/>
              <a:buFont typeface="Arial" panose="020B0604020202020204" pitchFamily="34" charset="0"/>
              <a:buChar char="•"/>
              <a:defRPr/>
            </a:pPr>
            <a:r>
              <a:rPr lang="en-US" sz="1000" b="0" kern="1200" dirty="0" smtClean="0">
                <a:solidFill>
                  <a:schemeClr val="tx1"/>
                </a:solidFill>
                <a:latin typeface="+mn-lt"/>
                <a:ea typeface="+mn-ea"/>
                <a:cs typeface="+mn-cs"/>
              </a:rPr>
              <a:t>Who</a:t>
            </a:r>
            <a:r>
              <a:rPr lang="en-US" sz="1000" kern="1200" dirty="0" smtClean="0">
                <a:solidFill>
                  <a:schemeClr val="tx1"/>
                </a:solidFill>
                <a:latin typeface="+mn-lt"/>
                <a:ea typeface="+mn-ea"/>
                <a:cs typeface="+mn-cs"/>
              </a:rPr>
              <a:t> has ever needed a hug in this room?  (show of hands)</a:t>
            </a:r>
            <a:endParaRPr lang="en-US" sz="1000" b="1" kern="1200" dirty="0" smtClean="0">
              <a:solidFill>
                <a:schemeClr val="tx1"/>
              </a:solidFill>
              <a:latin typeface="+mn-lt"/>
              <a:ea typeface="+mn-ea"/>
              <a:cs typeface="+mn-cs"/>
            </a:endParaRPr>
          </a:p>
          <a:p>
            <a:pPr marL="621721" lvl="1" indent="-169560" defTabSz="452160" eaLnBrk="1" fontAlgn="auto" hangingPunct="1">
              <a:lnSpc>
                <a:spcPct val="115000"/>
              </a:lnSpc>
              <a:spcBef>
                <a:spcPts val="0"/>
              </a:spcBef>
              <a:spcAft>
                <a:spcPts val="0"/>
              </a:spcAft>
              <a:buClr>
                <a:schemeClr val="dk1"/>
              </a:buClr>
              <a:buSzPct val="91666"/>
              <a:buFont typeface="Arial" panose="020B0604020202020204" pitchFamily="34" charset="0"/>
              <a:buChar char="•"/>
              <a:defRPr/>
            </a:pPr>
            <a:r>
              <a:rPr lang="en-US" sz="1000" kern="1200" dirty="0" smtClean="0">
                <a:solidFill>
                  <a:schemeClr val="tx1"/>
                </a:solidFill>
                <a:latin typeface="+mn-lt"/>
                <a:ea typeface="+mn-ea"/>
                <a:cs typeface="+mn-cs"/>
              </a:rPr>
              <a:t>(</a:t>
            </a:r>
            <a:r>
              <a:rPr lang="en-US" sz="1000" b="1" kern="1200" dirty="0" smtClean="0">
                <a:solidFill>
                  <a:schemeClr val="tx1"/>
                </a:solidFill>
                <a:latin typeface="+mn-lt"/>
                <a:ea typeface="+mn-ea"/>
                <a:cs typeface="+mn-cs"/>
              </a:rPr>
              <a:t>POLL</a:t>
            </a:r>
            <a:r>
              <a:rPr lang="en-US" sz="1000" b="0" kern="1200" dirty="0" smtClean="0">
                <a:solidFill>
                  <a:schemeClr val="tx1"/>
                </a:solidFill>
                <a:latin typeface="+mn-lt"/>
                <a:ea typeface="+mn-ea"/>
                <a:cs typeface="+mn-cs"/>
              </a:rPr>
              <a:t>) And</a:t>
            </a:r>
            <a:r>
              <a:rPr lang="en-US" sz="1000" b="0" kern="1200" baseline="0" dirty="0" smtClean="0">
                <a:solidFill>
                  <a:schemeClr val="tx1"/>
                </a:solidFill>
                <a:latin typeface="+mn-lt"/>
                <a:ea typeface="+mn-ea"/>
                <a:cs typeface="+mn-cs"/>
              </a:rPr>
              <a:t> who has ever needed a hug and didn’t get one? </a:t>
            </a:r>
          </a:p>
          <a:p>
            <a:pPr marL="621721" lvl="1" indent="-169560" defTabSz="452160" eaLnBrk="1" fontAlgn="auto" hangingPunct="1">
              <a:lnSpc>
                <a:spcPct val="115000"/>
              </a:lnSpc>
              <a:spcBef>
                <a:spcPts val="0"/>
              </a:spcBef>
              <a:spcAft>
                <a:spcPts val="0"/>
              </a:spcAft>
              <a:buClr>
                <a:schemeClr val="dk1"/>
              </a:buClr>
              <a:buSzPct val="91666"/>
              <a:buFont typeface="Arial" panose="020B0604020202020204" pitchFamily="34" charset="0"/>
              <a:buChar char="•"/>
              <a:defRPr/>
            </a:pPr>
            <a:r>
              <a:rPr lang="en-US" sz="1000" kern="1200" dirty="0" smtClean="0">
                <a:solidFill>
                  <a:schemeClr val="tx1"/>
                </a:solidFill>
                <a:latin typeface="+mn-lt"/>
                <a:ea typeface="+mn-ea"/>
                <a:cs typeface="+mn-cs"/>
              </a:rPr>
              <a:t>If you didn’t get it – how’d did that feel? (allow for a few answers)</a:t>
            </a:r>
          </a:p>
          <a:p>
            <a:pPr marL="621721" lvl="1" indent="-169560" defTabSz="452160" eaLnBrk="1" fontAlgn="auto" hangingPunct="1">
              <a:lnSpc>
                <a:spcPct val="115000"/>
              </a:lnSpc>
              <a:spcBef>
                <a:spcPts val="0"/>
              </a:spcBef>
              <a:spcAft>
                <a:spcPts val="0"/>
              </a:spcAft>
              <a:buClr>
                <a:schemeClr val="dk1"/>
              </a:buClr>
              <a:buSzPct val="91666"/>
              <a:buFont typeface="Arial" panose="020B0604020202020204" pitchFamily="34" charset="0"/>
              <a:buChar char="•"/>
              <a:defRPr/>
            </a:pPr>
            <a:r>
              <a:rPr lang="en-US" sz="1000" kern="1200" dirty="0" smtClean="0">
                <a:solidFill>
                  <a:schemeClr val="tx1"/>
                </a:solidFill>
                <a:latin typeface="+mn-lt"/>
                <a:ea typeface="+mn-ea"/>
                <a:cs typeface="+mn-cs"/>
              </a:rPr>
              <a:t>If you did – how’d did that feel? How did it  help? (allow for a few answers)</a:t>
            </a:r>
          </a:p>
          <a:p>
            <a:pPr marL="904321" lvl="2" defTabSz="452160" eaLnBrk="1" fontAlgn="auto" hangingPunct="1">
              <a:lnSpc>
                <a:spcPct val="115000"/>
              </a:lnSpc>
              <a:spcBef>
                <a:spcPts val="0"/>
              </a:spcBef>
              <a:spcAft>
                <a:spcPts val="0"/>
              </a:spcAft>
              <a:buClr>
                <a:schemeClr val="dk1"/>
              </a:buClr>
              <a:buSzPct val="91666"/>
              <a:defRPr/>
            </a:pPr>
            <a:endParaRPr lang="en-US" sz="1000" kern="1200" dirty="0">
              <a:solidFill>
                <a:schemeClr val="tx1"/>
              </a:solidFill>
              <a:latin typeface="+mn-lt"/>
              <a:ea typeface="+mn-ea"/>
              <a:cs typeface="+mn-cs"/>
            </a:endParaRPr>
          </a:p>
          <a:p>
            <a:pPr marL="15580" defTabSz="452160" eaLnBrk="1" fontAlgn="auto" hangingPunct="1">
              <a:lnSpc>
                <a:spcPct val="115000"/>
              </a:lnSpc>
              <a:spcBef>
                <a:spcPts val="0"/>
              </a:spcBef>
              <a:spcAft>
                <a:spcPts val="0"/>
              </a:spcAft>
              <a:buClr>
                <a:schemeClr val="dk1"/>
              </a:buClr>
              <a:buSzPct val="91666"/>
              <a:defRPr/>
            </a:pPr>
            <a:r>
              <a:rPr lang="en-US" sz="1000" kern="1200" dirty="0">
                <a:solidFill>
                  <a:schemeClr val="tx1"/>
                </a:solidFill>
                <a:latin typeface="+mn-lt"/>
                <a:ea typeface="+mn-ea"/>
                <a:cs typeface="+mn-cs"/>
              </a:rPr>
              <a:t>Research (and perhaps just common sense and our experiences) tell us that touch is necessary. To feel loved, worthwhile, visible, meaningful – we have to receive healthy touch</a:t>
            </a:r>
            <a:r>
              <a:rPr lang="en-US" sz="1000" kern="1200" dirty="0" smtClean="0">
                <a:solidFill>
                  <a:schemeClr val="tx1"/>
                </a:solidFill>
                <a:latin typeface="+mn-lt"/>
                <a:ea typeface="+mn-ea"/>
                <a:cs typeface="+mn-cs"/>
              </a:rPr>
              <a:t>.</a:t>
            </a:r>
            <a:endParaRPr lang="en-US" sz="1000" kern="1200" dirty="0">
              <a:solidFill>
                <a:schemeClr val="tx1"/>
              </a:solidFill>
              <a:latin typeface="+mn-lt"/>
              <a:ea typeface="+mn-ea"/>
              <a:cs typeface="+mn-cs"/>
            </a:endParaRPr>
          </a:p>
          <a:p>
            <a:pPr>
              <a:lnSpc>
                <a:spcPct val="115000"/>
              </a:lnSpc>
              <a:buClr>
                <a:schemeClr val="dk1"/>
              </a:buClr>
              <a:buSzPct val="91666"/>
            </a:pPr>
            <a:r>
              <a:rPr lang="en-US" sz="1000" kern="1200" dirty="0" smtClean="0">
                <a:solidFill>
                  <a:schemeClr val="tx1"/>
                </a:solidFill>
                <a:latin typeface="+mn-lt"/>
                <a:ea typeface="+mn-ea"/>
                <a:cs typeface="+mn-cs"/>
              </a:rPr>
              <a:t>Research </a:t>
            </a:r>
            <a:r>
              <a:rPr lang="en-US" sz="1000" kern="1200" dirty="0">
                <a:solidFill>
                  <a:schemeClr val="tx1"/>
                </a:solidFill>
                <a:latin typeface="+mn-lt"/>
                <a:ea typeface="+mn-ea"/>
                <a:cs typeface="+mn-cs"/>
              </a:rPr>
              <a:t>has </a:t>
            </a:r>
            <a:r>
              <a:rPr lang="en-US" sz="1000" kern="1200" dirty="0" smtClean="0">
                <a:solidFill>
                  <a:schemeClr val="tx1"/>
                </a:solidFill>
                <a:latin typeface="+mn-lt"/>
                <a:ea typeface="+mn-ea"/>
                <a:cs typeface="+mn-cs"/>
              </a:rPr>
              <a:t>also shown </a:t>
            </a:r>
            <a:r>
              <a:rPr lang="en-US" sz="1000" kern="1200" dirty="0">
                <a:solidFill>
                  <a:schemeClr val="tx1"/>
                </a:solidFill>
                <a:latin typeface="+mn-lt"/>
                <a:ea typeface="+mn-ea"/>
                <a:cs typeface="+mn-cs"/>
              </a:rPr>
              <a:t>that children who receive little to no touch are more vulnerable to inappropriate touching or sexual abuse than kids who are touched often and appropriately. </a:t>
            </a:r>
            <a:endParaRPr lang="en-US" sz="1000" kern="1200" dirty="0" smtClean="0">
              <a:solidFill>
                <a:schemeClr val="tx1"/>
              </a:solidFill>
              <a:latin typeface="+mn-lt"/>
              <a:ea typeface="+mn-ea"/>
              <a:cs typeface="+mn-cs"/>
            </a:endParaRPr>
          </a:p>
          <a:p>
            <a:pPr>
              <a:lnSpc>
                <a:spcPct val="115000"/>
              </a:lnSpc>
              <a:buClr>
                <a:schemeClr val="dk1"/>
              </a:buClr>
              <a:buSzPct val="91666"/>
            </a:pPr>
            <a:endParaRPr lang="en-US" sz="1000" kern="1200" dirty="0">
              <a:solidFill>
                <a:schemeClr val="tx1"/>
              </a:solidFill>
              <a:latin typeface="+mn-lt"/>
              <a:ea typeface="+mn-ea"/>
              <a:cs typeface="+mn-cs"/>
            </a:endParaRPr>
          </a:p>
          <a:p>
            <a:pPr lvl="0">
              <a:lnSpc>
                <a:spcPct val="115000"/>
              </a:lnSpc>
              <a:buClr>
                <a:schemeClr val="dk1"/>
              </a:buClr>
              <a:buSzPct val="91666"/>
            </a:pPr>
            <a:r>
              <a:rPr lang="en-US" sz="1000" kern="1200" dirty="0">
                <a:solidFill>
                  <a:schemeClr val="tx1"/>
                </a:solidFill>
                <a:latin typeface="+mn-lt"/>
                <a:ea typeface="+mn-ea"/>
                <a:cs typeface="+mn-cs"/>
              </a:rPr>
              <a:t>Kids who have been abused do not have that base of healthy experiences, of healthy touch that helps them know when something isn’t safe – even if they are confused about what is going on, they don’t recognize this confusion as a warning sign to ask for help. They don’t trust their own sense of discomfort or being violated. </a:t>
            </a:r>
          </a:p>
          <a:p>
            <a:pPr lvl="0">
              <a:lnSpc>
                <a:spcPct val="115000"/>
              </a:lnSpc>
              <a:buClr>
                <a:schemeClr val="dk1"/>
              </a:buClr>
              <a:buSzPct val="91666"/>
            </a:pPr>
            <a:endParaRPr lang="en-US" sz="1000" kern="1200" dirty="0">
              <a:solidFill>
                <a:schemeClr val="tx1"/>
              </a:solidFill>
              <a:latin typeface="+mn-lt"/>
              <a:ea typeface="+mn-ea"/>
              <a:cs typeface="+mn-cs"/>
            </a:endParaRPr>
          </a:p>
          <a:p>
            <a:pPr lvl="0">
              <a:lnSpc>
                <a:spcPct val="115000"/>
              </a:lnSpc>
              <a:buClr>
                <a:schemeClr val="dk1"/>
              </a:buClr>
              <a:buSzPct val="91666"/>
            </a:pPr>
            <a:r>
              <a:rPr lang="en-US" sz="1000" kern="1200" dirty="0">
                <a:solidFill>
                  <a:schemeClr val="tx1"/>
                </a:solidFill>
                <a:latin typeface="+mn-lt"/>
                <a:ea typeface="+mn-ea"/>
                <a:cs typeface="+mn-cs"/>
              </a:rPr>
              <a:t>Possible example: We often know what we don’t want before we know what we do want. If we don’t provide children with healthy and safe nurturing touch, they won’t even know that this is important, feels good, feels </a:t>
            </a:r>
            <a:r>
              <a:rPr lang="en-US" sz="1000" kern="1200" dirty="0" smtClean="0">
                <a:solidFill>
                  <a:schemeClr val="tx1"/>
                </a:solidFill>
                <a:latin typeface="+mn-lt"/>
                <a:ea typeface="+mn-ea"/>
                <a:cs typeface="+mn-cs"/>
              </a:rPr>
              <a:t>safe. </a:t>
            </a:r>
            <a:r>
              <a:rPr lang="en-US" sz="1000" kern="1200" dirty="0">
                <a:solidFill>
                  <a:schemeClr val="tx1"/>
                </a:solidFill>
                <a:latin typeface="+mn-lt"/>
                <a:ea typeface="+mn-ea"/>
                <a:cs typeface="+mn-cs"/>
              </a:rPr>
              <a:t>It’s more easy for them to crave touch that puts them at risk or actually harms them. </a:t>
            </a:r>
          </a:p>
          <a:p>
            <a:pPr lvl="0">
              <a:lnSpc>
                <a:spcPct val="115000"/>
              </a:lnSpc>
              <a:buClr>
                <a:schemeClr val="dk1"/>
              </a:buClr>
              <a:buSzPct val="91666"/>
            </a:pPr>
            <a:r>
              <a:rPr lang="en-US" sz="1000" kern="1200" dirty="0">
                <a:solidFill>
                  <a:schemeClr val="tx1"/>
                </a:solidFill>
                <a:latin typeface="+mn-lt"/>
                <a:ea typeface="+mn-ea"/>
                <a:cs typeface="+mn-cs"/>
              </a:rPr>
              <a:t>Also, to add to the protective layer that healthy touch provides, serial abusers can often recognize the difference between a kid who craves physical touch, and a kid who receives enough physical touch to be able to recognize what is too much, or what’s inappropriate. Not surprisingly, people are also more likely to sexually abuse someone else if they have been neglected in terms of physical touch throughout their lives</a:t>
            </a:r>
            <a:r>
              <a:rPr lang="en-US" sz="1000" kern="1200" dirty="0" smtClean="0">
                <a:solidFill>
                  <a:schemeClr val="tx1"/>
                </a:solidFill>
                <a:latin typeface="+mn-lt"/>
                <a:ea typeface="+mn-ea"/>
                <a:cs typeface="+mn-cs"/>
              </a:rPr>
              <a:t>.</a:t>
            </a:r>
            <a:endParaRPr lang="en-US" sz="1000" kern="1200" dirty="0">
              <a:solidFill>
                <a:schemeClr val="tx1"/>
              </a:solidFill>
              <a:latin typeface="+mn-lt"/>
              <a:ea typeface="+mn-ea"/>
              <a:cs typeface="+mn-cs"/>
            </a:endParaRPr>
          </a:p>
          <a:p>
            <a:pPr lvl="1">
              <a:lnSpc>
                <a:spcPct val="115000"/>
              </a:lnSpc>
              <a:buClr>
                <a:schemeClr val="dk1"/>
              </a:buClr>
              <a:buSzPct val="91666"/>
            </a:pPr>
            <a:endParaRPr lang="en-US" sz="1000" kern="1200" dirty="0">
              <a:solidFill>
                <a:schemeClr val="tx1"/>
              </a:solidFill>
              <a:latin typeface="+mn-lt"/>
              <a:ea typeface="+mn-ea"/>
              <a:cs typeface="+mn-cs"/>
            </a:endParaRPr>
          </a:p>
          <a:p>
            <a:pPr lvl="0">
              <a:lnSpc>
                <a:spcPct val="115000"/>
              </a:lnSpc>
              <a:buClr>
                <a:schemeClr val="dk1"/>
              </a:buClr>
              <a:buSzPct val="91666"/>
            </a:pPr>
            <a:r>
              <a:rPr lang="en-US" sz="1000" kern="1200" dirty="0">
                <a:solidFill>
                  <a:schemeClr val="tx1"/>
                </a:solidFill>
                <a:latin typeface="+mn-lt"/>
                <a:ea typeface="+mn-ea"/>
                <a:cs typeface="+mn-cs"/>
              </a:rPr>
              <a:t>Appropriate healthy touch teaches consent by always asking a kid if they’d like a hug, or a hand on the shoulder, and always being willing to hear and respect a ‘no’ from them. Also explaining to kids that they can ask you for a hug, and they can hear a ‘no’ and will respect that. A ‘no’ is always an opportunity to connect in a different way, or ask if someone needs </a:t>
            </a:r>
            <a:r>
              <a:rPr lang="en-US" sz="1000" kern="1200" dirty="0" smtClean="0">
                <a:solidFill>
                  <a:schemeClr val="tx1"/>
                </a:solidFill>
                <a:latin typeface="+mn-lt"/>
                <a:ea typeface="+mn-ea"/>
                <a:cs typeface="+mn-cs"/>
              </a:rPr>
              <a:t>space.</a:t>
            </a:r>
          </a:p>
          <a:p>
            <a:pPr lvl="0">
              <a:lnSpc>
                <a:spcPct val="115000"/>
              </a:lnSpc>
              <a:buClr>
                <a:schemeClr val="dk1"/>
              </a:buClr>
              <a:buSzPct val="91666"/>
            </a:pPr>
            <a:endParaRPr lang="en-US" sz="1000" kern="1200" dirty="0" smtClean="0">
              <a:solidFill>
                <a:schemeClr val="tx1"/>
              </a:solidFill>
              <a:latin typeface="+mn-lt"/>
              <a:ea typeface="+mn-ea"/>
              <a:cs typeface="+mn-cs"/>
            </a:endParaRPr>
          </a:p>
          <a:p>
            <a:pPr lvl="0">
              <a:lnSpc>
                <a:spcPct val="115000"/>
              </a:lnSpc>
              <a:buClr>
                <a:schemeClr val="dk1"/>
              </a:buClr>
              <a:buSzPct val="91666"/>
            </a:pPr>
            <a:r>
              <a:rPr lang="en-US" sz="1000" kern="1200" dirty="0" smtClean="0">
                <a:solidFill>
                  <a:schemeClr val="tx1"/>
                </a:solidFill>
                <a:latin typeface="+mn-lt"/>
                <a:ea typeface="+mn-ea"/>
                <a:cs typeface="+mn-cs"/>
              </a:rPr>
              <a:t>Also</a:t>
            </a:r>
            <a:r>
              <a:rPr lang="en-US" sz="1000" kern="1200" baseline="0" dirty="0" smtClean="0">
                <a:solidFill>
                  <a:schemeClr val="tx1"/>
                </a:solidFill>
                <a:latin typeface="+mn-lt"/>
                <a:ea typeface="+mn-ea"/>
                <a:cs typeface="+mn-cs"/>
              </a:rPr>
              <a:t> - a</a:t>
            </a:r>
            <a:r>
              <a:rPr lang="en-US" sz="1000" kern="1200" dirty="0" smtClean="0">
                <a:solidFill>
                  <a:schemeClr val="tx1"/>
                </a:solidFill>
                <a:latin typeface="+mn-lt"/>
                <a:ea typeface="+mn-ea"/>
                <a:cs typeface="+mn-cs"/>
              </a:rPr>
              <a:t>lways ask yourself: “Why am I offering a hug? Do I actually need a hug more than they do?” As adults, we do have to try to go elsewhere to get our physical needs met. Yet we sometimes forget this when we tell kids to hug us or someone else. </a:t>
            </a:r>
            <a:endParaRPr lang="en-US" sz="1000" kern="1200" dirty="0">
              <a:solidFill>
                <a:schemeClr val="tx1"/>
              </a:solidFill>
              <a:latin typeface="+mn-lt"/>
              <a:ea typeface="+mn-ea"/>
              <a:cs typeface="+mn-cs"/>
            </a:endParaRPr>
          </a:p>
        </p:txBody>
      </p:sp>
      <p:sp>
        <p:nvSpPr>
          <p:cNvPr id="88" name="Shape 88"/>
          <p:cNvSpPr txBox="1">
            <a:spLocks noGrp="1"/>
          </p:cNvSpPr>
          <p:nvPr>
            <p:ph type="sldNum" idx="12"/>
          </p:nvPr>
        </p:nvSpPr>
        <p:spPr>
          <a:xfrm>
            <a:off x="3884614" y="8685213"/>
            <a:ext cx="2971799" cy="457200"/>
          </a:xfrm>
          <a:prstGeom prst="rect">
            <a:avLst/>
          </a:prstGeom>
          <a:noFill/>
          <a:ln>
            <a:noFill/>
          </a:ln>
        </p:spPr>
        <p:txBody>
          <a:bodyPr lIns="92280" tIns="46127" rIns="92280" bIns="46127" anchor="b" anchorCtr="0">
            <a:noAutofit/>
          </a:bodyPr>
          <a:lstStyle/>
          <a:p>
            <a:pPr algn="r">
              <a:buSzPct val="25000"/>
            </a:pPr>
            <a:fld id="{00000000-1234-1234-1234-123412341234}" type="slidenum">
              <a:rPr lang="en-US">
                <a:latin typeface="Calibri"/>
                <a:ea typeface="Calibri"/>
                <a:cs typeface="Calibri"/>
                <a:sym typeface="Calibri"/>
              </a:rPr>
              <a:pPr algn="r">
                <a:buSzPct val="25000"/>
              </a:pPr>
              <a:t>23</a:t>
            </a:fld>
            <a:endParaRPr lang="en-US">
              <a:latin typeface="Calibri"/>
              <a:ea typeface="Calibri"/>
              <a:cs typeface="Calibri"/>
              <a:sym typeface="Calibri"/>
            </a:endParaRPr>
          </a:p>
        </p:txBody>
      </p:sp>
      <p:sp>
        <p:nvSpPr>
          <p:cNvPr id="2" name="Date Placeholder 1"/>
          <p:cNvSpPr>
            <a:spLocks noGrp="1"/>
          </p:cNvSpPr>
          <p:nvPr>
            <p:ph type="dt" idx="13"/>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3" y="4343401"/>
            <a:ext cx="5486399" cy="4114800"/>
          </a:xfrm>
          <a:prstGeom prst="rect">
            <a:avLst/>
          </a:prstGeom>
          <a:noFill/>
          <a:ln>
            <a:noFill/>
          </a:ln>
        </p:spPr>
        <p:txBody>
          <a:bodyPr lIns="92280" tIns="46127" rIns="92280" bIns="46127" anchor="t" anchorCtr="0">
            <a:no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Trainers notes/Suggested language:</a:t>
            </a:r>
          </a:p>
          <a:p>
            <a:r>
              <a:rPr lang="en-US" sz="1000" dirty="0" smtClean="0"/>
              <a:t>So healthy</a:t>
            </a:r>
            <a:r>
              <a:rPr lang="en-US" sz="1000" baseline="0" dirty="0" smtClean="0"/>
              <a:t> touch is an important part of sex abuse prevention. Beyond thinking about touch for any kid, it helps us to also think about touch when there are special considerations, such as children with different abilities, children and youth who have already been sexually abused and also from the prospective of being a professional working with children. The guidelines for healthy touch may change depending on the child’s needs – because of course, every child is unique and we need to approach touch from understanding the individual needs and experiences of any particular child. </a:t>
            </a:r>
          </a:p>
          <a:p>
            <a:endParaRPr lang="en-US" sz="1000" baseline="0" dirty="0" smtClean="0"/>
          </a:p>
          <a:p>
            <a:r>
              <a:rPr lang="en-US" sz="1000" baseline="0" dirty="0" smtClean="0"/>
              <a:t>Kids with disabilities are three times (3x) more likely to be sexually abused than kids without a disability.  There are many reasons for this, including the mistaken thinking that people with disabilities do not need healthy sexuality education and that individuals, particularly children, who have disabilities are not sexual beings. </a:t>
            </a:r>
          </a:p>
          <a:p>
            <a:endParaRPr lang="en-US" sz="1000" baseline="0" dirty="0" smtClean="0"/>
          </a:p>
          <a:p>
            <a:r>
              <a:rPr lang="en-US" sz="1000" dirty="0" smtClean="0"/>
              <a:t>So</a:t>
            </a:r>
            <a:r>
              <a:rPr lang="en-US" sz="1000" baseline="0" dirty="0" smtClean="0"/>
              <a:t> we need to think about how we do model for kids with different abilities, ways that they can integrate and that demonstrate healthy touch. Likewise, when we are parenting or working with a child who has been sexually abused, demonstrating healthy – and safe – touch is critical. This is part of healing, as well as protecting.</a:t>
            </a:r>
          </a:p>
          <a:p>
            <a:endParaRPr lang="en-US" sz="1000" baseline="0" dirty="0" smtClean="0"/>
          </a:p>
          <a:p>
            <a:r>
              <a:rPr lang="en-US" sz="1000" baseline="0" dirty="0" smtClean="0"/>
              <a:t>And finally, professionals who work with children – teachers, counselors, coaches, medical professionals – need to think about the impact of touch in their professional relationship. Yes, we often may think that a good hug is needed for a student, a young athlete, a child in daycare or at a doctor’s appointment, but we all have a responsibility – as parents and professionals – to be aware of the circumstances around a child and how they might perceive a hug. </a:t>
            </a:r>
            <a:endParaRPr lang="en-US" sz="1000" dirty="0"/>
          </a:p>
          <a:p>
            <a:endParaRPr lang="en-US" sz="1000" baseline="0" dirty="0" smtClean="0"/>
          </a:p>
          <a:p>
            <a:pPr marL="15580" defTabSz="452160" eaLnBrk="1" fontAlgn="auto" hangingPunct="1">
              <a:lnSpc>
                <a:spcPct val="115000"/>
              </a:lnSpc>
              <a:spcBef>
                <a:spcPts val="0"/>
              </a:spcBef>
              <a:spcAft>
                <a:spcPts val="0"/>
              </a:spcAft>
              <a:buClr>
                <a:schemeClr val="dk1"/>
              </a:buClr>
              <a:buSzPct val="91666"/>
              <a:defRPr/>
            </a:pPr>
            <a:r>
              <a:rPr lang="en-US" sz="1000" b="1" i="1" kern="1200" dirty="0" smtClean="0">
                <a:solidFill>
                  <a:schemeClr val="tx1"/>
                </a:solidFill>
                <a:latin typeface="+mn-lt"/>
                <a:ea typeface="+mn-ea"/>
                <a:cs typeface="+mn-cs"/>
              </a:rPr>
              <a:t>(The following section is additional when teaching foster parents and other professional caregivers)</a:t>
            </a:r>
          </a:p>
          <a:p>
            <a:pPr marL="358480" lvl="1" defTabSz="452160" eaLnBrk="1" fontAlgn="auto" hangingPunct="1">
              <a:lnSpc>
                <a:spcPct val="115000"/>
              </a:lnSpc>
              <a:spcBef>
                <a:spcPts val="0"/>
              </a:spcBef>
              <a:spcAft>
                <a:spcPts val="0"/>
              </a:spcAft>
              <a:buClr>
                <a:schemeClr val="dk1"/>
              </a:buClr>
              <a:buSzPct val="91666"/>
              <a:defRPr/>
            </a:pPr>
            <a:r>
              <a:rPr lang="en-US" sz="1000" i="1" kern="1200" dirty="0" smtClean="0">
                <a:solidFill>
                  <a:schemeClr val="tx1"/>
                </a:solidFill>
                <a:latin typeface="+mn-lt"/>
                <a:ea typeface="+mn-ea"/>
                <a:cs typeface="+mn-cs"/>
              </a:rPr>
              <a:t>But touch is confusing for kids in foster care, or kids who have had some type</a:t>
            </a:r>
            <a:r>
              <a:rPr lang="en-US" sz="1000" i="1" kern="1200" baseline="0" dirty="0" smtClean="0">
                <a:solidFill>
                  <a:schemeClr val="tx1"/>
                </a:solidFill>
                <a:latin typeface="+mn-lt"/>
                <a:ea typeface="+mn-ea"/>
                <a:cs typeface="+mn-cs"/>
              </a:rPr>
              <a:t> of trauma in their lives - </a:t>
            </a:r>
            <a:r>
              <a:rPr lang="en-US" sz="1000" i="1" kern="1200" dirty="0" smtClean="0">
                <a:solidFill>
                  <a:schemeClr val="tx1"/>
                </a:solidFill>
                <a:latin typeface="+mn-lt"/>
                <a:ea typeface="+mn-ea"/>
                <a:cs typeface="+mn-cs"/>
              </a:rPr>
              <a:t>s and for the parents and involved professionals that care for them. </a:t>
            </a:r>
          </a:p>
          <a:p>
            <a:pPr marL="795060" lvl="2" defTabSz="452160" eaLnBrk="1" fontAlgn="auto" hangingPunct="1">
              <a:lnSpc>
                <a:spcPct val="115000"/>
              </a:lnSpc>
              <a:spcBef>
                <a:spcPts val="0"/>
              </a:spcBef>
              <a:spcAft>
                <a:spcPts val="0"/>
              </a:spcAft>
              <a:buClr>
                <a:schemeClr val="dk1"/>
              </a:buClr>
              <a:buSzPct val="91666"/>
              <a:defRPr/>
            </a:pPr>
            <a:endParaRPr lang="en-US" sz="1000" i="1" kern="1200" dirty="0" smtClean="0">
              <a:solidFill>
                <a:schemeClr val="tx1"/>
              </a:solidFill>
              <a:latin typeface="+mn-lt"/>
              <a:ea typeface="+mn-ea"/>
              <a:cs typeface="+mn-cs"/>
            </a:endParaRPr>
          </a:p>
          <a:p>
            <a:pPr marL="512460" lvl="1" indent="-169560" defTabSz="452160" eaLnBrk="1" fontAlgn="auto" hangingPunct="1">
              <a:lnSpc>
                <a:spcPct val="115000"/>
              </a:lnSpc>
              <a:spcBef>
                <a:spcPts val="0"/>
              </a:spcBef>
              <a:spcAft>
                <a:spcPts val="0"/>
              </a:spcAft>
              <a:buClr>
                <a:schemeClr val="dk1"/>
              </a:buClr>
              <a:buSzPct val="91666"/>
              <a:buFont typeface="Wingdings" panose="05000000000000000000" pitchFamily="2" charset="2"/>
              <a:buChar char="Ø"/>
              <a:defRPr/>
            </a:pPr>
            <a:r>
              <a:rPr lang="en-US" sz="1000" b="1" i="1" kern="1200" dirty="0" smtClean="0">
                <a:solidFill>
                  <a:schemeClr val="tx1"/>
                </a:solidFill>
                <a:latin typeface="+mn-lt"/>
                <a:ea typeface="+mn-ea"/>
                <a:cs typeface="+mn-cs"/>
              </a:rPr>
              <a:t>Ask (POLL) - How many people have had concerns about hugging a child in their care, under their watch? What about physical touch with these kids can be worrisome? </a:t>
            </a:r>
            <a:r>
              <a:rPr lang="en-US" sz="1000" i="1" kern="1200" dirty="0" smtClean="0">
                <a:solidFill>
                  <a:schemeClr val="tx1"/>
                </a:solidFill>
                <a:latin typeface="+mn-lt"/>
                <a:ea typeface="+mn-ea"/>
                <a:cs typeface="+mn-cs"/>
              </a:rPr>
              <a:t>(allow for answers) </a:t>
            </a:r>
            <a:r>
              <a:rPr lang="en-US" sz="1000" b="1" i="1" kern="1200" dirty="0" smtClean="0">
                <a:solidFill>
                  <a:schemeClr val="tx1"/>
                </a:solidFill>
                <a:latin typeface="+mn-lt"/>
                <a:ea typeface="+mn-ea"/>
                <a:cs typeface="+mn-cs"/>
              </a:rPr>
              <a:t>Discuss</a:t>
            </a:r>
          </a:p>
          <a:p>
            <a:pPr marL="795060" lvl="2" defTabSz="452160" eaLnBrk="1" fontAlgn="auto" hangingPunct="1">
              <a:lnSpc>
                <a:spcPct val="115000"/>
              </a:lnSpc>
              <a:spcBef>
                <a:spcPts val="0"/>
              </a:spcBef>
              <a:spcAft>
                <a:spcPts val="0"/>
              </a:spcAft>
              <a:buClr>
                <a:schemeClr val="dk1"/>
              </a:buClr>
              <a:buSzPct val="91666"/>
              <a:defRPr/>
            </a:pPr>
            <a:r>
              <a:rPr lang="en-US" sz="1000" i="1" kern="1200" dirty="0" smtClean="0">
                <a:solidFill>
                  <a:schemeClr val="tx1"/>
                </a:solidFill>
                <a:latin typeface="+mn-lt"/>
                <a:ea typeface="+mn-ea"/>
                <a:cs typeface="+mn-cs"/>
              </a:rPr>
              <a:t>Look for possible reasons:</a:t>
            </a:r>
          </a:p>
          <a:p>
            <a:pPr marL="964621" lvl="2" indent="-169560" defTabSz="452160" eaLnBrk="1" fontAlgn="auto" hangingPunct="1">
              <a:lnSpc>
                <a:spcPct val="115000"/>
              </a:lnSpc>
              <a:spcBef>
                <a:spcPts val="0"/>
              </a:spcBef>
              <a:spcAft>
                <a:spcPts val="0"/>
              </a:spcAft>
              <a:buClr>
                <a:schemeClr val="dk1"/>
              </a:buClr>
              <a:buSzPct val="91666"/>
              <a:buFont typeface="Arial" panose="020B0604020202020204" pitchFamily="34" charset="0"/>
              <a:buChar char="•"/>
              <a:defRPr/>
            </a:pPr>
            <a:r>
              <a:rPr lang="en-US" sz="1000" i="1" kern="1200" dirty="0" smtClean="0">
                <a:solidFill>
                  <a:schemeClr val="tx1"/>
                </a:solidFill>
                <a:latin typeface="+mn-lt"/>
                <a:ea typeface="+mn-ea"/>
                <a:cs typeface="+mn-cs"/>
              </a:rPr>
              <a:t>Afraid of allegation – perhaps already kid’s history of making allegations, or history of sexual abuse, or had personal experience with someone making allegation or even in personal life. </a:t>
            </a:r>
          </a:p>
          <a:p>
            <a:pPr marL="964621" lvl="2" indent="-169560" defTabSz="452160" eaLnBrk="1" fontAlgn="auto" hangingPunct="1">
              <a:lnSpc>
                <a:spcPct val="115000"/>
              </a:lnSpc>
              <a:spcBef>
                <a:spcPts val="0"/>
              </a:spcBef>
              <a:spcAft>
                <a:spcPts val="0"/>
              </a:spcAft>
              <a:buClr>
                <a:schemeClr val="dk1"/>
              </a:buClr>
              <a:buSzPct val="91666"/>
              <a:buFont typeface="Arial" panose="020B0604020202020204" pitchFamily="34" charset="0"/>
              <a:buChar char="•"/>
              <a:defRPr/>
            </a:pPr>
            <a:r>
              <a:rPr lang="en-US" sz="1000" i="1" kern="1200" dirty="0" smtClean="0">
                <a:solidFill>
                  <a:schemeClr val="tx1"/>
                </a:solidFill>
                <a:latin typeface="+mn-lt"/>
                <a:ea typeface="+mn-ea"/>
                <a:cs typeface="+mn-cs"/>
              </a:rPr>
              <a:t>Afraid of triggering child – scaring them…</a:t>
            </a:r>
          </a:p>
          <a:p>
            <a:pPr marL="964621" lvl="2" indent="-169560" defTabSz="452160" eaLnBrk="1" fontAlgn="auto" hangingPunct="1">
              <a:lnSpc>
                <a:spcPct val="115000"/>
              </a:lnSpc>
              <a:spcBef>
                <a:spcPts val="0"/>
              </a:spcBef>
              <a:spcAft>
                <a:spcPts val="0"/>
              </a:spcAft>
              <a:buClr>
                <a:schemeClr val="dk1"/>
              </a:buClr>
              <a:buSzPct val="91666"/>
              <a:buFont typeface="Arial" panose="020B0604020202020204" pitchFamily="34" charset="0"/>
              <a:buChar char="•"/>
              <a:defRPr/>
            </a:pPr>
            <a:r>
              <a:rPr lang="en-US" sz="1000" i="1" kern="1200" dirty="0" smtClean="0">
                <a:solidFill>
                  <a:schemeClr val="tx1"/>
                </a:solidFill>
                <a:latin typeface="+mn-lt"/>
                <a:ea typeface="+mn-ea"/>
                <a:cs typeface="+mn-cs"/>
              </a:rPr>
              <a:t>Afraid of how child will interpret – how to use safety plan to support – describe healthy behaviors/engagement</a:t>
            </a:r>
          </a:p>
          <a:p>
            <a:pPr marL="964621" lvl="2" indent="-169560" defTabSz="452160" eaLnBrk="1" fontAlgn="auto" hangingPunct="1">
              <a:lnSpc>
                <a:spcPct val="115000"/>
              </a:lnSpc>
              <a:spcBef>
                <a:spcPts val="0"/>
              </a:spcBef>
              <a:spcAft>
                <a:spcPts val="0"/>
              </a:spcAft>
              <a:buClr>
                <a:schemeClr val="dk1"/>
              </a:buClr>
              <a:buSzPct val="91666"/>
              <a:buFont typeface="Arial" panose="020B0604020202020204" pitchFamily="34" charset="0"/>
              <a:buChar char="•"/>
              <a:defRPr/>
            </a:pPr>
            <a:r>
              <a:rPr lang="en-US" sz="1000" i="1" kern="1200" dirty="0" smtClean="0">
                <a:solidFill>
                  <a:schemeClr val="tx1"/>
                </a:solidFill>
                <a:latin typeface="+mn-lt"/>
                <a:ea typeface="+mn-ea"/>
                <a:cs typeface="+mn-cs"/>
              </a:rPr>
              <a:t>Doesn’t feel comfortable or safe – listen to this gut instinct, how to turn this into compassionate education opportunity for child</a:t>
            </a:r>
          </a:p>
          <a:p>
            <a:endParaRPr lang="en-US" sz="1000" i="1"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i="1" baseline="0" dirty="0" smtClean="0"/>
              <a:t>	</a:t>
            </a:r>
            <a:r>
              <a:rPr lang="en-US" sz="1000" i="1" kern="1200" dirty="0" smtClean="0">
                <a:solidFill>
                  <a:schemeClr val="tx1"/>
                </a:solidFill>
                <a:latin typeface="+mn-lt"/>
                <a:ea typeface="+mn-ea"/>
                <a:cs typeface="+mn-cs"/>
              </a:rPr>
              <a:t>Some agencies do a good job of providing staff and professional caretakers very clear guidelines around healthy touch. Good policies and procedures</a:t>
            </a:r>
            <a:r>
              <a:rPr lang="en-US" sz="1000" i="1" kern="1200" baseline="0" dirty="0" smtClean="0">
                <a:solidFill>
                  <a:schemeClr val="tx1"/>
                </a:solidFill>
                <a:latin typeface="+mn-lt"/>
                <a:ea typeface="+mn-ea"/>
                <a:cs typeface="+mn-cs"/>
              </a:rPr>
              <a:t> can help you better define safe touch in your program. </a:t>
            </a:r>
            <a:endParaRPr lang="en-US" sz="1000" i="1" kern="1200" dirty="0" smtClean="0">
              <a:solidFill>
                <a:schemeClr val="tx1"/>
              </a:solidFill>
              <a:latin typeface="+mn-lt"/>
              <a:ea typeface="+mn-ea"/>
              <a:cs typeface="+mn-cs"/>
            </a:endParaRPr>
          </a:p>
          <a:p>
            <a:pPr rtl="0"/>
            <a:endParaRPr lang="en-US" sz="1000" b="0" i="0" u="none" strike="noStrike" kern="1200" baseline="0" dirty="0" smtClean="0">
              <a:solidFill>
                <a:schemeClr val="tx1"/>
              </a:solidFill>
              <a:latin typeface="+mn-lt"/>
              <a:ea typeface="+mn-ea"/>
              <a:cs typeface="+mn-cs"/>
            </a:endParaRPr>
          </a:p>
          <a:p>
            <a:r>
              <a:rPr lang="en-US" sz="1000" dirty="0" smtClean="0"/>
              <a:t>So</a:t>
            </a:r>
            <a:r>
              <a:rPr lang="en-US" sz="1000" dirty="0"/>
              <a:t>, how do we provide healthy touch to these kids that is safe – both for us and for the child. A big part of your work as a parent or caregiver is to learn an individual kid’s sensory preferences, physical space boundaries, and particular needs for physical touch, especially if they’ve come to us having a history of abuse, as so many have. </a:t>
            </a:r>
          </a:p>
          <a:p>
            <a:endParaRPr lang="en-US" sz="1000" dirty="0" smtClean="0"/>
          </a:p>
          <a:p>
            <a:pPr rtl="0"/>
            <a:r>
              <a:rPr lang="en-US" sz="1000" b="0" i="0" u="none" strike="noStrike" kern="1200" baseline="0" dirty="0" smtClean="0">
                <a:solidFill>
                  <a:schemeClr val="tx1"/>
                </a:solidFill>
                <a:latin typeface="+mn-lt"/>
                <a:ea typeface="+mn-ea"/>
                <a:cs typeface="+mn-cs"/>
              </a:rPr>
              <a:t>What information does help us determine what healthy touch is for (each individual) child? How do we know what kids can handle</a:t>
            </a:r>
          </a:p>
          <a:p>
            <a:pPr rtl="0"/>
            <a:r>
              <a:rPr lang="en-US" sz="1000" b="0" i="0" u="none" strike="noStrike" kern="1200" baseline="0" dirty="0" smtClean="0">
                <a:solidFill>
                  <a:schemeClr val="tx1"/>
                </a:solidFill>
                <a:latin typeface="+mn-lt"/>
                <a:ea typeface="+mn-ea"/>
                <a:cs typeface="+mn-cs"/>
              </a:rPr>
              <a:t>First - learn as much as you can about child – Is there known abuse? Have allegations been made involving the child? </a:t>
            </a:r>
          </a:p>
          <a:p>
            <a:pPr rtl="0"/>
            <a:r>
              <a:rPr lang="en-US" sz="1000" b="0" i="0" u="none" strike="noStrike" kern="1200" baseline="0" dirty="0" smtClean="0">
                <a:solidFill>
                  <a:schemeClr val="tx1"/>
                </a:solidFill>
                <a:latin typeface="+mn-lt"/>
                <a:ea typeface="+mn-ea"/>
                <a:cs typeface="+mn-cs"/>
              </a:rPr>
              <a:t>And talk with the child</a:t>
            </a:r>
          </a:p>
          <a:p>
            <a:pPr marL="514350" lvl="1" indent="-171450" rtl="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Ask them what they’re comfortable with</a:t>
            </a:r>
          </a:p>
          <a:p>
            <a:pPr marL="514350" lvl="1" indent="-171450" rtl="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Acknowledge the discomfort at first when new people touch. </a:t>
            </a:r>
          </a:p>
          <a:p>
            <a:pPr marL="514350" lvl="1" indent="-171450" rtl="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Review your family’s safety plan, specifically the rules about safe touch. Be explicit and clear that adults and other kids will not engage with them sexually, and what to do if someone does. Have a dialogue about how and when they like to be touched, and how they communicate that they don’t want to be touched. Remember to let kids push us away when they’ve had enough.</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All of these above strategies over time teach a child a certain kind of healthy interpersonal dynamic around touch, body space, and consent. </a:t>
            </a:r>
            <a:endParaRPr lang="en-US" sz="900" b="0" i="0" u="none" strike="noStrike" kern="1200" baseline="0" dirty="0" smtClean="0">
              <a:solidFill>
                <a:schemeClr val="tx1"/>
              </a:solidFill>
              <a:latin typeface="+mn-lt"/>
              <a:ea typeface="+mn-ea"/>
              <a:cs typeface="+mn-cs"/>
            </a:endParaRPr>
          </a:p>
          <a:p>
            <a:endParaRPr lang="en-US" sz="1000" dirty="0"/>
          </a:p>
          <a:p>
            <a:r>
              <a:rPr lang="en-US" sz="1000" b="1" dirty="0"/>
              <a:t>Ask:</a:t>
            </a:r>
            <a:r>
              <a:rPr lang="en-US" sz="1000" dirty="0"/>
              <a:t> Can someone share a example of a kid they’ve cared for that had specific physical or sensory boundaries, what it was like before you knew them, and what it was like for you and them after you finally got it – when your realized that there were desired safe ways of touch for this child?</a:t>
            </a:r>
          </a:p>
          <a:p>
            <a:endParaRPr lang="en-US" sz="1000" dirty="0"/>
          </a:p>
        </p:txBody>
      </p:sp>
      <p:sp>
        <p:nvSpPr>
          <p:cNvPr id="88" name="Shape 88"/>
          <p:cNvSpPr txBox="1">
            <a:spLocks noGrp="1"/>
          </p:cNvSpPr>
          <p:nvPr>
            <p:ph type="sldNum" idx="12"/>
          </p:nvPr>
        </p:nvSpPr>
        <p:spPr>
          <a:xfrm>
            <a:off x="3884614" y="8685213"/>
            <a:ext cx="2971799" cy="457200"/>
          </a:xfrm>
          <a:prstGeom prst="rect">
            <a:avLst/>
          </a:prstGeom>
          <a:noFill/>
          <a:ln>
            <a:noFill/>
          </a:ln>
        </p:spPr>
        <p:txBody>
          <a:bodyPr lIns="92280" tIns="46127" rIns="92280" bIns="46127" anchor="b" anchorCtr="0">
            <a:noAutofit/>
          </a:bodyPr>
          <a:lstStyle/>
          <a:p>
            <a:pPr algn="r">
              <a:buSzPct val="25000"/>
            </a:pPr>
            <a:fld id="{00000000-1234-1234-1234-123412341234}" type="slidenum">
              <a:rPr lang="en-US">
                <a:latin typeface="Calibri"/>
                <a:ea typeface="Calibri"/>
                <a:cs typeface="Calibri"/>
                <a:sym typeface="Calibri"/>
              </a:rPr>
              <a:pPr algn="r">
                <a:buSzPct val="25000"/>
              </a:pPr>
              <a:t>24</a:t>
            </a:fld>
            <a:endParaRPr lang="en-US">
              <a:latin typeface="Calibri"/>
              <a:ea typeface="Calibri"/>
              <a:cs typeface="Calibri"/>
              <a:sym typeface="Calibri"/>
            </a:endParaRPr>
          </a:p>
        </p:txBody>
      </p:sp>
      <p:sp>
        <p:nvSpPr>
          <p:cNvPr id="2" name="Date Placeholder 1"/>
          <p:cNvSpPr>
            <a:spLocks noGrp="1"/>
          </p:cNvSpPr>
          <p:nvPr>
            <p:ph type="dt" idx="13"/>
          </p:nvPr>
        </p:nvSpPr>
        <p:spPr/>
        <p:txBody>
          <a:bodyPr/>
          <a:lstStyle/>
          <a:p>
            <a:pPr>
              <a:defRPr/>
            </a:pPr>
            <a:endParaRPr lang="en-US"/>
          </a:p>
        </p:txBody>
      </p:sp>
    </p:spTree>
    <p:extLst>
      <p:ext uri="{BB962C8B-B14F-4D97-AF65-F5344CB8AC3E}">
        <p14:creationId xmlns:p14="http://schemas.microsoft.com/office/powerpoint/2010/main" val="2559851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321">
              <a:defRPr/>
            </a:pPr>
            <a:r>
              <a:rPr lang="en-US" sz="1000" b="1" dirty="0"/>
              <a:t>Trainer’s notes/Suggested language:</a:t>
            </a:r>
          </a:p>
          <a:p>
            <a:pPr marL="452160" lvl="2" defTabSz="904321">
              <a:defRPr/>
            </a:pPr>
            <a:endParaRPr lang="en-US" sz="1000" dirty="0">
              <a:solidFill>
                <a:srgbClr val="000000"/>
              </a:solidFill>
              <a:sym typeface="Calibri"/>
            </a:endParaRPr>
          </a:p>
          <a:p>
            <a:pPr marL="179298" lvl="1" indent="-163718" defTabSz="904321">
              <a:buFont typeface="Wingdings" panose="05000000000000000000" pitchFamily="2" charset="2"/>
              <a:buChar char="Ø"/>
              <a:defRPr/>
            </a:pPr>
            <a:r>
              <a:rPr lang="en-US" sz="1000" b="1" dirty="0">
                <a:solidFill>
                  <a:srgbClr val="000000"/>
                </a:solidFill>
                <a:sym typeface="Calibri"/>
              </a:rPr>
              <a:t>Review and discuss, asking questions along the way:</a:t>
            </a:r>
          </a:p>
          <a:p>
            <a:pPr marL="750340" lvl="1" indent="-282600">
              <a:buFont typeface="Arial" panose="020B0604020202020204" pitchFamily="34" charset="0"/>
              <a:buChar char="•"/>
            </a:pPr>
            <a:r>
              <a:rPr lang="en-US" sz="1000" dirty="0">
                <a:solidFill>
                  <a:srgbClr val="000000"/>
                </a:solidFill>
                <a:sym typeface="Calibri"/>
              </a:rPr>
              <a:t>Teach children rules about public and private behaviors, privacy, respect, healthy boundaries. It is VERY important that we talk with children not only about others’ behavior towards them but also about their behavior towards others—including bullying, boundaries, consent – (next slide talks more about consent, so can keep brief)</a:t>
            </a:r>
          </a:p>
          <a:p>
            <a:pPr marL="750340" lvl="1" indent="-282600">
              <a:buFont typeface="Arial" panose="020B0604020202020204" pitchFamily="34" charset="0"/>
              <a:buChar char="•"/>
            </a:pPr>
            <a:r>
              <a:rPr lang="en-US" sz="1000" dirty="0">
                <a:solidFill>
                  <a:srgbClr val="000000"/>
                </a:solidFill>
                <a:sym typeface="Calibri"/>
              </a:rPr>
              <a:t>Talk about “ok” and “Not ok” touches – Many of you may have heard about “good and bad” touch, and this is how we  used to teach children about safe touch but the language has moved more towards “healthy and unhealthy”, “ok and not ok”, “safe and unsafe”.  </a:t>
            </a:r>
            <a:endParaRPr lang="en-US" sz="1000" dirty="0" smtClean="0">
              <a:solidFill>
                <a:srgbClr val="000000"/>
              </a:solidFill>
              <a:sym typeface="Calibri"/>
            </a:endParaRPr>
          </a:p>
          <a:p>
            <a:pPr marL="1093240" lvl="2" indent="-282600">
              <a:buFont typeface="Wingdings" panose="05000000000000000000" pitchFamily="2" charset="2"/>
              <a:buChar char="Ø"/>
            </a:pPr>
            <a:r>
              <a:rPr lang="en-US" sz="1000" b="1" dirty="0" smtClean="0">
                <a:solidFill>
                  <a:srgbClr val="000000"/>
                </a:solidFill>
                <a:sym typeface="Calibri"/>
              </a:rPr>
              <a:t>Ask: </a:t>
            </a:r>
            <a:r>
              <a:rPr lang="en-US" sz="1000" dirty="0">
                <a:solidFill>
                  <a:srgbClr val="000000"/>
                </a:solidFill>
                <a:sym typeface="Calibri"/>
              </a:rPr>
              <a:t>why participants think this is? </a:t>
            </a:r>
            <a:endParaRPr lang="en-US" sz="1000" dirty="0" smtClean="0">
              <a:solidFill>
                <a:srgbClr val="000000"/>
              </a:solidFill>
              <a:sym typeface="Calibri"/>
            </a:endParaRPr>
          </a:p>
          <a:p>
            <a:pPr marL="1093240" lvl="2" indent="-282600">
              <a:buFont typeface="Wingdings" panose="05000000000000000000" pitchFamily="2" charset="2"/>
              <a:buChar char="Ø"/>
            </a:pPr>
            <a:r>
              <a:rPr lang="en-US" sz="1000" b="1" dirty="0" smtClean="0">
                <a:solidFill>
                  <a:srgbClr val="000000"/>
                </a:solidFill>
                <a:sym typeface="Calibri"/>
              </a:rPr>
              <a:t>Discuss:</a:t>
            </a:r>
            <a:r>
              <a:rPr lang="en-US" sz="1000" dirty="0" smtClean="0">
                <a:solidFill>
                  <a:srgbClr val="000000"/>
                </a:solidFill>
                <a:sym typeface="Calibri"/>
              </a:rPr>
              <a:t> </a:t>
            </a:r>
            <a:r>
              <a:rPr lang="en-US" sz="1000" dirty="0">
                <a:solidFill>
                  <a:srgbClr val="000000"/>
                </a:solidFill>
                <a:sym typeface="Calibri"/>
              </a:rPr>
              <a:t>including the following: Telling a child that “bad touch” isn’t allowed can be confusing. Sometimes touch that is sexual does feel good, maybe it’s with someone we trust and love…how confusing must it be for a child when we say that certain touches are bad when they feel good. </a:t>
            </a:r>
          </a:p>
          <a:p>
            <a:pPr marL="750340" lvl="1" indent="-282600">
              <a:buFont typeface="Arial" panose="020B0604020202020204" pitchFamily="34" charset="0"/>
              <a:buChar char="•"/>
            </a:pPr>
            <a:r>
              <a:rPr lang="en-US" sz="1000" dirty="0">
                <a:solidFill>
                  <a:srgbClr val="000000"/>
                </a:solidFill>
                <a:sym typeface="Calibri"/>
              </a:rPr>
              <a:t>Provide age-appropriate sexuality education. These are great opportunities for adults to have ongoing conversations with children.  Just as a four year old asking why planes can fly does not require a lengthy discussion of the physics involved, neither does a four year old asking where babies come from require a detailed explanation of the biology.  </a:t>
            </a:r>
          </a:p>
          <a:p>
            <a:pPr marL="750340" lvl="1" indent="-282600">
              <a:buFont typeface="Arial" panose="020B0604020202020204" pitchFamily="34" charset="0"/>
              <a:buChar char="•"/>
            </a:pPr>
            <a:r>
              <a:rPr lang="en-US" sz="1000" dirty="0">
                <a:solidFill>
                  <a:srgbClr val="000000"/>
                </a:solidFill>
                <a:sym typeface="Calibri"/>
              </a:rPr>
              <a:t>Encourage self-care – care around hygiene, etc.</a:t>
            </a:r>
          </a:p>
          <a:p>
            <a:pPr marL="750340" lvl="1" indent="-282600">
              <a:buFont typeface="Arial" panose="020B0604020202020204" pitchFamily="34" charset="0"/>
              <a:buChar char="•"/>
            </a:pPr>
            <a:r>
              <a:rPr lang="en-US" sz="1000" dirty="0">
                <a:solidFill>
                  <a:srgbClr val="000000"/>
                </a:solidFill>
                <a:sym typeface="Calibri"/>
              </a:rPr>
              <a:t>Answer questions honestly and directly – if you don’t know, find out the correct answer – letting the child know that it’s a great question and you want to get the most accurate information possible. </a:t>
            </a:r>
          </a:p>
          <a:p>
            <a:pPr marL="750340" lvl="1" indent="-282600">
              <a:buFont typeface="Arial" panose="020B0604020202020204" pitchFamily="34" charset="0"/>
              <a:buChar char="•"/>
            </a:pPr>
            <a:r>
              <a:rPr lang="en-US" sz="1000" dirty="0">
                <a:solidFill>
                  <a:srgbClr val="000000"/>
                </a:solidFill>
                <a:sym typeface="Calibri"/>
              </a:rPr>
              <a:t>Model healthy boundaries and follow the safety plan – let them see you knock on doors, ask if you can shake hands, hug, etc.</a:t>
            </a:r>
          </a:p>
          <a:p>
            <a:pPr marL="750340" lvl="1" indent="-282600">
              <a:buFont typeface="Arial" panose="020B0604020202020204" pitchFamily="34" charset="0"/>
              <a:buChar char="•"/>
            </a:pPr>
            <a:r>
              <a:rPr lang="en-US" sz="1000" dirty="0">
                <a:solidFill>
                  <a:srgbClr val="000000"/>
                </a:solidFill>
                <a:sym typeface="Calibri"/>
              </a:rPr>
              <a:t>Allow them to say no to hugs, kisses, etc.</a:t>
            </a:r>
          </a:p>
          <a:p>
            <a:pPr marL="750340" lvl="1" indent="-282600">
              <a:buFont typeface="Arial" panose="020B0604020202020204" pitchFamily="34" charset="0"/>
              <a:buChar char="•"/>
            </a:pPr>
            <a:r>
              <a:rPr lang="en-US" sz="1000" dirty="0">
                <a:solidFill>
                  <a:srgbClr val="000000"/>
                </a:solidFill>
                <a:sym typeface="Calibri"/>
              </a:rPr>
              <a:t>Teach and reinforce safety rules</a:t>
            </a:r>
          </a:p>
          <a:p>
            <a:pPr marL="750340" lvl="1" indent="-282600">
              <a:buFont typeface="Arial" panose="020B0604020202020204" pitchFamily="34" charset="0"/>
              <a:buChar char="•"/>
            </a:pPr>
            <a:r>
              <a:rPr lang="en-US" sz="1000" dirty="0">
                <a:solidFill>
                  <a:srgbClr val="000000"/>
                </a:solidFill>
                <a:sym typeface="Calibri"/>
              </a:rPr>
              <a:t>This is also a great time to talk about Secrets not being allowed in your family or setting. Secrets often mean that someone is doing something they’re not supposed to, like maybe breaking a safety rule. You can say, “In this family, we do surprises – not secrets. A surprise is something special that is going to happen that someone will eventually find out about – like a surprise party or present. No one should ever ask you to keep a secret, especially an adult. Adults do not keep secrets with </a:t>
            </a:r>
            <a:r>
              <a:rPr lang="en-US" sz="1000" dirty="0" err="1">
                <a:solidFill>
                  <a:srgbClr val="000000"/>
                </a:solidFill>
                <a:sym typeface="Calibri"/>
              </a:rPr>
              <a:t>with</a:t>
            </a:r>
            <a:r>
              <a:rPr lang="en-US" sz="1000" dirty="0">
                <a:solidFill>
                  <a:srgbClr val="000000"/>
                </a:solidFill>
                <a:sym typeface="Calibri"/>
              </a:rPr>
              <a:t> children. It can be fun to have a secret with a friend, another child, - but remember, this secret should never feel bad or be about anyone breaking a rule. And it should be something you want to have with this friend, not forced or </a:t>
            </a:r>
            <a:r>
              <a:rPr lang="en-US" sz="1000" dirty="0" smtClean="0">
                <a:solidFill>
                  <a:srgbClr val="000000"/>
                </a:solidFill>
                <a:sym typeface="Calibri"/>
              </a:rPr>
              <a:t>threatened.” </a:t>
            </a:r>
            <a:endParaRPr lang="en-US" sz="1000" dirty="0">
              <a:solidFill>
                <a:srgbClr val="000000"/>
              </a:solidFill>
              <a:sym typeface="Calibri"/>
            </a:endParaRPr>
          </a:p>
        </p:txBody>
      </p:sp>
      <p:sp>
        <p:nvSpPr>
          <p:cNvPr id="4" name="Slide Number Placeholder 3"/>
          <p:cNvSpPr>
            <a:spLocks noGrp="1"/>
          </p:cNvSpPr>
          <p:nvPr>
            <p:ph type="sldNum" sz="quarter" idx="5"/>
          </p:nvPr>
        </p:nvSpPr>
        <p:spPr/>
        <p:txBody>
          <a:bodyPr/>
          <a:lstStyle/>
          <a:p>
            <a:fld id="{5B59D254-A56F-A64E-8A4D-A1B97E0DCDFC}" type="slidenum">
              <a:rPr lang="en-US" smtClean="0"/>
              <a:t>25</a:t>
            </a:fld>
            <a:endParaRPr lang="en-US"/>
          </a:p>
        </p:txBody>
      </p:sp>
    </p:spTree>
    <p:extLst>
      <p:ext uri="{BB962C8B-B14F-4D97-AF65-F5344CB8AC3E}">
        <p14:creationId xmlns:p14="http://schemas.microsoft.com/office/powerpoint/2010/main" val="2703938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000" b="1" dirty="0" smtClean="0">
                <a:latin typeface="+mn-lt"/>
              </a:rPr>
              <a:t>Trainer’s notes/Suggested language:</a:t>
            </a:r>
            <a:endParaRPr lang="en-US" sz="1000" dirty="0" smtClean="0">
              <a:latin typeface="+mn-lt"/>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000" dirty="0" smtClean="0">
                <a:latin typeface="+mn-lt"/>
              </a:rPr>
              <a:t>It is very important for parents and professional caregivers to teach children about sex and sexuality.  Children are curious and that increases the risk they could be exploited by someone who takes advantage of their natural curiosity.  So how we respond to children’s questions about sexuality is incredibly important. Most importantly here…as we’ve said – is to be honest, genuine and accurate!</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000" dirty="0" smtClean="0">
              <a:latin typeface="+mn-lt"/>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000" dirty="0" smtClean="0">
                <a:latin typeface="+mn-lt"/>
              </a:rPr>
              <a:t>Not</a:t>
            </a:r>
            <a:r>
              <a:rPr lang="en-US" sz="1000" baseline="0" dirty="0" smtClean="0">
                <a:latin typeface="+mn-lt"/>
              </a:rPr>
              <a:t> only do we have the opportunity to make sure they get accurate information, but it sets the tone for our “availability” later for questions involving sex and relationships – we can let little kids know now that we are approachable and will not shame them for asking these types of questions, for being curious even…so that they will hopefully continue to come to us with questions as they mature. But of course, talking about sex, even with young children – or especially with young children isn’t always easy or comfortable.</a:t>
            </a:r>
          </a:p>
          <a:p>
            <a:endParaRPr lang="en-US" sz="1000" b="1" dirty="0" smtClean="0">
              <a:latin typeface="+mn-lt"/>
            </a:endParaRPr>
          </a:p>
          <a:p>
            <a:pPr marL="169560" marR="0" indent="-16956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smtClean="0">
                <a:latin typeface="+mn-lt"/>
              </a:rPr>
              <a:t>Ask: </a:t>
            </a:r>
            <a:r>
              <a:rPr lang="en-US" sz="1000" dirty="0" smtClean="0">
                <a:latin typeface="+mn-lt"/>
              </a:rPr>
              <a:t>What questions have you been asked that have taken you by surprise?</a:t>
            </a:r>
            <a:r>
              <a:rPr lang="en-US" sz="1000" baseline="0" dirty="0" smtClean="0">
                <a:latin typeface="+mn-lt"/>
              </a:rPr>
              <a:t> </a:t>
            </a:r>
            <a:r>
              <a:rPr lang="en-US" sz="1000" dirty="0" smtClean="0">
                <a:latin typeface="+mn-lt"/>
              </a:rPr>
              <a:t>What questions worry you or make you concerned</a:t>
            </a:r>
            <a:r>
              <a:rPr lang="en-US" sz="1000" baseline="0" dirty="0" smtClean="0">
                <a:latin typeface="+mn-lt"/>
              </a:rPr>
              <a:t> that you’ll be caught off guard and won’t know how to answer?  (Just take a few, as intro into activity below – you can also prompt participants to carry these questions into the following activity.)</a:t>
            </a:r>
          </a:p>
          <a:p>
            <a:pPr marL="15580" lvl="1" defTabSz="904321">
              <a:defRPr/>
            </a:pPr>
            <a:endParaRPr lang="en-US" sz="1000" dirty="0" smtClean="0">
              <a:solidFill>
                <a:srgbClr val="000000"/>
              </a:solidFill>
              <a:latin typeface="+mn-lt"/>
              <a:sym typeface="Calibri"/>
            </a:endParaRPr>
          </a:p>
          <a:p>
            <a:pPr marL="169560" lvl="1" indent="-169560" defTabSz="904321">
              <a:buFont typeface="Wingdings" panose="05000000000000000000" pitchFamily="2" charset="2"/>
              <a:buChar char="Ø"/>
              <a:defRPr/>
            </a:pPr>
            <a:r>
              <a:rPr lang="en-US" sz="1000" b="1" dirty="0" smtClean="0">
                <a:solidFill>
                  <a:srgbClr val="000000"/>
                </a:solidFill>
                <a:latin typeface="+mn-lt"/>
                <a:sym typeface="Calibri"/>
              </a:rPr>
              <a:t>Activity </a:t>
            </a:r>
            <a:r>
              <a:rPr lang="en-US" sz="1000" b="0" dirty="0" smtClean="0">
                <a:solidFill>
                  <a:srgbClr val="000000"/>
                </a:solidFill>
                <a:latin typeface="+mn-lt"/>
                <a:sym typeface="Calibri"/>
              </a:rPr>
              <a:t>(</a:t>
            </a:r>
            <a:r>
              <a:rPr lang="en-US" sz="1000" b="0" i="1" dirty="0" smtClean="0">
                <a:solidFill>
                  <a:srgbClr val="000000"/>
                </a:solidFill>
                <a:latin typeface="+mn-lt"/>
                <a:sym typeface="Calibri"/>
              </a:rPr>
              <a:t>pairs or small groups</a:t>
            </a:r>
            <a:r>
              <a:rPr lang="en-US" sz="1000" b="0" dirty="0" smtClean="0">
                <a:solidFill>
                  <a:srgbClr val="000000"/>
                </a:solidFill>
                <a:latin typeface="+mn-lt"/>
                <a:sym typeface="Calibri"/>
              </a:rPr>
              <a:t>):</a:t>
            </a:r>
            <a:r>
              <a:rPr lang="en-US" sz="1000" b="1" dirty="0" smtClean="0">
                <a:solidFill>
                  <a:srgbClr val="000000"/>
                </a:solidFill>
                <a:latin typeface="+mn-lt"/>
                <a:sym typeface="Calibri"/>
              </a:rPr>
              <a:t> </a:t>
            </a:r>
            <a:r>
              <a:rPr lang="en-US" sz="1000" b="0" dirty="0" smtClean="0">
                <a:solidFill>
                  <a:srgbClr val="000000"/>
                </a:solidFill>
                <a:latin typeface="+mn-lt"/>
                <a:sym typeface="Calibri"/>
              </a:rPr>
              <a:t>Let’s practice what we might say to some of those difficult and/or</a:t>
            </a:r>
            <a:r>
              <a:rPr lang="en-US" sz="1000" b="0" baseline="0" dirty="0" smtClean="0">
                <a:solidFill>
                  <a:srgbClr val="000000"/>
                </a:solidFill>
                <a:latin typeface="+mn-lt"/>
                <a:sym typeface="Calibri"/>
              </a:rPr>
              <a:t> embarrassing questions. Imagine that you are reading a story to a 4 year old, something with no sexual content whatsoever, yet this child randomly asks you one of the questions above. How would you respond?</a:t>
            </a:r>
            <a:endParaRPr lang="en-US" sz="1000" b="0" dirty="0" smtClean="0">
              <a:solidFill>
                <a:srgbClr val="000000"/>
              </a:solidFill>
              <a:latin typeface="+mn-lt"/>
              <a:sym typeface="Calibri"/>
            </a:endParaRPr>
          </a:p>
          <a:p>
            <a:pPr marL="512460" lvl="2" indent="-169560" defTabSz="904321">
              <a:buFont typeface="Wingdings" panose="05000000000000000000" pitchFamily="2" charset="2"/>
              <a:buChar char="Ø"/>
              <a:defRPr/>
            </a:pPr>
            <a:r>
              <a:rPr lang="en-US" sz="1000" b="1" dirty="0" smtClean="0">
                <a:solidFill>
                  <a:srgbClr val="000000"/>
                </a:solidFill>
                <a:latin typeface="+mn-lt"/>
                <a:sym typeface="Calibri"/>
              </a:rPr>
              <a:t>Instructions: </a:t>
            </a:r>
            <a:r>
              <a:rPr lang="en-US" sz="1000" dirty="0" smtClean="0">
                <a:solidFill>
                  <a:srgbClr val="000000"/>
                </a:solidFill>
                <a:latin typeface="+mn-lt"/>
                <a:sym typeface="Calibri"/>
              </a:rPr>
              <a:t>In pairs or small groups, instruct participants to practice their responses</a:t>
            </a:r>
            <a:r>
              <a:rPr lang="en-US" sz="1000" baseline="0" dirty="0" smtClean="0">
                <a:solidFill>
                  <a:srgbClr val="000000"/>
                </a:solidFill>
                <a:latin typeface="+mn-lt"/>
                <a:sym typeface="Calibri"/>
              </a:rPr>
              <a:t> to the questions on this slide or similar ones that involve a young child asking for information regarding sexual content.  </a:t>
            </a:r>
            <a:r>
              <a:rPr lang="en-US" sz="1000" dirty="0" smtClean="0">
                <a:solidFill>
                  <a:srgbClr val="000000"/>
                </a:solidFill>
                <a:latin typeface="+mn-lt"/>
                <a:sym typeface="Calibri"/>
              </a:rPr>
              <a:t>(allow 5 minutes)</a:t>
            </a:r>
          </a:p>
        </p:txBody>
      </p:sp>
      <p:sp>
        <p:nvSpPr>
          <p:cNvPr id="4" name="Slide Number Placeholder 3"/>
          <p:cNvSpPr>
            <a:spLocks noGrp="1"/>
          </p:cNvSpPr>
          <p:nvPr>
            <p:ph type="sldNum" sz="quarter" idx="10"/>
          </p:nvPr>
        </p:nvSpPr>
        <p:spPr/>
        <p:txBody>
          <a:bodyPr/>
          <a:lstStyle/>
          <a:p>
            <a:fld id="{87BD343E-47E8-456C-9D85-0B854225FD33}" type="slidenum">
              <a:rPr lang="en-US" smtClean="0"/>
              <a:t>26</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2615374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04321" rtl="0" eaLnBrk="1" fontAlgn="auto" latinLnBrk="0" hangingPunct="1">
              <a:lnSpc>
                <a:spcPct val="100000"/>
              </a:lnSpc>
              <a:spcBef>
                <a:spcPts val="0"/>
              </a:spcBef>
              <a:spcAft>
                <a:spcPts val="0"/>
              </a:spcAft>
              <a:buClrTx/>
              <a:buSzTx/>
              <a:buFontTx/>
              <a:buNone/>
              <a:tabLst/>
              <a:defRPr/>
            </a:pPr>
            <a:r>
              <a:rPr lang="en-US" sz="1000" b="1" dirty="0" smtClean="0">
                <a:latin typeface="+mn-lt"/>
              </a:rPr>
              <a:t>Trainer’s </a:t>
            </a:r>
            <a:r>
              <a:rPr lang="en-US" sz="1000" b="1" dirty="0">
                <a:latin typeface="+mn-lt"/>
              </a:rPr>
              <a:t>notes/Suggested language:</a:t>
            </a:r>
            <a:endParaRPr lang="en-US" sz="1000" dirty="0">
              <a:latin typeface="+mn-lt"/>
            </a:endParaRPr>
          </a:p>
          <a:p>
            <a:pPr lvl="0"/>
            <a:r>
              <a:rPr lang="en-US" sz="1000" dirty="0">
                <a:latin typeface="+mn-lt"/>
              </a:rPr>
              <a:t>It’s important that we understand consent. When we understand the role of consent in keeping children safe, we can better inform children about consent and this will become a part of how we plan for safety. </a:t>
            </a:r>
          </a:p>
          <a:p>
            <a:pPr marL="514350" lvl="1" indent="-171450">
              <a:buFont typeface="Arial" panose="020B0604020202020204" pitchFamily="34" charset="0"/>
              <a:buChar char="•"/>
            </a:pPr>
            <a:r>
              <a:rPr lang="en-US" sz="1000" dirty="0">
                <a:latin typeface="+mn-lt"/>
              </a:rPr>
              <a:t>Children cannot give permission to consent to any</a:t>
            </a:r>
            <a:r>
              <a:rPr lang="en-US" sz="1000" baseline="0" dirty="0">
                <a:latin typeface="+mn-lt"/>
              </a:rPr>
              <a:t> sexual activity</a:t>
            </a:r>
            <a:r>
              <a:rPr lang="en-US" sz="1000" dirty="0">
                <a:latin typeface="+mn-lt"/>
              </a:rPr>
              <a:t>.</a:t>
            </a:r>
          </a:p>
          <a:p>
            <a:pPr marL="606140" lvl="1" indent="-169560">
              <a:buFont typeface="Arial" panose="020B0604020202020204" pitchFamily="34" charset="0"/>
              <a:buChar char="•"/>
            </a:pPr>
            <a:r>
              <a:rPr lang="en-US" sz="1000" dirty="0">
                <a:latin typeface="+mn-lt"/>
              </a:rPr>
              <a:t>A young child may have appeared to willingly participate in sexual behaviors with older kids or adults, but it is still sexually harmful or abusive.</a:t>
            </a:r>
          </a:p>
          <a:p>
            <a:pPr marL="606140" lvl="1" indent="-169560">
              <a:buFont typeface="Arial" panose="020B0604020202020204" pitchFamily="34" charset="0"/>
              <a:buChar char="•"/>
            </a:pPr>
            <a:r>
              <a:rPr lang="en-US" sz="1000" dirty="0">
                <a:latin typeface="+mn-lt"/>
              </a:rPr>
              <a:t>A teenager may agree to sex with an adult but it can legally be sex abuse.</a:t>
            </a:r>
          </a:p>
          <a:p>
            <a:pPr marL="606140" lvl="1" indent="-169560">
              <a:buFont typeface="Arial" panose="020B0604020202020204" pitchFamily="34" charset="0"/>
              <a:buChar char="•"/>
            </a:pPr>
            <a:r>
              <a:rPr lang="en-US" sz="1000" dirty="0">
                <a:latin typeface="+mn-lt"/>
              </a:rPr>
              <a:t>Even if a child or teenager under the age of consent doesn’t say no, it is still sexual abuse. </a:t>
            </a:r>
          </a:p>
          <a:p>
            <a:pPr lvl="1"/>
            <a:r>
              <a:rPr lang="en-US" sz="1000" dirty="0">
                <a:latin typeface="+mn-lt"/>
              </a:rPr>
              <a:t> </a:t>
            </a:r>
          </a:p>
          <a:p>
            <a:pPr lvl="0"/>
            <a:r>
              <a:rPr lang="en-US" sz="1000" dirty="0">
                <a:latin typeface="+mn-lt"/>
              </a:rPr>
              <a:t>You might have heard someone say “He never said no” or “I thought she liked it” to explain why they behaved sexually with a child. Sometimes children who have been exposed to sexual situations that they don’t understand may behave sexually with adults or with other children. They may kiss others in the ways that they have seen on TV, or they may seek physical affection that seems sexual. Sometimes adults will say the child initiated the sexual behaviors that were harmful to the child. Legally and morally, it is always the adult’s responsibility to set boundaries with children and to stop the activity, regardless of permission given by a child or even a child’s request to play a sexual game. Children cannot be responsible to determine what is abusive or inappropriate.</a:t>
            </a:r>
          </a:p>
          <a:p>
            <a:pPr lvl="1"/>
            <a:r>
              <a:rPr lang="en-US" sz="1000" dirty="0">
                <a:latin typeface="+mn-lt"/>
              </a:rPr>
              <a:t> </a:t>
            </a:r>
          </a:p>
          <a:p>
            <a:pPr lvl="0"/>
            <a:r>
              <a:rPr lang="en-US" sz="1000" dirty="0">
                <a:latin typeface="+mn-lt"/>
              </a:rPr>
              <a:t>Children and younger teens cannot consent to sexual activity with someone. Most states recognize that children and young teens can be easy to trick, easily persuaded, and raised to obey older youth or adults as authority figures. All of these factors explain why children and young teens do not have the maturity, and therefore legal right, to give informed consent to sexual behaviors with others. </a:t>
            </a:r>
          </a:p>
          <a:p>
            <a:pPr lvl="0"/>
            <a:endParaRPr lang="en-US" sz="1000" dirty="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latin typeface="+mn-lt"/>
              </a:rPr>
              <a:t>These laws can get tricky with older teens. </a:t>
            </a:r>
            <a:r>
              <a:rPr lang="en-US" sz="1000" b="1" dirty="0">
                <a:latin typeface="+mn-lt"/>
              </a:rPr>
              <a:t>In Massachusetts, the age of consent is 16.</a:t>
            </a:r>
            <a:r>
              <a:rPr lang="en-US" sz="1000" b="1" baseline="0" dirty="0">
                <a:latin typeface="+mn-lt"/>
              </a:rPr>
              <a:t> [Change for the state you are presenting in.] </a:t>
            </a:r>
            <a:r>
              <a:rPr lang="en-US" sz="1000" dirty="0">
                <a:latin typeface="+mn-lt"/>
              </a:rPr>
              <a:t>Many states also have an age-gap law that allows</a:t>
            </a:r>
            <a:r>
              <a:rPr lang="en-US" sz="1000" baseline="0" dirty="0">
                <a:latin typeface="+mn-lt"/>
              </a:rPr>
              <a:t> older youth who are close-in-age to have a consensual sexual relationship together – but not all states do that, and the ages can vary from state to state. Knowing the laws where you are is important so that you can help teens think critically about their relationships especially if there may be legal consequences associated with certain behaviors</a:t>
            </a:r>
            <a:r>
              <a:rPr lang="en-US" sz="1000" dirty="0">
                <a:latin typeface="+mn-lt"/>
              </a:rPr>
              <a:t>. Since our judicial system holds many teens responsible as adults, there are significant and long-lasting results for older youth who engage in illegal sexual behaviors, even with other teens who are close in age. "I know you and your girlfriend love each other but you are 19 years old and she is 15 and that makes being sexual with each other illegal. If she gets pregnant or her parents press charges, you might have to register as a sex offender for the rest of your life. It’s important for both of you to wait until you’re older</a:t>
            </a:r>
            <a:r>
              <a:rPr lang="en-US" sz="1000" dirty="0" smtClean="0">
                <a:latin typeface="+mn-lt"/>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aseline="0" dirty="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aseline="0" dirty="0">
                <a:latin typeface="+mn-lt"/>
              </a:rPr>
              <a:t>Talk with older youth about how to use consent practices in their relationships too. Encourage them to have conversations with intimate partners about how they look when they’re feeling hesitant or unsure. </a:t>
            </a:r>
            <a:r>
              <a:rPr lang="en-US" sz="1000" baseline="0" dirty="0" smtClean="0">
                <a:latin typeface="+mn-lt"/>
              </a:rPr>
              <a:t>What </a:t>
            </a:r>
            <a:r>
              <a:rPr lang="en-US" sz="1000" baseline="0" dirty="0">
                <a:latin typeface="+mn-lt"/>
              </a:rPr>
              <a:t>else goes into understanding consent? Knowing when to back off, that “maybe” doesn’t mean “yes” and also how to accept when someone is hesitant or unsure without pushing further. </a:t>
            </a:r>
            <a:r>
              <a:rPr lang="en-US" sz="1000" baseline="0" dirty="0" smtClean="0">
                <a:latin typeface="+mn-lt"/>
              </a:rPr>
              <a:t>It’s important to set young people up </a:t>
            </a:r>
            <a:r>
              <a:rPr lang="en-US" sz="1000" baseline="0" dirty="0">
                <a:latin typeface="+mn-lt"/>
              </a:rPr>
              <a:t>with as much information and critical thinking skills as you can in a world that can give them conflicting and confusing messages.</a:t>
            </a:r>
            <a:endParaRPr lang="en-US" sz="1000" dirty="0">
              <a:latin typeface="+mn-lt"/>
            </a:endParaRPr>
          </a:p>
          <a:p>
            <a:pPr lvl="0"/>
            <a:endParaRPr lang="en-US" sz="1000" dirty="0">
              <a:latin typeface="+mn-lt"/>
            </a:endParaRPr>
          </a:p>
          <a:p>
            <a:pPr marL="169560" indent="-169560" defTabSz="904321">
              <a:buFont typeface="Wingdings" panose="05000000000000000000" pitchFamily="2" charset="2"/>
              <a:buChar char="Ø"/>
              <a:defRPr/>
            </a:pPr>
            <a:r>
              <a:rPr lang="en-US" sz="1000" b="1" dirty="0">
                <a:latin typeface="+mn-lt"/>
              </a:rPr>
              <a:t>Show online video: </a:t>
            </a:r>
            <a:r>
              <a:rPr lang="en-US" sz="1000" dirty="0">
                <a:latin typeface="+mn-lt"/>
              </a:rPr>
              <a:t>Here’s a resource that may be helpful to share with younger children.  (Consent for Kids - </a:t>
            </a:r>
            <a:r>
              <a:rPr lang="en-US" sz="1000" dirty="0">
                <a:latin typeface="+mn-lt"/>
                <a:hlinkClick r:id="rId3"/>
              </a:rPr>
              <a:t>https://www.youtube.com/watch?v=h3nhM9UlJjc</a:t>
            </a:r>
            <a:r>
              <a:rPr lang="en-US" sz="1000" dirty="0">
                <a:latin typeface="+mn-lt"/>
              </a:rPr>
              <a:t>  - </a:t>
            </a:r>
            <a:r>
              <a:rPr lang="en-US" sz="1000" i="1" dirty="0">
                <a:latin typeface="+mn-lt"/>
              </a:rPr>
              <a:t>may need to open in another link to share. Allow for comments after)</a:t>
            </a:r>
          </a:p>
          <a:p>
            <a:pPr marL="512460" lvl="1" indent="-169560" defTabSz="904321">
              <a:buFont typeface="Wingdings" panose="05000000000000000000" pitchFamily="2" charset="2"/>
              <a:buChar char="Ø"/>
              <a:defRPr/>
            </a:pPr>
            <a:r>
              <a:rPr lang="en-US" sz="1000" i="0" dirty="0">
                <a:latin typeface="+mn-lt"/>
              </a:rPr>
              <a:t>Alternate</a:t>
            </a:r>
            <a:r>
              <a:rPr lang="en-US" sz="1000" i="0" baseline="0" dirty="0">
                <a:latin typeface="+mn-lt"/>
              </a:rPr>
              <a:t> video to share for older youth: Tea Consent (clean) - https://www.youtube.com/watch?v=fGoWLWS4-kU </a:t>
            </a:r>
            <a:r>
              <a:rPr lang="en-US" sz="1000" b="1" i="0" baseline="0" dirty="0">
                <a:latin typeface="+mn-lt"/>
              </a:rPr>
              <a:t>or </a:t>
            </a:r>
            <a:r>
              <a:rPr lang="en-US" sz="1000" i="0" baseline="0" dirty="0">
                <a:latin typeface="+mn-lt"/>
              </a:rPr>
              <a:t>Tea Consent - https://www.youtube.com/watch?v=oQbei5JGiT8</a:t>
            </a:r>
            <a:endParaRPr lang="en-US" sz="1000" i="0" dirty="0">
              <a:latin typeface="+mn-lt"/>
            </a:endParaRPr>
          </a:p>
          <a:p>
            <a:pPr marL="169560" indent="-169560" defTabSz="904321">
              <a:buFont typeface="Wingdings" panose="05000000000000000000" pitchFamily="2" charset="2"/>
              <a:buChar char="Ø"/>
              <a:defRPr/>
            </a:pPr>
            <a:r>
              <a:rPr lang="en-US" sz="1000" b="1" dirty="0" smtClean="0">
                <a:latin typeface="+mn-lt"/>
              </a:rPr>
              <a:t>Handout: </a:t>
            </a:r>
            <a:r>
              <a:rPr lang="en-US" sz="1000" b="0" dirty="0">
                <a:latin typeface="+mn-lt"/>
              </a:rPr>
              <a:t>Video Tools for Teaching Consent</a:t>
            </a:r>
          </a:p>
          <a:p>
            <a:pPr lvl="1"/>
            <a:r>
              <a:rPr lang="en-US" sz="1000" b="1" i="1" dirty="0">
                <a:latin typeface="+mn-lt"/>
              </a:rPr>
              <a:t> </a:t>
            </a:r>
            <a:endParaRPr lang="en-US" sz="1000" i="1" dirty="0">
              <a:latin typeface="+mn-lt"/>
            </a:endParaRPr>
          </a:p>
          <a:p>
            <a:pPr marL="169560" indent="-169560">
              <a:buFont typeface="Wingdings" panose="05000000000000000000" pitchFamily="2" charset="2"/>
              <a:buChar char="Ø"/>
            </a:pPr>
            <a:r>
              <a:rPr lang="en-US" sz="1000" b="1" dirty="0">
                <a:latin typeface="+mn-lt"/>
              </a:rPr>
              <a:t>Review </a:t>
            </a:r>
            <a:r>
              <a:rPr lang="en-US" sz="1000" b="0" dirty="0">
                <a:latin typeface="+mn-lt"/>
              </a:rPr>
              <a:t>(as appropriate</a:t>
            </a:r>
            <a:r>
              <a:rPr lang="en-US" sz="1000" b="0" baseline="0" dirty="0">
                <a:latin typeface="+mn-lt"/>
              </a:rPr>
              <a:t> for the audience you’re speaking with)</a:t>
            </a:r>
            <a:r>
              <a:rPr lang="en-US" sz="1000" dirty="0">
                <a:latin typeface="+mn-lt"/>
              </a:rPr>
              <a:t>:</a:t>
            </a:r>
          </a:p>
          <a:p>
            <a:pPr marL="626760" lvl="1" indent="-169560">
              <a:buFont typeface="Arial" panose="020B0604020202020204" pitchFamily="34" charset="0"/>
              <a:buChar char="•"/>
            </a:pPr>
            <a:r>
              <a:rPr lang="en-US" sz="1000" dirty="0">
                <a:latin typeface="+mn-lt"/>
              </a:rPr>
              <a:t>Children cannot give permission</a:t>
            </a:r>
          </a:p>
          <a:p>
            <a:pPr marL="626760" lvl="1" indent="-169560">
              <a:buFont typeface="Arial" panose="020B0604020202020204" pitchFamily="34" charset="0"/>
              <a:buChar char="•"/>
            </a:pPr>
            <a:r>
              <a:rPr lang="en-US" sz="1000" dirty="0">
                <a:latin typeface="+mn-lt"/>
              </a:rPr>
              <a:t>A child who appears to willingly participate in sexual behaviors is still sexually harmed or abused</a:t>
            </a:r>
          </a:p>
          <a:p>
            <a:pPr marL="626760" lvl="1" indent="-169560">
              <a:buFont typeface="Arial" panose="020B0604020202020204" pitchFamily="34" charset="0"/>
              <a:buChar char="•"/>
            </a:pPr>
            <a:r>
              <a:rPr lang="en-US" sz="1000" dirty="0">
                <a:latin typeface="+mn-lt"/>
              </a:rPr>
              <a:t>A child or teen under the age of consent who agrees to sexual activity or who doesn’t say no is still sexually abused</a:t>
            </a:r>
          </a:p>
          <a:p>
            <a:pPr marL="626760" lvl="1" indent="-169560">
              <a:buFont typeface="Arial" panose="020B0604020202020204" pitchFamily="34" charset="0"/>
              <a:buChar char="•"/>
            </a:pPr>
            <a:r>
              <a:rPr lang="en-US" sz="1000" dirty="0">
                <a:latin typeface="+mn-lt"/>
              </a:rPr>
              <a:t>Children and younger teens cannot consent to sexual activity</a:t>
            </a:r>
          </a:p>
          <a:p>
            <a:pPr marL="626760" lvl="1" indent="-169560">
              <a:buFont typeface="Arial" panose="020B0604020202020204" pitchFamily="34" charset="0"/>
              <a:buChar char="•"/>
            </a:pPr>
            <a:r>
              <a:rPr lang="en-US" sz="1000" dirty="0">
                <a:latin typeface="+mn-lt"/>
              </a:rPr>
              <a:t>They do not have the maturity or legal right to give informed consent to sexual behaviors with others</a:t>
            </a:r>
          </a:p>
          <a:p>
            <a:pPr marL="626760" lvl="1" indent="-169560">
              <a:buFont typeface="Arial" panose="020B0604020202020204" pitchFamily="34" charset="0"/>
              <a:buChar char="•"/>
            </a:pPr>
            <a:r>
              <a:rPr lang="en-US" sz="1000" dirty="0">
                <a:latin typeface="+mn-lt"/>
              </a:rPr>
              <a:t>We need to teach children that they cannot touch others, as well as teaching them that</a:t>
            </a:r>
            <a:r>
              <a:rPr lang="en-US" sz="1000" baseline="0" dirty="0">
                <a:latin typeface="+mn-lt"/>
              </a:rPr>
              <a:t> they can and should say “no” to inappropriate touches</a:t>
            </a:r>
            <a:r>
              <a:rPr lang="en-US" sz="1000" dirty="0">
                <a:latin typeface="+mn-lt"/>
              </a:rPr>
              <a:t> </a:t>
            </a:r>
          </a:p>
        </p:txBody>
      </p:sp>
      <p:sp>
        <p:nvSpPr>
          <p:cNvPr id="4" name="Slide Number Placeholder 3"/>
          <p:cNvSpPr>
            <a:spLocks noGrp="1"/>
          </p:cNvSpPr>
          <p:nvPr>
            <p:ph type="sldNum" sz="quarter" idx="5"/>
          </p:nvPr>
        </p:nvSpPr>
        <p:spPr/>
        <p:txBody>
          <a:bodyPr/>
          <a:lstStyle/>
          <a:p>
            <a:fld id="{5B59D254-A56F-A64E-8A4D-A1B97E0DCDFC}" type="slidenum">
              <a:rPr lang="en-US" smtClean="0"/>
              <a:t>27</a:t>
            </a:fld>
            <a:endParaRPr lang="en-US"/>
          </a:p>
        </p:txBody>
      </p:sp>
    </p:spTree>
    <p:extLst>
      <p:ext uri="{BB962C8B-B14F-4D97-AF65-F5344CB8AC3E}">
        <p14:creationId xmlns:p14="http://schemas.microsoft.com/office/powerpoint/2010/main" val="506127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321">
              <a:defRPr/>
            </a:pPr>
            <a:r>
              <a:rPr lang="en-US" sz="1000" b="1" dirty="0" smtClean="0"/>
              <a:t>Trainer’s </a:t>
            </a:r>
            <a:r>
              <a:rPr lang="en-US" sz="1000" b="1" dirty="0"/>
              <a:t>notes/Suggested language:</a:t>
            </a:r>
          </a:p>
          <a:p>
            <a:pPr defTabSz="904321">
              <a:defRPr/>
            </a:pPr>
            <a:r>
              <a:rPr lang="en-US" sz="1000" dirty="0">
                <a:solidFill>
                  <a:srgbClr val="000000"/>
                </a:solidFill>
                <a:sym typeface="Calibri"/>
              </a:rPr>
              <a:t>(slide begins blank and all bullet points slide in as a group. Initiate activity before sliding in bullet points).</a:t>
            </a:r>
          </a:p>
          <a:p>
            <a:pPr defTabSz="904321">
              <a:defRPr/>
            </a:pPr>
            <a:endParaRPr lang="en-US" sz="1000" dirty="0"/>
          </a:p>
          <a:p>
            <a:pPr marL="169560" lvl="1" indent="-169560" defTabSz="904321">
              <a:buFont typeface="Wingdings" panose="05000000000000000000" pitchFamily="2" charset="2"/>
              <a:buChar char="Ø"/>
              <a:defRPr/>
            </a:pPr>
            <a:r>
              <a:rPr lang="en-US" sz="1000" b="1" dirty="0" smtClean="0">
                <a:solidFill>
                  <a:srgbClr val="000000"/>
                </a:solidFill>
                <a:sym typeface="Calibri"/>
              </a:rPr>
              <a:t>Ask </a:t>
            </a:r>
            <a:r>
              <a:rPr lang="en-US" sz="1000" b="0" i="1" dirty="0" smtClean="0">
                <a:solidFill>
                  <a:srgbClr val="000000"/>
                </a:solidFill>
                <a:sym typeface="Calibri"/>
              </a:rPr>
              <a:t>(large</a:t>
            </a:r>
            <a:r>
              <a:rPr lang="en-US" sz="1000" b="0" i="1" baseline="0" dirty="0" smtClean="0">
                <a:solidFill>
                  <a:srgbClr val="000000"/>
                </a:solidFill>
                <a:sym typeface="Calibri"/>
              </a:rPr>
              <a:t> group or breakout groups)</a:t>
            </a:r>
            <a:r>
              <a:rPr lang="en-US" sz="1000" b="0" i="1" dirty="0" smtClean="0">
                <a:solidFill>
                  <a:srgbClr val="000000"/>
                </a:solidFill>
                <a:sym typeface="Calibri"/>
              </a:rPr>
              <a:t>:</a:t>
            </a:r>
            <a:r>
              <a:rPr lang="en-US" sz="1000" b="1" dirty="0" smtClean="0">
                <a:solidFill>
                  <a:srgbClr val="000000"/>
                </a:solidFill>
                <a:sym typeface="Calibri"/>
              </a:rPr>
              <a:t> </a:t>
            </a:r>
            <a:r>
              <a:rPr lang="en-US" sz="1000" dirty="0">
                <a:solidFill>
                  <a:srgbClr val="000000"/>
                </a:solidFill>
                <a:sym typeface="Calibri"/>
              </a:rPr>
              <a:t>What can we do to promote healthy sexuality for this age group? (</a:t>
            </a:r>
            <a:r>
              <a:rPr lang="en-US" sz="1000" i="1" dirty="0">
                <a:solidFill>
                  <a:srgbClr val="000000"/>
                </a:solidFill>
                <a:sym typeface="Calibri"/>
              </a:rPr>
              <a:t>take a few answers and use the bullets below to expand</a:t>
            </a:r>
            <a:r>
              <a:rPr lang="en-US" sz="1000" dirty="0">
                <a:solidFill>
                  <a:srgbClr val="000000"/>
                </a:solidFill>
                <a:sym typeface="Calibri"/>
              </a:rPr>
              <a:t>)</a:t>
            </a:r>
          </a:p>
          <a:p>
            <a:pPr marL="0" lvl="1" defTabSz="904321">
              <a:defRPr/>
            </a:pPr>
            <a:endParaRPr lang="en-US" sz="1000" dirty="0">
              <a:solidFill>
                <a:srgbClr val="000000"/>
              </a:solidFill>
              <a:sym typeface="Calibri"/>
            </a:endParaRPr>
          </a:p>
          <a:p>
            <a:pPr marL="625500" lvl="1" indent="-282600">
              <a:buFont typeface="Arial" panose="020B0604020202020204" pitchFamily="34" charset="0"/>
              <a:buChar char="•"/>
            </a:pPr>
            <a:r>
              <a:rPr lang="en-US" sz="1000" dirty="0"/>
              <a:t>Provide info even if child doesn’t ask for it, at this age – they have many questions but not as apt to ask. One good way to answer questions is to first find out what they know.</a:t>
            </a:r>
          </a:p>
          <a:p>
            <a:pPr marL="625500" lvl="1" indent="-282600">
              <a:buFont typeface="Arial" panose="020B0604020202020204" pitchFamily="34" charset="0"/>
              <a:buChar char="•"/>
            </a:pPr>
            <a:r>
              <a:rPr lang="en-US" sz="1000" dirty="0"/>
              <a:t>Continue to model! This is as important as ever. Kids are watching us – hard to tell them to do as we say, and not as we do.  We want to show them what we expect and that what we expect is fair and doable.</a:t>
            </a:r>
          </a:p>
          <a:p>
            <a:pPr marL="625500" lvl="1" indent="-282600">
              <a:buFont typeface="Arial" panose="020B0604020202020204" pitchFamily="34" charset="0"/>
              <a:buChar char="•"/>
            </a:pPr>
            <a:r>
              <a:rPr lang="en-US" sz="1000" dirty="0"/>
              <a:t>Address other bullying, sexual disrespectful behaviors – For example, while it may be normal to use “dirty” words or  tease the opposite sex, we still want to intervene, use these educational opportunities to help children learn respectful behavior</a:t>
            </a:r>
          </a:p>
        </p:txBody>
      </p:sp>
      <p:sp>
        <p:nvSpPr>
          <p:cNvPr id="4" name="Slide Number Placeholder 3"/>
          <p:cNvSpPr>
            <a:spLocks noGrp="1"/>
          </p:cNvSpPr>
          <p:nvPr>
            <p:ph type="sldNum" sz="quarter" idx="5"/>
          </p:nvPr>
        </p:nvSpPr>
        <p:spPr/>
        <p:txBody>
          <a:bodyPr/>
          <a:lstStyle/>
          <a:p>
            <a:fld id="{5B59D254-A56F-A64E-8A4D-A1B97E0DCDFC}" type="slidenum">
              <a:rPr lang="en-US" smtClean="0"/>
              <a:t>28</a:t>
            </a:fld>
            <a:endParaRPr lang="en-US"/>
          </a:p>
        </p:txBody>
      </p:sp>
    </p:spTree>
    <p:extLst>
      <p:ext uri="{BB962C8B-B14F-4D97-AF65-F5344CB8AC3E}">
        <p14:creationId xmlns:p14="http://schemas.microsoft.com/office/powerpoint/2010/main" val="2703938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21">
              <a:buFont typeface="Wingdings" panose="05000000000000000000" pitchFamily="2" charset="2"/>
              <a:buNone/>
              <a:defRPr/>
            </a:pPr>
            <a:r>
              <a:rPr lang="en-US" sz="1000" b="1" dirty="0" smtClean="0"/>
              <a:t>Trainer’s </a:t>
            </a:r>
            <a:r>
              <a:rPr lang="en-US" sz="1000" b="1" dirty="0"/>
              <a:t>notes/Suggested language:</a:t>
            </a:r>
          </a:p>
          <a:p>
            <a:pPr marL="15580"/>
            <a:r>
              <a:rPr lang="en-US" sz="1000" i="1" dirty="0" smtClean="0"/>
              <a:t>(this </a:t>
            </a:r>
            <a:r>
              <a:rPr lang="en-US" sz="1000" i="1" dirty="0"/>
              <a:t>is the briefest of overviews, audience should know that information on cyber safety for kids is changing as fast as technology is changing. This is just to introduce some preventive thoughts specific to the cyber world but it’s highly recommended that they continue to take workshops, look up information, talk to others – and never stop because this is an important environment to our children today – </a:t>
            </a:r>
            <a:r>
              <a:rPr lang="en-US" sz="1000" i="1" dirty="0" smtClean="0"/>
              <a:t>it is the “playground” of the day.)</a:t>
            </a:r>
          </a:p>
          <a:p>
            <a:pPr marL="15580"/>
            <a:endParaRPr lang="en-US" sz="1000" i="1" dirty="0" smtClean="0"/>
          </a:p>
          <a:p>
            <a:pPr marL="15580"/>
            <a:r>
              <a:rPr lang="en-US" sz="1000" dirty="0" smtClean="0"/>
              <a:t>Let’s pause and look at safety in the cyber world. Kids are online younger and younger, there are indeed serious risks in cyber safety begin when kids start engaging interactively with electronic media. To be clear, there are many benefits to children’s involvement with the world through electronics and even the internet – education, connection</a:t>
            </a:r>
            <a:r>
              <a:rPr lang="en-US" sz="1000" baseline="0" dirty="0" smtClean="0"/>
              <a:t> – just exposure to so much, which when monitored can be a really good thing.  We need to be a part of children and young people’s digital world – not just watch from the sidelines. </a:t>
            </a:r>
          </a:p>
          <a:p>
            <a:pPr marL="15580"/>
            <a:endParaRPr lang="en-US" sz="1000" baseline="0" dirty="0" smtClean="0"/>
          </a:p>
          <a:p>
            <a:pPr marL="15580" marR="0" indent="0" algn="l" defTabSz="6858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Strange, a couple of studies we previewed noted that online abuse receives less attention and is treated less urgently than in-person sexual abuse….I think that this group knows about this risk, that there is increased awareness of this risk and that we will talk about this more and more. </a:t>
            </a:r>
          </a:p>
          <a:p>
            <a:pPr marL="15580"/>
            <a:endParaRPr lang="en-US" sz="1000" dirty="0" smtClean="0"/>
          </a:p>
          <a:p>
            <a:pPr marL="15580"/>
            <a:r>
              <a:rPr lang="en-US" sz="1000" dirty="0" smtClean="0"/>
              <a:t> Our safety planning is based on the basis of pretty much all of our prevention tasks. We do know that youth who just in general have increased vulnerabilities in their lives, are more vulnerable to what some call grooming – the more risk taking behaviors of a child, youth or any young person – then the more risk on line. So everything we can do to reduce these vulnerabilities</a:t>
            </a:r>
            <a:r>
              <a:rPr lang="en-US" sz="1000" baseline="0" dirty="0" smtClean="0"/>
              <a:t> will increase kids resiliency. </a:t>
            </a:r>
            <a:endParaRPr lang="en-US" sz="1000" dirty="0" smtClean="0"/>
          </a:p>
          <a:p>
            <a:pPr marL="15580"/>
            <a:endParaRPr lang="en-US" sz="1000" dirty="0" smtClean="0"/>
          </a:p>
          <a:p>
            <a:pPr marL="15580"/>
            <a:r>
              <a:rPr lang="en-US" sz="1000" dirty="0" smtClean="0"/>
              <a:t>Review </a:t>
            </a:r>
            <a:r>
              <a:rPr lang="en-US" sz="1000" dirty="0"/>
              <a:t>the following notes: </a:t>
            </a:r>
          </a:p>
          <a:p>
            <a:pPr marL="15580"/>
            <a:r>
              <a:rPr lang="en-US" sz="1000" dirty="0"/>
              <a:t>Let’s think about children’s use of </a:t>
            </a:r>
            <a:r>
              <a:rPr lang="en-US" sz="1000" dirty="0" smtClean="0"/>
              <a:t>digital platforms and </a:t>
            </a:r>
            <a:r>
              <a:rPr lang="en-US" sz="1000" dirty="0"/>
              <a:t>their overall involvement in the cyber world, including with their cell phones and other electronic devices </a:t>
            </a:r>
            <a:r>
              <a:rPr lang="en-US" sz="1000" dirty="0" smtClean="0"/>
              <a:t> - from our developmental lens.</a:t>
            </a:r>
            <a:endParaRPr lang="en-US" sz="1000" dirty="0"/>
          </a:p>
          <a:p>
            <a:pPr marL="528041" lvl="1" indent="-169560">
              <a:buFont typeface="Arial" panose="020B0604020202020204" pitchFamily="34" charset="0"/>
              <a:buChar char="•"/>
            </a:pPr>
            <a:r>
              <a:rPr lang="en-US" sz="1000" dirty="0"/>
              <a:t>Ages </a:t>
            </a:r>
            <a:r>
              <a:rPr lang="en-US" sz="1000" dirty="0" smtClean="0"/>
              <a:t>0-7 (</a:t>
            </a:r>
            <a:r>
              <a:rPr lang="en-US" sz="1000" b="1" dirty="0" smtClean="0"/>
              <a:t>click</a:t>
            </a:r>
            <a:r>
              <a:rPr lang="en-US" sz="1000" dirty="0" smtClean="0"/>
              <a:t>): </a:t>
            </a:r>
            <a:r>
              <a:rPr lang="en-US" sz="1000" dirty="0"/>
              <a:t>kids generally use media passively, watching </a:t>
            </a:r>
            <a:r>
              <a:rPr lang="en-US" sz="1000" dirty="0" smtClean="0"/>
              <a:t> - engaged</a:t>
            </a:r>
            <a:r>
              <a:rPr lang="en-US" sz="1000" baseline="0" dirty="0" smtClean="0"/>
              <a:t> and entertained, but not </a:t>
            </a:r>
            <a:r>
              <a:rPr lang="en-US" sz="1000" i="1" baseline="0" dirty="0" smtClean="0"/>
              <a:t>engaging </a:t>
            </a:r>
            <a:r>
              <a:rPr lang="en-US" sz="1000" baseline="0" dirty="0" smtClean="0"/>
              <a:t>with others. </a:t>
            </a:r>
            <a:r>
              <a:rPr lang="en-US" sz="1000" dirty="0" smtClean="0"/>
              <a:t>At </a:t>
            </a:r>
            <a:r>
              <a:rPr lang="en-US" sz="1000" dirty="0"/>
              <a:t>this age, heavy use of supervision and parental controls is appropriate, and can be fairly straightforward. As with many things, </a:t>
            </a:r>
            <a:r>
              <a:rPr lang="en-US" sz="1000" dirty="0" smtClean="0"/>
              <a:t>adults can </a:t>
            </a:r>
            <a:r>
              <a:rPr lang="en-US" sz="1000" dirty="0"/>
              <a:t>hold tight boundaries and use media </a:t>
            </a:r>
            <a:r>
              <a:rPr lang="en-US" sz="1000" dirty="0" smtClean="0"/>
              <a:t>together with children. It is easy for any aged youth to easily click into places they</a:t>
            </a:r>
            <a:r>
              <a:rPr lang="en-US" sz="1000" baseline="0" dirty="0" smtClean="0"/>
              <a:t> should be – places for older audiences. </a:t>
            </a:r>
            <a:endParaRPr lang="en-US" sz="1000" dirty="0"/>
          </a:p>
          <a:p>
            <a:pPr marL="528041" lvl="1" indent="-169560">
              <a:buFont typeface="Arial" panose="020B0604020202020204" pitchFamily="34" charset="0"/>
              <a:buChar char="•"/>
            </a:pPr>
            <a:r>
              <a:rPr lang="en-US" sz="1000" dirty="0"/>
              <a:t>Ages </a:t>
            </a:r>
            <a:r>
              <a:rPr lang="en-US" sz="1000" dirty="0" smtClean="0"/>
              <a:t>7-10 (</a:t>
            </a:r>
            <a:r>
              <a:rPr lang="en-US" sz="1000" b="1" dirty="0" smtClean="0"/>
              <a:t>click</a:t>
            </a:r>
            <a:r>
              <a:rPr lang="en-US" sz="1000" dirty="0" smtClean="0"/>
              <a:t>) </a:t>
            </a:r>
            <a:r>
              <a:rPr lang="en-US" sz="1000" dirty="0"/>
              <a:t>(or earlier, whenever kids start exploring, using media interactively</a:t>
            </a:r>
            <a:r>
              <a:rPr lang="en-US" sz="1000" dirty="0" smtClean="0"/>
              <a:t>):</a:t>
            </a:r>
            <a:r>
              <a:rPr lang="en-US" sz="1000" baseline="0" dirty="0" smtClean="0"/>
              <a:t> - kids are beginning to use </a:t>
            </a:r>
            <a:r>
              <a:rPr lang="en-US" sz="1000" dirty="0" smtClean="0"/>
              <a:t>messaging</a:t>
            </a:r>
            <a:r>
              <a:rPr lang="en-US" sz="1000" dirty="0"/>
              <a:t>, </a:t>
            </a:r>
            <a:r>
              <a:rPr lang="en-US" sz="1000" dirty="0" smtClean="0"/>
              <a:t>are downloading</a:t>
            </a:r>
            <a:r>
              <a:rPr lang="en-US" sz="1000" dirty="0"/>
              <a:t>, </a:t>
            </a:r>
            <a:r>
              <a:rPr lang="en-US" sz="1000" dirty="0" smtClean="0"/>
              <a:t>apps and programs – and now</a:t>
            </a:r>
            <a:r>
              <a:rPr lang="en-US" sz="1000" baseline="0" dirty="0" smtClean="0"/>
              <a:t> risk increases</a:t>
            </a:r>
            <a:r>
              <a:rPr lang="en-US" sz="1000" dirty="0" smtClean="0"/>
              <a:t>. </a:t>
            </a:r>
            <a:r>
              <a:rPr lang="en-US" sz="1000" dirty="0"/>
              <a:t>Kids can lie about age to get onto social media </a:t>
            </a:r>
            <a:r>
              <a:rPr lang="en-US" sz="1000" dirty="0" smtClean="0"/>
              <a:t>sites,</a:t>
            </a:r>
            <a:r>
              <a:rPr lang="en-US" sz="1000" baseline="0" dirty="0" smtClean="0"/>
              <a:t> even if many do have age requirements. </a:t>
            </a:r>
            <a:r>
              <a:rPr lang="en-US" sz="1000" dirty="0" smtClean="0"/>
              <a:t>Online bullying can be common – and the pressures to conform, based on the many images kids are viewing, becomes more difficult. Privacy </a:t>
            </a:r>
            <a:r>
              <a:rPr lang="en-US" sz="1000" dirty="0"/>
              <a:t>also starts to become important—with kids downloading and entering personal information </a:t>
            </a:r>
            <a:r>
              <a:rPr lang="en-US" sz="1000" dirty="0" smtClean="0"/>
              <a:t>online</a:t>
            </a:r>
            <a:r>
              <a:rPr lang="en-US" sz="1000" baseline="0" dirty="0" smtClean="0"/>
              <a:t> . This is the time to talk and t</a:t>
            </a:r>
            <a:r>
              <a:rPr lang="en-US" sz="1000" dirty="0" smtClean="0"/>
              <a:t>each </a:t>
            </a:r>
            <a:r>
              <a:rPr lang="en-US" sz="1000" dirty="0"/>
              <a:t>about passwords, privacy, people posing as others online, etc.</a:t>
            </a:r>
          </a:p>
          <a:p>
            <a:pPr marL="528041" lvl="1" indent="-169560">
              <a:buFont typeface="Arial" panose="020B0604020202020204" pitchFamily="34" charset="0"/>
              <a:buChar char="•"/>
            </a:pPr>
            <a:r>
              <a:rPr lang="en-US" sz="1000" dirty="0"/>
              <a:t>Ages </a:t>
            </a:r>
            <a:r>
              <a:rPr lang="en-US" sz="1000" dirty="0" smtClean="0"/>
              <a:t>10-12 (</a:t>
            </a:r>
            <a:r>
              <a:rPr lang="en-US" sz="1000" b="1" dirty="0" smtClean="0"/>
              <a:t>click</a:t>
            </a:r>
            <a:r>
              <a:rPr lang="en-US" sz="1000" dirty="0" smtClean="0"/>
              <a:t>): </a:t>
            </a:r>
            <a:r>
              <a:rPr lang="en-US" sz="1000" dirty="0"/>
              <a:t>full-blown internet users: messaging and cyberbullying is in full swing amongst peers; pornography viewing begins (the </a:t>
            </a:r>
            <a:r>
              <a:rPr lang="en-US" sz="1000" dirty="0" smtClean="0"/>
              <a:t>internet,</a:t>
            </a:r>
            <a:r>
              <a:rPr lang="en-US" sz="1000" baseline="0" dirty="0" smtClean="0"/>
              <a:t> social media </a:t>
            </a:r>
            <a:r>
              <a:rPr lang="en-US" sz="1000" dirty="0" smtClean="0"/>
              <a:t>becomes </a:t>
            </a:r>
            <a:r>
              <a:rPr lang="en-US" sz="1000" dirty="0"/>
              <a:t>sex education, especially if it doesn’t exist or is incomplete elsewhere in a child’s life</a:t>
            </a:r>
            <a:r>
              <a:rPr lang="en-US" sz="1000" dirty="0" smtClean="0"/>
              <a:t>). Parental </a:t>
            </a:r>
            <a:r>
              <a:rPr lang="en-US" sz="1000" dirty="0"/>
              <a:t>controls begin to lose </a:t>
            </a:r>
            <a:r>
              <a:rPr lang="en-US" sz="1000" dirty="0" smtClean="0"/>
              <a:t>effect, Kids are highly influenced by what they are seeing.</a:t>
            </a:r>
            <a:r>
              <a:rPr lang="en-US" sz="1000" baseline="0" dirty="0" smtClean="0"/>
              <a:t> The shift from child to teen is underway, for some – puberty has begun. And the digital world is becoming the place where youth go for answers and connection. There is also much we could talk about specific to kids, around this age but certainly earlier, and their use and viewing of pornographic materials. The curiosity is normal…and sometimes this takes kids to online pornography. Kids are going here to learn and again, without a deeper dive, our willingness to be an “</a:t>
            </a:r>
            <a:r>
              <a:rPr lang="en-US" sz="1000" baseline="0" dirty="0" err="1" smtClean="0"/>
              <a:t>askable</a:t>
            </a:r>
            <a:r>
              <a:rPr lang="en-US" sz="1000" baseline="0" dirty="0" smtClean="0"/>
              <a:t> adult” while monitoring kid’s internet use are ways that we can help youth use the internet safely…and we can talk to kids about what they are seeing online, what pornography is – and isn’t, such as it isn’t real. </a:t>
            </a:r>
            <a:endParaRPr lang="en-US" sz="1000" dirty="0" smtClean="0"/>
          </a:p>
          <a:p>
            <a:pPr marL="528041" lvl="1" indent="-169560">
              <a:buFont typeface="Arial" panose="020B0604020202020204" pitchFamily="34" charset="0"/>
              <a:buChar char="•"/>
            </a:pPr>
            <a:r>
              <a:rPr lang="en-US" sz="1000" dirty="0" smtClean="0"/>
              <a:t>Age 13: </a:t>
            </a:r>
            <a:r>
              <a:rPr lang="en-US" sz="1000" dirty="0"/>
              <a:t>most vulnerable to </a:t>
            </a:r>
            <a:r>
              <a:rPr lang="en-US" sz="1000" dirty="0" smtClean="0"/>
              <a:t>online grooming. </a:t>
            </a:r>
            <a:r>
              <a:rPr lang="en-US" sz="1000" dirty="0"/>
              <a:t>These kids are savvy internet wizards, full of ideas and curiosity, but almost completely lack social savvy to steer away from or navigate complex adult social situations, especially involving </a:t>
            </a:r>
            <a:r>
              <a:rPr lang="en-US" sz="1000" dirty="0" smtClean="0"/>
              <a:t>sex. They </a:t>
            </a:r>
            <a:r>
              <a:rPr lang="en-US" sz="1000" baseline="0" dirty="0" smtClean="0"/>
              <a:t> now (and will continue throughout the teen years) to take more risks with their online behaviors. </a:t>
            </a:r>
          </a:p>
          <a:p>
            <a:pPr marL="528041" lvl="1" indent="-169560">
              <a:buFont typeface="Arial" panose="020B0604020202020204" pitchFamily="34" charset="0"/>
              <a:buChar char="•"/>
            </a:pPr>
            <a:r>
              <a:rPr lang="en-US" sz="1000" dirty="0" smtClean="0"/>
              <a:t>Ages </a:t>
            </a:r>
            <a:r>
              <a:rPr lang="en-US" sz="1000" dirty="0"/>
              <a:t>14</a:t>
            </a:r>
            <a:r>
              <a:rPr lang="en-US" sz="1000" dirty="0" smtClean="0"/>
              <a:t>+ (</a:t>
            </a:r>
            <a:r>
              <a:rPr lang="en-US" sz="1000" b="1" dirty="0" smtClean="0"/>
              <a:t>click</a:t>
            </a:r>
            <a:r>
              <a:rPr lang="en-US" sz="1000" dirty="0" smtClean="0"/>
              <a:t>): </a:t>
            </a:r>
            <a:r>
              <a:rPr lang="en-US" sz="1000" dirty="0"/>
              <a:t>As social media and messaging becomes romantic, </a:t>
            </a:r>
            <a:r>
              <a:rPr lang="en-US" sz="1000" dirty="0" smtClean="0"/>
              <a:t>online</a:t>
            </a:r>
            <a:r>
              <a:rPr lang="en-US" sz="1000" baseline="0" dirty="0" smtClean="0"/>
              <a:t> b</a:t>
            </a:r>
            <a:r>
              <a:rPr lang="en-US" sz="1000" dirty="0" smtClean="0"/>
              <a:t>ullying </a:t>
            </a:r>
            <a:r>
              <a:rPr lang="en-US" sz="1000" dirty="0"/>
              <a:t>becomes sexual </a:t>
            </a:r>
            <a:r>
              <a:rPr lang="en-US" sz="1000" dirty="0" smtClean="0"/>
              <a:t>harassment. Parental </a:t>
            </a:r>
            <a:r>
              <a:rPr lang="en-US" sz="1000" dirty="0"/>
              <a:t>controls are no longer </a:t>
            </a:r>
            <a:r>
              <a:rPr lang="en-US" sz="1000" dirty="0" smtClean="0"/>
              <a:t>ineffective. We want to have conversations about  things like the  </a:t>
            </a:r>
            <a:r>
              <a:rPr lang="en-US" sz="1000" dirty="0"/>
              <a:t>permanency of things posted online, and real-world adult risks and consequences for online behavior: sex offender registry for posting/sending nude photos; sexual harassment charges, etc.</a:t>
            </a:r>
          </a:p>
          <a:p>
            <a:pPr marL="185141" indent="-169560">
              <a:buFont typeface="Arial" panose="020B0604020202020204" pitchFamily="34" charset="0"/>
              <a:buChar char="•"/>
            </a:pPr>
            <a:endParaRPr lang="en-US" sz="1000" dirty="0" smtClean="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t>Also, one of the normative</a:t>
            </a:r>
            <a:r>
              <a:rPr lang="en-US" sz="1000" baseline="0" dirty="0" smtClean="0"/>
              <a:t> behaviors that many teens (and yes, adults too) now engage in is sexting – sending sexual messages and even nude images of themselves to other people. But, as you may know, having nude images of youth – even if that is user generated and mutual/consensual content of someone a teen is in a relationship with – is illegal, and teens have faced legal consequences for having images of friends or partners on their digital devices. So older teens need information about safer sexting, reducing risk and what’s illegal. This can open up other conversations about what to do when someone sends a nude pic of a friend, and how to explore with their partner that may be just as fun.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smtClean="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smtClean="0"/>
              <a:t>Similarly, some young children and teens do go looking for information about their body or want to see their peers engaged in sex acts, but they end up finding child sexual abuse material or even adult pornography – and these kids need resources to make safe decisions so that they do not continue to access harmful or mature adult content that they don’t have the ability to process. Kids need information about what to do when they see something inappropriate online, and pathways to share information with the safe adults in their lives so they don’t keep things like this to themselves.</a:t>
            </a:r>
            <a:endParaRPr lang="en-US" sz="1000" dirty="0" smtClean="0"/>
          </a:p>
          <a:p>
            <a:endParaRPr lang="en-US" sz="1000" b="1" dirty="0" smtClean="0"/>
          </a:p>
          <a:p>
            <a:r>
              <a:rPr lang="en-US" sz="1000" b="1" dirty="0" smtClean="0"/>
              <a:t>Handouts:</a:t>
            </a:r>
            <a:r>
              <a:rPr lang="en-US" sz="1000" b="1" baseline="0" dirty="0" smtClean="0"/>
              <a:t>         </a:t>
            </a:r>
            <a:r>
              <a:rPr lang="en-US" sz="1000" dirty="0" smtClean="0"/>
              <a:t>Resource List: Staying Safe Online</a:t>
            </a:r>
          </a:p>
          <a:p>
            <a:r>
              <a:rPr lang="en-US" sz="1000" dirty="0" smtClean="0"/>
              <a:t>	          Handout: Internet Safety Guidelines and Tips – stop to review </a:t>
            </a:r>
          </a:p>
          <a:p>
            <a:r>
              <a:rPr lang="en-US" sz="1000" dirty="0" smtClean="0"/>
              <a:t>	          Online Safety Contracts </a:t>
            </a:r>
          </a:p>
          <a:p>
            <a:pPr marL="1808642" lvl="4"/>
            <a:endParaRPr lang="en-US" sz="1000" dirty="0"/>
          </a:p>
          <a:p>
            <a:pPr marL="169560" indent="-169560">
              <a:buFont typeface="Wingdings" panose="05000000000000000000" pitchFamily="2" charset="2"/>
              <a:buChar char="Ø"/>
            </a:pPr>
            <a:r>
              <a:rPr lang="en-US" sz="1000" b="1" dirty="0"/>
              <a:t>Questions? </a:t>
            </a:r>
            <a:r>
              <a:rPr lang="en-US" sz="1000" dirty="0"/>
              <a:t>Open </a:t>
            </a:r>
            <a:r>
              <a:rPr lang="en-US" sz="1000" dirty="0" smtClean="0"/>
              <a:t>for </a:t>
            </a:r>
            <a:r>
              <a:rPr lang="en-US" sz="1000" dirty="0"/>
              <a:t>discussion</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40750F93-73D2-9145-B5D5-291E2EEAD0FE}" type="slidenum">
              <a:rPr lang="en-US" smtClean="0"/>
              <a:t>29</a:t>
            </a:fld>
            <a:endParaRPr lang="en-US"/>
          </a:p>
        </p:txBody>
      </p:sp>
    </p:spTree>
    <p:extLst>
      <p:ext uri="{BB962C8B-B14F-4D97-AF65-F5344CB8AC3E}">
        <p14:creationId xmlns:p14="http://schemas.microsoft.com/office/powerpoint/2010/main" val="43964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fontScale="70000" lnSpcReduction="20000"/>
          </a:bodyPr>
          <a:lstStyle/>
          <a:p>
            <a:pPr>
              <a:lnSpc>
                <a:spcPct val="100000"/>
              </a:lnSpc>
            </a:pPr>
            <a:r>
              <a:rPr lang="en-US" sz="1000" b="1" dirty="0" smtClean="0"/>
              <a:t>Trainer’s </a:t>
            </a:r>
            <a:r>
              <a:rPr lang="en-US" sz="1000" b="1" dirty="0"/>
              <a:t>notes/Suggested language:</a:t>
            </a:r>
          </a:p>
          <a:p>
            <a:pPr marL="246121" indent="-230594"/>
            <a:r>
              <a:rPr lang="en-US" altLang="en-US" sz="1000" dirty="0"/>
              <a:t>	Talking about sex is not easy – even for professionals. Talking with other adults about healthy sexuality is not easy, let alone talking about inappropriate sexual behaviors. We have found that even professionals in the field find it difficult to talk together about sex. It is also likely that there are some of us in this room that have a personal connection to this issue.  For these and many other reasons, we always like to start with a few ground rules for our time together so that each of us feels able to participate in a way that feels most comfortable to them. These are ground rules that have worked for groups in the past.  After we’ve gone over these, if anyone wants to comment or add one, please feel free to do so. Just raise your hand. </a:t>
            </a:r>
          </a:p>
          <a:p>
            <a:pPr marL="682701" lvl="1" indent="-230594"/>
            <a:endParaRPr lang="en-US" altLang="en-US" sz="1000" dirty="0"/>
          </a:p>
          <a:p>
            <a:pPr marL="230594" indent="-230594">
              <a:buFont typeface="Wingdings" panose="05000000000000000000" pitchFamily="2" charset="2"/>
              <a:buChar char="Ø"/>
            </a:pPr>
            <a:r>
              <a:rPr lang="en-US" altLang="en-US" sz="1000" b="1" dirty="0"/>
              <a:t>Review each bullet</a:t>
            </a:r>
          </a:p>
          <a:p>
            <a:pPr marL="682701" lvl="1" indent="-230594">
              <a:buFont typeface="Arial" panose="020B0604020202020204" pitchFamily="34" charset="0"/>
              <a:buChar char="•"/>
            </a:pPr>
            <a:r>
              <a:rPr lang="en-US" altLang="en-US" sz="1000" b="1" dirty="0"/>
              <a:t>Take care of yourself</a:t>
            </a:r>
            <a:r>
              <a:rPr lang="en-US" altLang="en-US" sz="1000" dirty="0"/>
              <a:t>.  It’s very possible that at least one of you has personally been impacted by child sexual abuse. Some of us may be survivors or know a survivor. Some may know someone who has perpetrated child sexual abuse, or who is at risk of perpetrating.  It’s important to be aware of the emotions this can stir up and to take care of yourself.  We want you to take a minute to think about who you can turn to if the presentation brings up some things for you either during this workshop or later.</a:t>
            </a:r>
          </a:p>
          <a:p>
            <a:pPr marL="682701" lvl="1" indent="-230594">
              <a:buFont typeface="Arial" panose="020B0604020202020204" pitchFamily="34" charset="0"/>
              <a:buChar char="•"/>
            </a:pPr>
            <a:r>
              <a:rPr lang="en-US" altLang="en-US" sz="1000" b="1" dirty="0"/>
              <a:t>Full participation</a:t>
            </a:r>
            <a:r>
              <a:rPr lang="en-US" altLang="en-US" sz="1000" dirty="0"/>
              <a:t> - to the extent that each of us is able or feels comfortable. We all have a lot of experience and information. Having everyone participate allows us to learn from each other, and to increase what each one of us gets out of today’s workshop.</a:t>
            </a:r>
          </a:p>
          <a:p>
            <a:pPr marL="682701" lvl="1" indent="-230594">
              <a:buFont typeface="Arial" panose="020B0604020202020204" pitchFamily="34" charset="0"/>
              <a:buChar char="•"/>
            </a:pPr>
            <a:r>
              <a:rPr lang="en-US" altLang="en-US" sz="1000" b="1" dirty="0"/>
              <a:t>Use “I” Statements.</a:t>
            </a:r>
            <a:r>
              <a:rPr lang="en-US" altLang="en-US" sz="1000" dirty="0"/>
              <a:t> Please speak for yourself, not for all parents, or for all teachers, etc. </a:t>
            </a:r>
          </a:p>
          <a:p>
            <a:pPr marL="682701" lvl="1" indent="-230594">
              <a:buFont typeface="Arial" panose="020B0604020202020204" pitchFamily="34" charset="0"/>
              <a:buChar char="•"/>
            </a:pPr>
            <a:r>
              <a:rPr lang="en-US" altLang="en-US" sz="1000" b="1" dirty="0"/>
              <a:t>There is no such thing as a stupid question.</a:t>
            </a:r>
            <a:r>
              <a:rPr lang="en-US" altLang="en-US" sz="1000" dirty="0"/>
              <a:t> We encourage any and all comments and questions, this is the way to start the prevention process, we need to start talking together and listening to each other. We all have important things to share and we want to hear from everyone.</a:t>
            </a:r>
          </a:p>
          <a:p>
            <a:pPr marL="682701" lvl="1" indent="-230594">
              <a:buFont typeface="Arial" panose="020B0604020202020204" pitchFamily="34" charset="0"/>
              <a:buChar char="•"/>
            </a:pPr>
            <a:r>
              <a:rPr lang="en-US" altLang="en-US" sz="1000" b="1" dirty="0"/>
              <a:t>Stay afterwards</a:t>
            </a:r>
            <a:r>
              <a:rPr lang="en-US" altLang="en-US" sz="1000" dirty="0"/>
              <a:t>. If you’d like to share a personal experience or don’t feel comfortable talking about a particular issue in front of the group, please feel free to stay after to talk with one of us. </a:t>
            </a:r>
          </a:p>
          <a:p>
            <a:pPr marL="682701" lvl="1" indent="-230594">
              <a:buFont typeface="Arial" panose="020B0604020202020204" pitchFamily="34" charset="0"/>
              <a:buChar char="•"/>
            </a:pPr>
            <a:r>
              <a:rPr lang="en-US" sz="1000" b="1" dirty="0"/>
              <a:t>Respect privacy: </a:t>
            </a:r>
            <a:r>
              <a:rPr lang="en-US" sz="1000" dirty="0"/>
              <a:t>we find that folks often share personal stories of their own parenting experiences, in their community and families, etc.  Please hold confidence stories that are told here.</a:t>
            </a:r>
          </a:p>
          <a:p>
            <a:pPr marL="682701" lvl="1" indent="-230594">
              <a:buFont typeface="Arial" panose="020B0604020202020204" pitchFamily="34" charset="0"/>
              <a:buChar char="•"/>
            </a:pPr>
            <a:endParaRPr lang="en-US" sz="1000" dirty="0"/>
          </a:p>
          <a:p>
            <a:pPr marL="682701" lvl="1" indent="-230594">
              <a:buFont typeface="Arial" panose="020B0604020202020204" pitchFamily="34" charset="0"/>
              <a:buChar char="•"/>
            </a:pPr>
            <a:r>
              <a:rPr lang="en-US" sz="1000" dirty="0"/>
              <a:t>Before we begin, I </a:t>
            </a:r>
            <a:r>
              <a:rPr lang="en-US" sz="1000"/>
              <a:t>in </a:t>
            </a:r>
            <a:r>
              <a:rPr lang="en-US" sz="1000" smtClean="0"/>
              <a:t>no way </a:t>
            </a:r>
            <a:r>
              <a:rPr lang="en-US" sz="1000" dirty="0"/>
              <a:t>wish to silence someone’s story – personal stories fuel this work; we know what we know from the voices of survivors. But, I have found though that these trainings are not the most conducive environments for discussing personal victimization (or perpetration) experiences.  I know that people have personal experiences relevant to this issue and I want to encourage people to practice safe boundaries and not share these personal experiences in a professional setting such as this one. Your professional experiences working with children – please share these</a:t>
            </a:r>
          </a:p>
          <a:p>
            <a:pPr marL="682701" lvl="1" indent="-230594">
              <a:buFont typeface="Arial" panose="020B0604020202020204" pitchFamily="34" charset="0"/>
              <a:buChar char="•"/>
            </a:pPr>
            <a:endParaRPr lang="en-US" sz="1000" dirty="0"/>
          </a:p>
          <a:p>
            <a:pPr marL="230594" indent="-230594">
              <a:buFont typeface="Wingdings" panose="05000000000000000000" pitchFamily="2" charset="2"/>
              <a:buChar char="Ø"/>
            </a:pPr>
            <a:r>
              <a:rPr lang="en-US" sz="1000" b="1" dirty="0"/>
              <a:t>Ask</a:t>
            </a:r>
            <a:r>
              <a:rPr lang="en-US" sz="1000" dirty="0"/>
              <a:t> – Are there any concerns? Does this make sense to everyone?</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solidFill>
                  <a:prstClr val="black"/>
                </a:solidFill>
              </a:rPr>
              <a:pPr>
                <a:defRPr/>
              </a:pPr>
              <a:t>3</a:t>
            </a:fld>
            <a:endParaRPr lang="en-US">
              <a:solidFill>
                <a:prstClr val="black"/>
              </a:solidFill>
            </a:endParaRPr>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886273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321">
              <a:defRPr/>
            </a:pPr>
            <a:r>
              <a:rPr lang="en-US" sz="1000" b="1" dirty="0" smtClean="0">
                <a:latin typeface="+mn-lt"/>
              </a:rPr>
              <a:t>Trainer’s </a:t>
            </a:r>
            <a:r>
              <a:rPr lang="en-US" sz="1000" b="1" dirty="0">
                <a:latin typeface="+mn-lt"/>
              </a:rPr>
              <a:t>notes/Suggested language:</a:t>
            </a:r>
          </a:p>
          <a:p>
            <a:pPr marL="15580" defTabSz="904321">
              <a:defRPr/>
            </a:pPr>
            <a:r>
              <a:rPr lang="en-US" sz="1000" dirty="0">
                <a:latin typeface="+mn-lt"/>
              </a:rPr>
              <a:t>This age group is really best served by keeping a focus on values – in your family and the child’s values. Helping children make safe decisions. Keeping in communication with them. Continuing to provide education. Staying involved.</a:t>
            </a:r>
          </a:p>
          <a:p>
            <a:pPr marL="15580" defTabSz="904321">
              <a:defRPr/>
            </a:pPr>
            <a:endParaRPr lang="en-US" sz="1000" dirty="0">
              <a:latin typeface="+mn-lt"/>
            </a:endParaRPr>
          </a:p>
          <a:p>
            <a:pPr marL="15580" defTabSz="904321">
              <a:defRPr/>
            </a:pPr>
            <a:r>
              <a:rPr lang="en-US" sz="1000" dirty="0">
                <a:latin typeface="+mn-lt"/>
              </a:rPr>
              <a:t>We noted earlier that this age group is highest risk for victimization through their cyber activities. We have to stay informed about the technology they are using. This doesn’t mean we become I.T. experts but that we pay attention, ask questions and try to learn as much as we can. </a:t>
            </a:r>
          </a:p>
          <a:p>
            <a:pPr marL="15580" defTabSz="904321">
              <a:defRPr/>
            </a:pPr>
            <a:endParaRPr lang="en-US" sz="1000" dirty="0">
              <a:latin typeface="+mn-lt"/>
            </a:endParaRPr>
          </a:p>
          <a:p>
            <a:pPr marL="15580" defTabSz="904321">
              <a:defRPr/>
            </a:pPr>
            <a:r>
              <a:rPr lang="en-US" sz="1000" dirty="0">
                <a:latin typeface="+mn-lt"/>
              </a:rPr>
              <a:t>These kids need adult guidance and support more than ever. They are trying to grow up, and in some cases are faced with more adult-like decisions and situations than we ever want to believe. And at the same time, they are trying to separate from the family as they focus more and more on their peers. That makes it even more important to talk them, pay attention to them and model family values and safety. </a:t>
            </a:r>
          </a:p>
          <a:p>
            <a:pPr marL="15580" defTabSz="904321">
              <a:defRPr/>
            </a:pPr>
            <a:endParaRPr lang="en-US" sz="1000" dirty="0">
              <a:latin typeface="+mn-lt"/>
            </a:endParaRPr>
          </a:p>
          <a:p>
            <a:pPr marL="15580" defTabSz="904321">
              <a:defRPr/>
            </a:pPr>
            <a:r>
              <a:rPr lang="en-US" sz="1000" dirty="0">
                <a:latin typeface="+mn-lt"/>
              </a:rPr>
              <a:t>Let’s just pause to really reflect that all the prevention tasks we’ve been discussing are not confined to any single age group. They may first “come up” as possible tasks in the age groups we’ve introduced them, but really – they are to be practiced throughout a child’s life. </a:t>
            </a:r>
          </a:p>
          <a:p>
            <a:pPr defTabSz="904321">
              <a:defRPr/>
            </a:pPr>
            <a:endParaRPr lang="en-US" sz="1000" b="1" dirty="0">
              <a:latin typeface="+mn-lt"/>
            </a:endParaRPr>
          </a:p>
          <a:p>
            <a:pPr marL="169560" indent="-169560" defTabSz="904321">
              <a:buFont typeface="Wingdings" panose="05000000000000000000" pitchFamily="2" charset="2"/>
              <a:buChar char="Ø"/>
              <a:defRPr/>
            </a:pPr>
            <a:r>
              <a:rPr lang="en-US" sz="1000" b="1" dirty="0" smtClean="0">
                <a:latin typeface="+mn-lt"/>
              </a:rPr>
              <a:t>Activity</a:t>
            </a:r>
            <a:r>
              <a:rPr lang="en-US" sz="1000" b="1" dirty="0">
                <a:latin typeface="+mn-lt"/>
              </a:rPr>
              <a:t>: </a:t>
            </a:r>
            <a:r>
              <a:rPr lang="en-US" sz="1000" i="1" dirty="0">
                <a:latin typeface="+mn-lt"/>
              </a:rPr>
              <a:t>pairs or small </a:t>
            </a:r>
            <a:r>
              <a:rPr lang="en-US" sz="1000" i="1" dirty="0" smtClean="0">
                <a:latin typeface="+mn-lt"/>
              </a:rPr>
              <a:t>groups; if online can ask participants to chat in or do break-out groups</a:t>
            </a:r>
            <a:endParaRPr lang="en-US" sz="1000" i="1" dirty="0">
              <a:latin typeface="+mn-lt"/>
            </a:endParaRPr>
          </a:p>
          <a:p>
            <a:pPr marL="606140" lvl="1" indent="-169560" defTabSz="904321">
              <a:buFont typeface="Arial" panose="020B0604020202020204" pitchFamily="34" charset="0"/>
              <a:buChar char="•"/>
              <a:defRPr/>
            </a:pPr>
            <a:r>
              <a:rPr lang="en-US" sz="1000" b="1" dirty="0">
                <a:latin typeface="+mn-lt"/>
              </a:rPr>
              <a:t>Instructions</a:t>
            </a:r>
            <a:r>
              <a:rPr lang="en-US" sz="1000" dirty="0">
                <a:latin typeface="+mn-lt"/>
              </a:rPr>
              <a:t>: Think about what you can do to build up a pre-teen’s self-esteem. What are activities that will help a child in this age group feel good about himself. How can we help children feel worthwhile, competent and confident?</a:t>
            </a:r>
          </a:p>
          <a:p>
            <a:pPr marL="169560" indent="-169560" defTabSz="904321">
              <a:buFont typeface="Wingdings" panose="05000000000000000000" pitchFamily="2" charset="2"/>
              <a:buChar char="Ø"/>
              <a:defRPr/>
            </a:pPr>
            <a:r>
              <a:rPr lang="en-US" sz="1000" b="1" dirty="0">
                <a:latin typeface="+mn-lt"/>
              </a:rPr>
              <a:t>Debrief</a:t>
            </a:r>
            <a:r>
              <a:rPr lang="en-US" sz="1000" dirty="0">
                <a:latin typeface="+mn-lt"/>
              </a:rPr>
              <a:t> by either asking each group to offer one example or for volunteers to offer ideas that they heard. </a:t>
            </a:r>
          </a:p>
          <a:p>
            <a:endParaRPr lang="en-US" sz="1000" dirty="0">
              <a:latin typeface="+mn-lt"/>
            </a:endParaRPr>
          </a:p>
          <a:p>
            <a:pPr marL="169560" lvl="1" indent="-169560" defTabSz="904321">
              <a:buFont typeface="Wingdings" panose="05000000000000000000" pitchFamily="2" charset="2"/>
              <a:buChar char="Ø"/>
              <a:defRPr/>
            </a:pPr>
            <a:endParaRPr lang="en-US" sz="1000" dirty="0">
              <a:latin typeface="+mn-lt"/>
            </a:endParaRPr>
          </a:p>
        </p:txBody>
      </p:sp>
      <p:sp>
        <p:nvSpPr>
          <p:cNvPr id="4" name="Slide Number Placeholder 3"/>
          <p:cNvSpPr>
            <a:spLocks noGrp="1"/>
          </p:cNvSpPr>
          <p:nvPr>
            <p:ph type="sldNum" sz="quarter" idx="5"/>
          </p:nvPr>
        </p:nvSpPr>
        <p:spPr/>
        <p:txBody>
          <a:bodyPr/>
          <a:lstStyle/>
          <a:p>
            <a:fld id="{5B59D254-A56F-A64E-8A4D-A1B97E0DCDFC}" type="slidenum">
              <a:rPr lang="en-US" smtClean="0"/>
              <a:t>30</a:t>
            </a:fld>
            <a:endParaRPr lang="en-US"/>
          </a:p>
        </p:txBody>
      </p:sp>
    </p:spTree>
    <p:extLst>
      <p:ext uri="{BB962C8B-B14F-4D97-AF65-F5344CB8AC3E}">
        <p14:creationId xmlns:p14="http://schemas.microsoft.com/office/powerpoint/2010/main" val="2703938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321">
              <a:spcBef>
                <a:spcPts val="0"/>
              </a:spcBef>
              <a:defRPr/>
            </a:pPr>
            <a:r>
              <a:rPr lang="en-US" sz="1000" b="1" dirty="0" smtClean="0"/>
              <a:t>Trainer’s </a:t>
            </a:r>
            <a:r>
              <a:rPr lang="en-US" sz="1000" b="1" dirty="0"/>
              <a:t>notes/Suggested language:</a:t>
            </a:r>
          </a:p>
          <a:p>
            <a:pPr defTabSz="904321">
              <a:spcBef>
                <a:spcPts val="0"/>
              </a:spcBef>
              <a:defRPr/>
            </a:pPr>
            <a:r>
              <a:rPr lang="en-US" sz="1000" dirty="0"/>
              <a:t>Looking over this slide, we see our prevention tasks for teens. This is a complicated time of course and everything we’ve been doing up to now, we keep doing but even more important than ever – we stay engaged. We want to help them think safely for themselves, to practice decision making skills, to think about the consequences of their actions. </a:t>
            </a:r>
          </a:p>
          <a:p>
            <a:pPr defTabSz="904321">
              <a:spcBef>
                <a:spcPts val="0"/>
              </a:spcBef>
              <a:defRPr/>
            </a:pPr>
            <a:endParaRPr lang="en-US" sz="1000" dirty="0"/>
          </a:p>
          <a:p>
            <a:pPr marL="169560" indent="-169560" defTabSz="904321">
              <a:spcBef>
                <a:spcPts val="0"/>
              </a:spcBef>
              <a:buFont typeface="Wingdings" panose="05000000000000000000" pitchFamily="2" charset="2"/>
              <a:buChar char="Ø"/>
              <a:defRPr/>
            </a:pPr>
            <a:r>
              <a:rPr lang="en-US" sz="1000" b="1" dirty="0"/>
              <a:t>Review Bullets – </a:t>
            </a:r>
            <a:r>
              <a:rPr lang="en-US" sz="1000" dirty="0"/>
              <a:t>It is harder to always know what to do to help teens stay safe. They want to experience everything for themselves, and be in charge of their lives. Staying engaged is the most important thing we can do, showing them that we value their feelings and ideas. We help them find information to help them make safe and informed decisions, and we help them think through consequences of their actions. We can’t “control” their environments anymore…and that’s scary and  hard. But we stay present, continue to model healthy relationships and support them</a:t>
            </a:r>
            <a:r>
              <a:rPr lang="en-US" sz="1000" baseline="0" dirty="0"/>
              <a:t> – including kids of all gender identities and sexual orientations.</a:t>
            </a:r>
            <a:endParaRPr lang="en-US" sz="1000" dirty="0"/>
          </a:p>
          <a:p>
            <a:pPr marL="169560" indent="-169560" defTabSz="904321">
              <a:spcBef>
                <a:spcPts val="0"/>
              </a:spcBef>
              <a:buFont typeface="Wingdings" panose="05000000000000000000" pitchFamily="2" charset="2"/>
              <a:buChar char="Ø"/>
              <a:defRPr/>
            </a:pPr>
            <a:endParaRPr lang="en-US" sz="1000" dirty="0"/>
          </a:p>
          <a:p>
            <a:endParaRPr lang="en-US" sz="1000" dirty="0"/>
          </a:p>
        </p:txBody>
      </p:sp>
      <p:sp>
        <p:nvSpPr>
          <p:cNvPr id="4" name="Slide Number Placeholder 3"/>
          <p:cNvSpPr>
            <a:spLocks noGrp="1"/>
          </p:cNvSpPr>
          <p:nvPr>
            <p:ph type="sldNum" sz="quarter" idx="5"/>
          </p:nvPr>
        </p:nvSpPr>
        <p:spPr/>
        <p:txBody>
          <a:bodyPr/>
          <a:lstStyle/>
          <a:p>
            <a:fld id="{5B59D254-A56F-A64E-8A4D-A1B97E0DCDFC}" type="slidenum">
              <a:rPr lang="en-US" smtClean="0"/>
              <a:t>31</a:t>
            </a:fld>
            <a:endParaRPr lang="en-US"/>
          </a:p>
        </p:txBody>
      </p:sp>
    </p:spTree>
    <p:extLst>
      <p:ext uri="{BB962C8B-B14F-4D97-AF65-F5344CB8AC3E}">
        <p14:creationId xmlns:p14="http://schemas.microsoft.com/office/powerpoint/2010/main" val="2703938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57" algn="l" defTabSz="904321" rtl="0" eaLnBrk="1" fontAlgn="auto" latinLnBrk="0" hangingPunct="1">
              <a:lnSpc>
                <a:spcPct val="100000"/>
              </a:lnSpc>
              <a:spcBef>
                <a:spcPts val="0"/>
              </a:spcBef>
              <a:spcAft>
                <a:spcPts val="0"/>
              </a:spcAft>
              <a:buClrTx/>
              <a:buSzTx/>
              <a:buFontTx/>
              <a:buNone/>
              <a:tabLst/>
              <a:defRPr/>
            </a:pPr>
            <a:r>
              <a:rPr lang="en-US" sz="1000" b="1" dirty="0" smtClean="0"/>
              <a:t>Trainer’s </a:t>
            </a:r>
            <a:r>
              <a:rPr lang="en-US" sz="1000" b="1" dirty="0"/>
              <a:t>notes/Suggested language:</a:t>
            </a:r>
            <a:endParaRPr lang="en-US" sz="1000" b="0" dirty="0"/>
          </a:p>
          <a:p>
            <a:pPr marL="0" marR="0" lvl="0" indent="-57" algn="l" defTabSz="904321" rtl="0" eaLnBrk="1" fontAlgn="auto" latinLnBrk="0" hangingPunct="1">
              <a:lnSpc>
                <a:spcPct val="100000"/>
              </a:lnSpc>
              <a:spcBef>
                <a:spcPts val="0"/>
              </a:spcBef>
              <a:spcAft>
                <a:spcPts val="0"/>
              </a:spcAft>
              <a:buClrTx/>
              <a:buSzTx/>
              <a:buFontTx/>
              <a:buNone/>
              <a:tabLst/>
              <a:defRPr/>
            </a:pPr>
            <a:r>
              <a:rPr lang="en-US" sz="1000" b="0" baseline="0" dirty="0"/>
              <a:t>Teens get a lot of messages about what not to do, they may take in unsafe messages from media about dating and consent, they may turn to porn to find out about how sex works… but where do they learn about relationships that are healthy? How do they know what red flags to look out for in their friendships and partnerships? What should they do if something feels weird to them? Being in love feels great, but what happens when someone you care about is texting at all hours of the night, they won’t let you see your friends, or they’re starting to be controlling? And, who here doesn’t remember that new relationship energy, and the tendency to cast aside friendships to spend all your time with this one person you want to be with? These are all great topics to bring up with older youth. </a:t>
            </a:r>
          </a:p>
          <a:p>
            <a:pPr marL="0" lvl="0" indent="0" defTabSz="904321">
              <a:spcBef>
                <a:spcPts val="0"/>
              </a:spcBef>
              <a:buFont typeface="Wingdings" panose="05000000000000000000" pitchFamily="2" charset="2"/>
              <a:buNone/>
              <a:defRPr/>
            </a:pPr>
            <a:endParaRPr lang="en-US" sz="1000" b="1" dirty="0"/>
          </a:p>
          <a:p>
            <a:pPr marL="171393" lvl="0" indent="-171450" defTabSz="904321">
              <a:spcBef>
                <a:spcPts val="0"/>
              </a:spcBef>
              <a:buFont typeface="Wingdings" panose="05000000000000000000" pitchFamily="2" charset="2"/>
              <a:buChar char="Ø"/>
              <a:defRPr/>
            </a:pPr>
            <a:r>
              <a:rPr lang="en-US" sz="1000" b="1" dirty="0"/>
              <a:t>Review: </a:t>
            </a:r>
          </a:p>
          <a:p>
            <a:pPr marL="0" lvl="0" indent="-57" defTabSz="904321">
              <a:spcBef>
                <a:spcPts val="0"/>
              </a:spcBef>
              <a:defRPr/>
            </a:pPr>
            <a:r>
              <a:rPr lang="en-US" sz="1000" dirty="0"/>
              <a:t>Good questions to engage adolescents:</a:t>
            </a:r>
          </a:p>
          <a:p>
            <a:pPr marL="628572" lvl="1" indent="-171428" defTabSz="904321">
              <a:spcBef>
                <a:spcPts val="0"/>
              </a:spcBef>
              <a:buFont typeface="Arial" panose="020B0604020202020204" pitchFamily="34" charset="0"/>
              <a:buChar char="•"/>
              <a:defRPr/>
            </a:pPr>
            <a:r>
              <a:rPr lang="en-US" sz="1000" dirty="0"/>
              <a:t>What are your limits? What do your boundaries look like?</a:t>
            </a:r>
          </a:p>
          <a:p>
            <a:pPr marL="628572" lvl="1" indent="-171428" defTabSz="904321">
              <a:spcBef>
                <a:spcPts val="0"/>
              </a:spcBef>
              <a:buFont typeface="Arial" panose="020B0604020202020204" pitchFamily="34" charset="0"/>
              <a:buChar char="•"/>
              <a:defRPr/>
            </a:pPr>
            <a:r>
              <a:rPr lang="en-US" sz="1000" dirty="0"/>
              <a:t>How will you know when your boundaries are crossed? What are some “red flags”?</a:t>
            </a:r>
          </a:p>
          <a:p>
            <a:pPr marL="628572" lvl="1" indent="-171428" defTabSz="904321">
              <a:spcBef>
                <a:spcPts val="0"/>
              </a:spcBef>
              <a:buFont typeface="Arial" panose="020B0604020202020204" pitchFamily="34" charset="0"/>
              <a:buChar char="•"/>
              <a:defRPr/>
            </a:pPr>
            <a:r>
              <a:rPr lang="en-US" sz="1000" dirty="0"/>
              <a:t>What kind of relationship do you want?</a:t>
            </a:r>
          </a:p>
          <a:p>
            <a:pPr marL="628572" lvl="1" indent="-171428" defTabSz="904321">
              <a:spcBef>
                <a:spcPts val="0"/>
              </a:spcBef>
              <a:buFont typeface="Arial" panose="020B0604020202020204" pitchFamily="34" charset="0"/>
              <a:buChar char="•"/>
              <a:defRPr/>
            </a:pPr>
            <a:r>
              <a:rPr lang="en-US" sz="1000" dirty="0"/>
              <a:t>How will you know that a relationship is safe and healthy? What are some “green flags”?</a:t>
            </a:r>
          </a:p>
          <a:p>
            <a:pPr marL="628572" lvl="1" indent="-171428" defTabSz="904321">
              <a:spcBef>
                <a:spcPts val="0"/>
              </a:spcBef>
              <a:buFont typeface="Arial" panose="020B0604020202020204" pitchFamily="34" charset="0"/>
              <a:buChar char="•"/>
              <a:defRPr/>
            </a:pPr>
            <a:r>
              <a:rPr lang="en-US" sz="1000" b="1" dirty="0"/>
              <a:t>Ask: </a:t>
            </a:r>
            <a:r>
              <a:rPr lang="en-US" sz="1000" dirty="0"/>
              <a:t>What other questions might be good to engage teens?</a:t>
            </a:r>
          </a:p>
          <a:p>
            <a:pPr defTabSz="904321">
              <a:spcBef>
                <a:spcPts val="0"/>
              </a:spcBef>
              <a:defRPr/>
            </a:pPr>
            <a:endParaRPr lang="en-US" sz="1000" b="1" dirty="0"/>
          </a:p>
        </p:txBody>
      </p:sp>
      <p:sp>
        <p:nvSpPr>
          <p:cNvPr id="4" name="Slide Number Placeholder 3"/>
          <p:cNvSpPr>
            <a:spLocks noGrp="1"/>
          </p:cNvSpPr>
          <p:nvPr>
            <p:ph type="sldNum" sz="quarter" idx="10"/>
          </p:nvPr>
        </p:nvSpPr>
        <p:spPr/>
        <p:txBody>
          <a:bodyPr/>
          <a:lstStyle/>
          <a:p>
            <a:fld id="{40750F93-73D2-9145-B5D5-291E2EEAD0FE}" type="slidenum">
              <a:rPr lang="en-US" smtClean="0"/>
              <a:t>32</a:t>
            </a:fld>
            <a:endParaRPr lang="en-US"/>
          </a:p>
        </p:txBody>
      </p:sp>
    </p:spTree>
    <p:extLst>
      <p:ext uri="{BB962C8B-B14F-4D97-AF65-F5344CB8AC3E}">
        <p14:creationId xmlns:p14="http://schemas.microsoft.com/office/powerpoint/2010/main" val="1270427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57" algn="l" defTabSz="904321" rtl="0" eaLnBrk="1" fontAlgn="auto" latinLnBrk="0" hangingPunct="1">
              <a:lnSpc>
                <a:spcPct val="100000"/>
              </a:lnSpc>
              <a:spcBef>
                <a:spcPts val="0"/>
              </a:spcBef>
              <a:spcAft>
                <a:spcPts val="0"/>
              </a:spcAft>
              <a:buClrTx/>
              <a:buSzTx/>
              <a:buFontTx/>
              <a:buNone/>
              <a:tabLst/>
              <a:defRPr/>
            </a:pPr>
            <a:r>
              <a:rPr lang="en-US" sz="1000" b="1" dirty="0" smtClean="0"/>
              <a:t>Trainer’s notes/Suggested language:</a:t>
            </a:r>
            <a:endParaRPr lang="en-US" sz="1000" b="1" dirty="0"/>
          </a:p>
          <a:p>
            <a:pPr marL="282600" indent="-282600" defTabSz="904321">
              <a:spcBef>
                <a:spcPts val="0"/>
              </a:spcBef>
              <a:buFont typeface="Wingdings" panose="05000000000000000000" pitchFamily="2" charset="2"/>
              <a:buChar char="Ø"/>
              <a:defRPr/>
            </a:pPr>
            <a:r>
              <a:rPr lang="en-US" sz="1000" b="1" dirty="0"/>
              <a:t>Activity </a:t>
            </a:r>
            <a:r>
              <a:rPr lang="en-US" sz="1000" i="1" dirty="0"/>
              <a:t>in pairs/groups - </a:t>
            </a:r>
          </a:p>
          <a:p>
            <a:pPr marL="606140" lvl="1" indent="-169560" defTabSz="904321">
              <a:spcBef>
                <a:spcPts val="0"/>
              </a:spcBef>
              <a:buFont typeface="Arial" panose="020B0604020202020204" pitchFamily="34" charset="0"/>
              <a:buChar char="•"/>
              <a:defRPr/>
            </a:pPr>
            <a:r>
              <a:rPr lang="en-US" sz="1000" b="1" dirty="0"/>
              <a:t>Instructions</a:t>
            </a:r>
            <a:r>
              <a:rPr lang="en-US" sz="1000" dirty="0"/>
              <a:t>: Talk with your partner about the one thing you wish an adult had told you as a teenager about sexuality and relationships. What do you wish you knew then? What could’ve been said to help you better navigate your sexuality and relationships?</a:t>
            </a:r>
          </a:p>
          <a:p>
            <a:pPr marL="169560" indent="-169560" defTabSz="904321">
              <a:spcBef>
                <a:spcPts val="0"/>
              </a:spcBef>
              <a:buFont typeface="Wingdings" panose="05000000000000000000" pitchFamily="2" charset="2"/>
              <a:buChar char="Ø"/>
              <a:defRPr/>
            </a:pPr>
            <a:r>
              <a:rPr lang="en-US" sz="1000" b="1" dirty="0"/>
              <a:t>Debrief</a:t>
            </a:r>
            <a:r>
              <a:rPr lang="en-US" sz="1000" dirty="0"/>
              <a:t>: Would anyone like to share? (</a:t>
            </a:r>
            <a:r>
              <a:rPr lang="en-US" sz="1000" i="1" dirty="0"/>
              <a:t>allow for a few responses</a:t>
            </a:r>
            <a:r>
              <a:rPr lang="en-US" sz="1000" dirty="0"/>
              <a:t>)</a:t>
            </a:r>
          </a:p>
          <a:p>
            <a:pPr marL="0" marR="0" lvl="0" indent="-57" algn="l" defTabSz="904321" rtl="0" eaLnBrk="1" fontAlgn="auto" latinLnBrk="0" hangingPunct="1">
              <a:lnSpc>
                <a:spcPct val="100000"/>
              </a:lnSpc>
              <a:spcBef>
                <a:spcPts val="0"/>
              </a:spcBef>
              <a:spcAft>
                <a:spcPts val="0"/>
              </a:spcAft>
              <a:buClrTx/>
              <a:buSzTx/>
              <a:buFontTx/>
              <a:buNone/>
              <a:tabLst/>
              <a:defRPr/>
            </a:pPr>
            <a:endParaRPr lang="en-US" sz="1000" b="1" dirty="0"/>
          </a:p>
        </p:txBody>
      </p:sp>
      <p:sp>
        <p:nvSpPr>
          <p:cNvPr id="4" name="Slide Number Placeholder 3"/>
          <p:cNvSpPr>
            <a:spLocks noGrp="1"/>
          </p:cNvSpPr>
          <p:nvPr>
            <p:ph type="sldNum" sz="quarter" idx="5"/>
          </p:nvPr>
        </p:nvSpPr>
        <p:spPr/>
        <p:txBody>
          <a:bodyPr/>
          <a:lstStyle/>
          <a:p>
            <a:fld id="{40750F93-73D2-9145-B5D5-291E2EEAD0FE}" type="slidenum">
              <a:rPr lang="en-US" smtClean="0"/>
              <a:t>33</a:t>
            </a:fld>
            <a:endParaRPr lang="en-US"/>
          </a:p>
        </p:txBody>
      </p:sp>
    </p:spTree>
    <p:extLst>
      <p:ext uri="{BB962C8B-B14F-4D97-AF65-F5344CB8AC3E}">
        <p14:creationId xmlns:p14="http://schemas.microsoft.com/office/powerpoint/2010/main" val="1601234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382588" y="685800"/>
            <a:ext cx="6094412" cy="3429000"/>
          </a:xfrm>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000" b="1" dirty="0" smtClean="0"/>
              <a:t>Trainer’s notes/Suggested language:</a:t>
            </a:r>
            <a:endParaRPr lang="en-US" sz="1000" b="1" dirty="0"/>
          </a:p>
          <a:p>
            <a:pPr marL="285750" indent="-285750">
              <a:buFont typeface="Wingdings" panose="05000000000000000000" pitchFamily="2" charset="2"/>
              <a:buChar char="Ø"/>
            </a:pPr>
            <a:r>
              <a:rPr lang="en-US" sz="1000" b="1" dirty="0" smtClean="0"/>
              <a:t>Handouts</a:t>
            </a:r>
            <a:r>
              <a:rPr lang="en-US" sz="1000" b="1" dirty="0"/>
              <a:t>: 	Tip Sheet: </a:t>
            </a:r>
            <a:r>
              <a:rPr lang="en-US" sz="1000" dirty="0"/>
              <a:t>Talking with Children and Teens</a:t>
            </a:r>
          </a:p>
          <a:p>
            <a:r>
              <a:rPr lang="en-US" sz="1000" dirty="0"/>
              <a:t>		</a:t>
            </a:r>
            <a:r>
              <a:rPr lang="en-US" sz="1000" b="1" dirty="0"/>
              <a:t>Handout: </a:t>
            </a:r>
            <a:r>
              <a:rPr lang="en-US" sz="1000" dirty="0"/>
              <a:t>Communication Tips and Examples</a:t>
            </a:r>
          </a:p>
          <a:p>
            <a:r>
              <a:rPr lang="en-US" sz="1000" b="1" dirty="0"/>
              <a:t>		Handout: </a:t>
            </a:r>
            <a:r>
              <a:rPr lang="en-US" sz="1000" dirty="0"/>
              <a:t>Sexuality Concepts in Concrete Terms</a:t>
            </a:r>
            <a:endParaRPr lang="en-US" sz="1000" b="1" dirty="0"/>
          </a:p>
          <a:p>
            <a:endParaRPr lang="en-US" sz="1000" b="1" dirty="0"/>
          </a:p>
          <a:p>
            <a:pPr lvl="0"/>
            <a:r>
              <a:rPr lang="en-US" sz="1000" dirty="0" smtClean="0"/>
              <a:t>Prevention </a:t>
            </a:r>
            <a:r>
              <a:rPr lang="en-US" sz="1000" dirty="0"/>
              <a:t>does include talking with children</a:t>
            </a:r>
            <a:r>
              <a:rPr lang="en-US" sz="1000" baseline="0" dirty="0"/>
              <a:t> and youth about risks, helping them prepare for confusing or risky situations and think through their resources. </a:t>
            </a:r>
            <a:endParaRPr lang="en-US" sz="1000" dirty="0"/>
          </a:p>
          <a:p>
            <a:pPr marL="169540" indent="-169540">
              <a:buFont typeface="Wingdings" panose="05000000000000000000" pitchFamily="2" charset="2"/>
              <a:buChar char="Ø"/>
            </a:pPr>
            <a:r>
              <a:rPr lang="en-US" sz="1000" b="1" dirty="0"/>
              <a:t>Review</a:t>
            </a:r>
            <a:r>
              <a:rPr lang="en-US" sz="1000" b="0" baseline="0" dirty="0"/>
              <a:t> ppt b</a:t>
            </a:r>
            <a:r>
              <a:rPr lang="en-US" sz="1000" dirty="0"/>
              <a:t>ullets, using these points:</a:t>
            </a:r>
          </a:p>
          <a:p>
            <a:pPr marL="621647" lvl="1" indent="-169540">
              <a:buFont typeface="Arial" panose="020B0604020202020204" pitchFamily="34" charset="0"/>
              <a:buChar char="•"/>
            </a:pPr>
            <a:r>
              <a:rPr lang="en-US" sz="1000" dirty="0"/>
              <a:t>Talk most about highest risk situations, including someone the child may know. Explain that someone we know and maybe even love and trust may break the rules.</a:t>
            </a:r>
          </a:p>
          <a:p>
            <a:pPr marL="621647" lvl="1" indent="-169540" defTabSz="904214" eaLnBrk="1" fontAlgn="auto" hangingPunct="1">
              <a:spcBef>
                <a:spcPts val="0"/>
              </a:spcBef>
              <a:spcAft>
                <a:spcPts val="0"/>
              </a:spcAft>
              <a:buFont typeface="Arial" panose="020B0604020202020204" pitchFamily="34" charset="0"/>
              <a:buChar char="•"/>
              <a:defRPr/>
            </a:pPr>
            <a:r>
              <a:rPr lang="en-US" sz="1000" dirty="0"/>
              <a:t>Use “practice scenarios” to talk about how to handle possible situations. Use available books and videos to ask a child how they would handle a certain situation. Make up a story, ask what the child would do if </a:t>
            </a:r>
            <a:r>
              <a:rPr lang="en-US" sz="1000" dirty="0" smtClean="0"/>
              <a:t>they </a:t>
            </a:r>
            <a:r>
              <a:rPr lang="en-US" sz="1000" dirty="0"/>
              <a:t>felt unsafe?</a:t>
            </a:r>
          </a:p>
          <a:p>
            <a:pPr marL="649978" lvl="1" indent="-173033">
              <a:buFont typeface="Arial" panose="020B0604020202020204" pitchFamily="34" charset="0"/>
              <a:buChar char="•"/>
            </a:pPr>
            <a:r>
              <a:rPr lang="en-US" sz="1000" dirty="0"/>
              <a:t>Since 90% of the time children are abused by someone they know, 90% of our examples should be about situations where they might know, trust, like, and even love someone who is behaving inappropriately or abusively towards them</a:t>
            </a:r>
          </a:p>
          <a:p>
            <a:pPr marL="649978" lvl="1" indent="-173033">
              <a:buFont typeface="Arial" panose="020B0604020202020204" pitchFamily="34" charset="0"/>
              <a:buChar char="•"/>
            </a:pPr>
            <a:r>
              <a:rPr lang="en-US" sz="1000" dirty="0"/>
              <a:t>Since approximately 40 to 60% of abuse is intra-familial, use examples of family situations. </a:t>
            </a:r>
            <a:r>
              <a:rPr lang="en-US" sz="1000" dirty="0" smtClean="0"/>
              <a:t>This </a:t>
            </a:r>
            <a:r>
              <a:rPr lang="en-US" sz="1000" dirty="0"/>
              <a:t>is another reason why it is so important to talk about safe adults.</a:t>
            </a:r>
          </a:p>
          <a:p>
            <a:pPr marL="649978" lvl="1" indent="-173033">
              <a:buFont typeface="Arial" panose="020B0604020202020204" pitchFamily="34" charset="0"/>
              <a:buChar char="•"/>
            </a:pPr>
            <a:r>
              <a:rPr lang="en-US" sz="1000" dirty="0"/>
              <a:t>Since approximately 40%  to even  upwards of 70% of abuse happens</a:t>
            </a:r>
            <a:r>
              <a:rPr lang="en-US" sz="1000" baseline="0" dirty="0"/>
              <a:t> between youth</a:t>
            </a:r>
            <a:r>
              <a:rPr lang="en-US" sz="1000" dirty="0"/>
              <a:t>, use examples where other children or young people are behaving inappropriately.</a:t>
            </a:r>
          </a:p>
          <a:p>
            <a:pPr marL="637227" lvl="1" indent="-169540">
              <a:buFont typeface="Arial" panose="020B0604020202020204" pitchFamily="34" charset="0"/>
              <a:buChar char="•"/>
            </a:pPr>
            <a:r>
              <a:rPr lang="en-US" sz="1000" dirty="0"/>
              <a:t>Use “child friendly” language – no need to get too wordy or precise.  Let the child’s natural curiosity lead – respond to </a:t>
            </a:r>
            <a:r>
              <a:rPr lang="en-US" sz="1000" dirty="0" smtClean="0"/>
              <a:t>their</a:t>
            </a:r>
            <a:r>
              <a:rPr lang="en-US" sz="1000" baseline="0" dirty="0" smtClean="0"/>
              <a:t> </a:t>
            </a:r>
            <a:r>
              <a:rPr lang="en-US" sz="1000" dirty="0" smtClean="0"/>
              <a:t>questions </a:t>
            </a:r>
            <a:r>
              <a:rPr lang="en-US" sz="1000" dirty="0"/>
              <a:t>in language that is age-appropriate. </a:t>
            </a:r>
          </a:p>
          <a:p>
            <a:pPr marL="649978" lvl="1" indent="-173033">
              <a:buFont typeface="Arial" panose="020B0604020202020204" pitchFamily="34" charset="0"/>
              <a:buChar char="•"/>
            </a:pPr>
            <a:r>
              <a:rPr lang="en-US" sz="1000" dirty="0"/>
              <a:t>Be specific and use language geared towards the age of the child.  The concept of someone not knowing the “rules” can be effective, especially for younger children.  Try to avoid language like “good” or “bad” or “predator” or “</a:t>
            </a:r>
            <a:r>
              <a:rPr lang="en-US" sz="1000" dirty="0" smtClean="0"/>
              <a:t>pervert.”  </a:t>
            </a:r>
            <a:r>
              <a:rPr lang="en-US" sz="1000" dirty="0"/>
              <a:t>Use descriptive language to help a child recognize what behaviors you are talking about (e.g.  If someone gives you a funny feeling in your tummy, let Mom or Dad know or if someone tries to trick you into doing something you don’t want to do, like not letting you leave or not stopping tickling you when you say no, tell an adult so we can help them learn the rules.)</a:t>
            </a: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9622" indent="-288316" eaLnBrk="0" hangingPunct="0">
              <a:defRPr sz="2400">
                <a:solidFill>
                  <a:schemeClr val="tx1"/>
                </a:solidFill>
                <a:latin typeface="Tahoma" pitchFamily="34" charset="0"/>
              </a:defRPr>
            </a:lvl2pPr>
            <a:lvl3pPr marL="1153265" indent="-230653" eaLnBrk="0" hangingPunct="0">
              <a:defRPr sz="2400">
                <a:solidFill>
                  <a:schemeClr val="tx1"/>
                </a:solidFill>
                <a:latin typeface="Tahoma" pitchFamily="34" charset="0"/>
              </a:defRPr>
            </a:lvl3pPr>
            <a:lvl4pPr marL="1614572" indent="-230653" eaLnBrk="0" hangingPunct="0">
              <a:defRPr sz="2400">
                <a:solidFill>
                  <a:schemeClr val="tx1"/>
                </a:solidFill>
                <a:latin typeface="Tahoma" pitchFamily="34" charset="0"/>
              </a:defRPr>
            </a:lvl4pPr>
            <a:lvl5pPr marL="2075877" indent="-230653" eaLnBrk="0" hangingPunct="0">
              <a:defRPr sz="2400">
                <a:solidFill>
                  <a:schemeClr val="tx1"/>
                </a:solidFill>
                <a:latin typeface="Tahoma" pitchFamily="34" charset="0"/>
              </a:defRPr>
            </a:lvl5pPr>
            <a:lvl6pPr marL="2537183" indent="-230653" algn="ctr" eaLnBrk="0" fontAlgn="base" hangingPunct="0">
              <a:spcBef>
                <a:spcPct val="0"/>
              </a:spcBef>
              <a:spcAft>
                <a:spcPct val="0"/>
              </a:spcAft>
              <a:defRPr sz="2400">
                <a:solidFill>
                  <a:schemeClr val="tx1"/>
                </a:solidFill>
                <a:latin typeface="Tahoma" pitchFamily="34" charset="0"/>
              </a:defRPr>
            </a:lvl6pPr>
            <a:lvl7pPr marL="2998489" indent="-230653" algn="ctr" eaLnBrk="0" fontAlgn="base" hangingPunct="0">
              <a:spcBef>
                <a:spcPct val="0"/>
              </a:spcBef>
              <a:spcAft>
                <a:spcPct val="0"/>
              </a:spcAft>
              <a:defRPr sz="2400">
                <a:solidFill>
                  <a:schemeClr val="tx1"/>
                </a:solidFill>
                <a:latin typeface="Tahoma" pitchFamily="34" charset="0"/>
              </a:defRPr>
            </a:lvl7pPr>
            <a:lvl8pPr marL="3459797" indent="-230653" algn="ctr" eaLnBrk="0" fontAlgn="base" hangingPunct="0">
              <a:spcBef>
                <a:spcPct val="0"/>
              </a:spcBef>
              <a:spcAft>
                <a:spcPct val="0"/>
              </a:spcAft>
              <a:defRPr sz="2400">
                <a:solidFill>
                  <a:schemeClr val="tx1"/>
                </a:solidFill>
                <a:latin typeface="Tahoma" pitchFamily="34" charset="0"/>
              </a:defRPr>
            </a:lvl8pPr>
            <a:lvl9pPr marL="3921100" indent="-230653" algn="ctr" eaLnBrk="0" fontAlgn="base" hangingPunct="0">
              <a:spcBef>
                <a:spcPct val="0"/>
              </a:spcBef>
              <a:spcAft>
                <a:spcPct val="0"/>
              </a:spcAft>
              <a:defRPr sz="2400">
                <a:solidFill>
                  <a:schemeClr val="tx1"/>
                </a:solidFill>
                <a:latin typeface="Tahoma" pitchFamily="34" charset="0"/>
              </a:defRPr>
            </a:lvl9pPr>
          </a:lstStyle>
          <a:p>
            <a:pPr eaLnBrk="1" hangingPunct="1"/>
            <a:fld id="{7C580F6A-520D-43DC-BB46-606853C123B5}" type="slidenum">
              <a:rPr lang="en-US" sz="1200">
                <a:solidFill>
                  <a:prstClr val="black"/>
                </a:solidFill>
              </a:rPr>
              <a:pPr eaLnBrk="1" hangingPunct="1"/>
              <a:t>34</a:t>
            </a:fld>
            <a:endParaRPr lang="en-US" sz="1200">
              <a:solidFill>
                <a:prstClr val="black"/>
              </a:solidFill>
            </a:endParaRPr>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1">
              <a:defRPr/>
            </a:pPr>
            <a:r>
              <a:rPr lang="en-US" sz="1000" b="1" dirty="0" smtClean="0"/>
              <a:t>Trainer’s </a:t>
            </a:r>
            <a:r>
              <a:rPr lang="en-US" sz="1000" b="1" dirty="0"/>
              <a:t>notes/Suggested language:</a:t>
            </a:r>
            <a:endParaRPr lang="en-US" sz="1000" b="1" dirty="0">
              <a:solidFill>
                <a:srgbClr val="000000"/>
              </a:solidFill>
              <a:sym typeface="Calibri"/>
            </a:endParaRPr>
          </a:p>
          <a:p>
            <a:pPr marL="169560" indent="-169560">
              <a:buFont typeface="Wingdings" panose="05000000000000000000" pitchFamily="2" charset="2"/>
              <a:buChar char="Ø"/>
            </a:pPr>
            <a:r>
              <a:rPr lang="en-US" sz="1000" b="1" dirty="0">
                <a:solidFill>
                  <a:srgbClr val="000000"/>
                </a:solidFill>
                <a:sym typeface="Calibri"/>
              </a:rPr>
              <a:t>Activity: </a:t>
            </a:r>
            <a:r>
              <a:rPr lang="en-US" sz="1000" b="0" dirty="0">
                <a:solidFill>
                  <a:srgbClr val="000000"/>
                </a:solidFill>
                <a:sym typeface="Calibri"/>
              </a:rPr>
              <a:t>individually and break out groups </a:t>
            </a:r>
          </a:p>
          <a:p>
            <a:pPr marL="512460" lvl="1" indent="-169560">
              <a:buFont typeface="Wingdings" panose="05000000000000000000" pitchFamily="2" charset="2"/>
              <a:buChar char="Ø"/>
            </a:pPr>
            <a:r>
              <a:rPr lang="en-US" sz="1000" b="1" dirty="0">
                <a:solidFill>
                  <a:srgbClr val="000000"/>
                </a:solidFill>
                <a:sym typeface="Calibri"/>
              </a:rPr>
              <a:t>Instructions: </a:t>
            </a:r>
            <a:r>
              <a:rPr lang="en-US" sz="1000" dirty="0">
                <a:solidFill>
                  <a:srgbClr val="000000"/>
                </a:solidFill>
                <a:sym typeface="Calibri"/>
              </a:rPr>
              <a:t>We’ve now talked about as prevention tasks during normal sexual development,</a:t>
            </a:r>
            <a:r>
              <a:rPr lang="en-US" sz="1000" baseline="0" dirty="0">
                <a:solidFill>
                  <a:srgbClr val="000000"/>
                </a:solidFill>
                <a:sym typeface="Calibri"/>
              </a:rPr>
              <a:t> so now we want to know what safety plans you want to design for the children in your care. What would you want the safety plan in your home or in your program to look like? </a:t>
            </a:r>
            <a:r>
              <a:rPr lang="en-US" sz="1000" dirty="0">
                <a:solidFill>
                  <a:srgbClr val="000000"/>
                </a:solidFill>
                <a:sym typeface="Calibri"/>
              </a:rPr>
              <a:t>You can refer to the family safety plan sample shared earlier, and all that has been discussed,</a:t>
            </a:r>
            <a:r>
              <a:rPr lang="en-US" sz="1000" baseline="0" dirty="0">
                <a:solidFill>
                  <a:srgbClr val="000000"/>
                </a:solidFill>
                <a:sym typeface="Calibri"/>
              </a:rPr>
              <a:t> thinking about how promoting healthy sexuality and promoting prevention tasks are part of safety planning. </a:t>
            </a:r>
            <a:r>
              <a:rPr lang="en-US" sz="1000" dirty="0">
                <a:solidFill>
                  <a:srgbClr val="000000"/>
                </a:solidFill>
                <a:sym typeface="Calibri"/>
              </a:rPr>
              <a:t>Use the </a:t>
            </a:r>
            <a:r>
              <a:rPr lang="en-US" sz="1000" b="1" dirty="0">
                <a:solidFill>
                  <a:srgbClr val="000000"/>
                </a:solidFill>
                <a:sym typeface="Calibri"/>
              </a:rPr>
              <a:t>Handout: </a:t>
            </a:r>
            <a:r>
              <a:rPr lang="en-US" sz="1000" b="1" dirty="0" smtClean="0">
                <a:solidFill>
                  <a:srgbClr val="000000"/>
                </a:solidFill>
                <a:sym typeface="Calibri"/>
              </a:rPr>
              <a:t>Our Family’s </a:t>
            </a:r>
            <a:r>
              <a:rPr lang="en-US" sz="1000" b="1" dirty="0">
                <a:solidFill>
                  <a:srgbClr val="000000"/>
                </a:solidFill>
                <a:sym typeface="Calibri"/>
              </a:rPr>
              <a:t>Safety Plan </a:t>
            </a:r>
            <a:r>
              <a:rPr lang="en-US" sz="1000" dirty="0">
                <a:solidFill>
                  <a:srgbClr val="000000"/>
                </a:solidFill>
                <a:sym typeface="Calibri"/>
              </a:rPr>
              <a:t>as your worksheet and these additional Handouts may help you also:</a:t>
            </a:r>
          </a:p>
          <a:p>
            <a:pPr marL="1073881" lvl="2" indent="-169560">
              <a:buFont typeface="Arial" panose="020B0604020202020204" pitchFamily="34" charset="0"/>
              <a:buChar char="•"/>
            </a:pPr>
            <a:r>
              <a:rPr lang="en-US" sz="1000" b="1" dirty="0">
                <a:solidFill>
                  <a:srgbClr val="000000"/>
                </a:solidFill>
                <a:sym typeface="Calibri"/>
              </a:rPr>
              <a:t>Tip Sheets: </a:t>
            </a:r>
            <a:r>
              <a:rPr lang="en-US" sz="1000" b="1" dirty="0">
                <a:solidFill>
                  <a:schemeClr val="accent4"/>
                </a:solidFill>
                <a:sym typeface="Calibri"/>
              </a:rPr>
              <a:t>Don’t Wait: Everyday Actions To Keep Kids</a:t>
            </a:r>
          </a:p>
          <a:p>
            <a:pPr marL="1073881" lvl="2" indent="-169560">
              <a:buFont typeface="Arial" panose="020B0604020202020204" pitchFamily="34" charset="0"/>
              <a:buChar char="•"/>
            </a:pPr>
            <a:r>
              <a:rPr lang="en-US" sz="1000" b="1" dirty="0">
                <a:solidFill>
                  <a:srgbClr val="000000"/>
                </a:solidFill>
                <a:sym typeface="Calibri"/>
              </a:rPr>
              <a:t>Tip Sheet: </a:t>
            </a:r>
            <a:r>
              <a:rPr lang="en-US" sz="1000" b="1" dirty="0">
                <a:solidFill>
                  <a:schemeClr val="accent4"/>
                </a:solidFill>
                <a:sym typeface="Calibri"/>
              </a:rPr>
              <a:t>Create a Family Safety Plan</a:t>
            </a:r>
            <a:endParaRPr lang="en-US" sz="1000" b="1" dirty="0">
              <a:solidFill>
                <a:srgbClr val="000000"/>
              </a:solidFill>
              <a:sym typeface="Calibri"/>
            </a:endParaRPr>
          </a:p>
          <a:p>
            <a:pPr marL="512460" lvl="1" indent="-169560">
              <a:buFont typeface="Arial" panose="020B0604020202020204" pitchFamily="34" charset="0"/>
              <a:buChar char="•"/>
            </a:pPr>
            <a:r>
              <a:rPr lang="en-US" sz="1000" dirty="0">
                <a:solidFill>
                  <a:srgbClr val="000000"/>
                </a:solidFill>
                <a:sym typeface="Calibri"/>
              </a:rPr>
              <a:t>Start with the 5 most basic/important rules, or perhaps rules you already have. Now, what do you think you might want to add? What do you think should be included. If you are a support person to a foster parent, what do you think should be in a family safety plan, what would your template be?</a:t>
            </a:r>
          </a:p>
          <a:p>
            <a:pPr marL="512460" lvl="1" indent="-169560">
              <a:buFont typeface="Arial" panose="020B0604020202020204" pitchFamily="34" charset="0"/>
              <a:buChar char="•"/>
            </a:pPr>
            <a:r>
              <a:rPr lang="en-US" sz="1000" dirty="0">
                <a:solidFill>
                  <a:srgbClr val="000000"/>
                </a:solidFill>
                <a:sym typeface="Calibri"/>
              </a:rPr>
              <a:t>After you’re done beginning your own, share in your small group what you’ve done and listen to what others have. Does the sharing help you think of other rules you may want to add</a:t>
            </a:r>
            <a:r>
              <a:rPr lang="en-US" sz="1000" baseline="0" dirty="0">
                <a:solidFill>
                  <a:srgbClr val="000000"/>
                </a:solidFill>
                <a:sym typeface="Calibri"/>
              </a:rPr>
              <a:t> or how to frame some of your unspoken values? What about rules that you want to have, but may be broken often – is there another way to frame the underlying sentiment so that it makes sense in practice as well as in thought?</a:t>
            </a:r>
            <a:endParaRPr lang="en-US" sz="1000" dirty="0">
              <a:solidFill>
                <a:srgbClr val="000000"/>
              </a:solidFill>
              <a:sym typeface="Calibri"/>
            </a:endParaRPr>
          </a:p>
          <a:p>
            <a:pPr marL="272863" indent="-272863">
              <a:buFont typeface="Wingdings" panose="05000000000000000000" pitchFamily="2" charset="2"/>
              <a:buChar char="Ø"/>
            </a:pPr>
            <a:r>
              <a:rPr lang="en-US" sz="1000" b="1" dirty="0">
                <a:solidFill>
                  <a:srgbClr val="000000"/>
                </a:solidFill>
                <a:sym typeface="Calibri"/>
              </a:rPr>
              <a:t>Debrief</a:t>
            </a:r>
            <a:r>
              <a:rPr lang="en-US" sz="1000" dirty="0">
                <a:solidFill>
                  <a:srgbClr val="000000"/>
                </a:solidFill>
                <a:sym typeface="Calibri"/>
              </a:rPr>
              <a:t>: Are there any thoughts about this tool, this process, other ideas you’ve had?</a:t>
            </a:r>
            <a:r>
              <a:rPr lang="en-US" sz="1000" baseline="0" dirty="0">
                <a:solidFill>
                  <a:srgbClr val="000000"/>
                </a:solidFill>
                <a:sym typeface="Calibri"/>
              </a:rPr>
              <a:t> W</a:t>
            </a:r>
            <a:r>
              <a:rPr lang="en-US" sz="1000" dirty="0">
                <a:solidFill>
                  <a:srgbClr val="000000"/>
                </a:solidFill>
                <a:sym typeface="Calibri"/>
              </a:rPr>
              <a:t>ould any one like to share the rules they has come up with?</a:t>
            </a:r>
          </a:p>
          <a:p>
            <a:r>
              <a:rPr lang="en-US" sz="1000" dirty="0">
                <a:solidFill>
                  <a:srgbClr val="000000"/>
                </a:solidFill>
                <a:sym typeface="Calibri"/>
              </a:rPr>
              <a:t>		</a:t>
            </a:r>
          </a:p>
          <a:p>
            <a:pPr marL="452160" lvl="1" defTabSz="904321" eaLnBrk="1" fontAlgn="auto" hangingPunct="1">
              <a:defRPr/>
            </a:pPr>
            <a:endParaRPr lang="en-US" sz="1000" dirty="0">
              <a:solidFill>
                <a:srgbClr val="000000"/>
              </a:solidFill>
              <a:sym typeface="Calibri"/>
            </a:endParaRPr>
          </a:p>
          <a:p>
            <a:endParaRPr lang="en-US" sz="1000" b="1" dirty="0"/>
          </a:p>
        </p:txBody>
      </p:sp>
      <p:sp>
        <p:nvSpPr>
          <p:cNvPr id="4" name="Slide Number Placeholder 3"/>
          <p:cNvSpPr>
            <a:spLocks noGrp="1"/>
          </p:cNvSpPr>
          <p:nvPr>
            <p:ph type="sldNum" sz="quarter" idx="5"/>
          </p:nvPr>
        </p:nvSpPr>
        <p:spPr/>
        <p:txBody>
          <a:bodyPr/>
          <a:lstStyle/>
          <a:p>
            <a:fld id="{40750F93-73D2-9145-B5D5-291E2EEAD0FE}" type="slidenum">
              <a:rPr lang="en-US" smtClean="0"/>
              <a:t>35</a:t>
            </a:fld>
            <a:endParaRPr lang="en-US"/>
          </a:p>
        </p:txBody>
      </p:sp>
    </p:spTree>
    <p:extLst>
      <p:ext uri="{BB962C8B-B14F-4D97-AF65-F5344CB8AC3E}">
        <p14:creationId xmlns:p14="http://schemas.microsoft.com/office/powerpoint/2010/main" val="933567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sz="1000" b="1" dirty="0" smtClean="0"/>
              <a:t>Trainer’s </a:t>
            </a:r>
            <a:r>
              <a:rPr lang="en-US" sz="1000" b="1" dirty="0"/>
              <a:t>notes/Suggested language:</a:t>
            </a:r>
            <a:endParaRPr lang="en-US" sz="1000" dirty="0"/>
          </a:p>
          <a:p>
            <a:pPr lvl="0" eaLnBrk="1" hangingPunct="1"/>
            <a:r>
              <a:rPr lang="en-US" sz="1000" dirty="0"/>
              <a:t>So for our final review the steps of Green. We do all of this:</a:t>
            </a:r>
          </a:p>
          <a:p>
            <a:pPr marL="606140" lvl="1" indent="-169560" eaLnBrk="1" hangingPunct="1">
              <a:buFont typeface="Arial" panose="020B0604020202020204" pitchFamily="34" charset="0"/>
              <a:buChar char="•"/>
            </a:pPr>
            <a:r>
              <a:rPr lang="en-US" sz="1000" dirty="0"/>
              <a:t>We let children (and all adults involved in the children’s lives) know what the rules are. And we consistently reinforce them, as well as review them. We don’t wait for a problem…we take advantage of regular opportunities to illustrate these safety plan.</a:t>
            </a:r>
          </a:p>
          <a:p>
            <a:pPr marL="606140" lvl="1" indent="-169560" eaLnBrk="1" hangingPunct="1">
              <a:buFont typeface="Arial" panose="020B0604020202020204" pitchFamily="34" charset="0"/>
              <a:buChar char="•"/>
            </a:pPr>
            <a:r>
              <a:rPr lang="en-US" sz="1000" dirty="0"/>
              <a:t>We help children develop healthy sexual behaviors through education and our ongoing support</a:t>
            </a:r>
          </a:p>
          <a:p>
            <a:pPr marL="606140" lvl="1" indent="-169560" eaLnBrk="1" hangingPunct="1">
              <a:buFont typeface="Arial" panose="020B0604020202020204" pitchFamily="34" charset="0"/>
              <a:buChar char="•"/>
            </a:pPr>
            <a:r>
              <a:rPr lang="en-US" sz="1000" dirty="0"/>
              <a:t>And we are vigilant with our ongoing monitoring</a:t>
            </a:r>
          </a:p>
        </p:txBody>
      </p:sp>
      <p:sp>
        <p:nvSpPr>
          <p:cNvPr id="4" name="Slide Number Placeholder 3"/>
          <p:cNvSpPr>
            <a:spLocks noGrp="1"/>
          </p:cNvSpPr>
          <p:nvPr>
            <p:ph type="sldNum" sz="quarter" idx="10"/>
          </p:nvPr>
        </p:nvSpPr>
        <p:spPr/>
        <p:txBody>
          <a:bodyPr/>
          <a:lstStyle/>
          <a:p>
            <a:fld id="{87BD343E-47E8-456C-9D85-0B854225FD33}" type="slidenum">
              <a:rPr lang="en-US" smtClean="0"/>
              <a:t>36</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1982110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432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Trainer’s notes/Suggested language:</a:t>
            </a:r>
          </a:p>
          <a:p>
            <a:pPr marL="512481" marR="0" lvl="1" indent="-169581" algn="l" defTabSz="9043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Wrap up. Any final questions or comments? </a:t>
            </a:r>
          </a:p>
          <a:p>
            <a:pPr marL="512481" marR="0" lvl="1" indent="-169581" algn="l" defTabSz="9043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Remind people of 2</a:t>
            </a:r>
            <a:r>
              <a:rPr kumimoji="0" lang="en-US" sz="1000" b="0" i="0" u="none" strike="noStrike" kern="1200" cap="none" spc="0" normalizeH="0" baseline="30000" noProof="0" dirty="0" smtClean="0">
                <a:ln>
                  <a:noFill/>
                </a:ln>
                <a:solidFill>
                  <a:prstClr val="black"/>
                </a:solidFill>
                <a:effectLst/>
                <a:uLnTx/>
                <a:uFillTx/>
                <a:latin typeface="+mn-lt"/>
                <a:ea typeface="+mn-ea"/>
                <a:cs typeface="+mn-cs"/>
              </a:rPr>
              <a:t>nd</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workshop: Circles of Safety: Recognizing and Responding to Warning Signs </a:t>
            </a:r>
          </a:p>
          <a:p>
            <a:pPr marL="512481" marR="0" lvl="1" indent="-169581" algn="l" defTabSz="9043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Thank everyone</a:t>
            </a:r>
          </a:p>
          <a:p>
            <a:pPr marL="169581" marR="0" lvl="0" indent="-169581" algn="l" defTabSz="9043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169581" marR="0" lvl="0" indent="-169581" algn="l" defTabSz="904326"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Hand out post-survey</a:t>
            </a:r>
          </a:p>
          <a:p>
            <a:pPr marL="169581" marR="0" lvl="0" indent="-169581" algn="l" defTabSz="904326"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Remind participants of Stop It </a:t>
            </a:r>
            <a:r>
              <a:rPr kumimoji="0" lang="en-US" sz="1000" b="1" i="0" u="none" strike="noStrike" kern="1200" cap="none" spc="0" normalizeH="0" baseline="0" noProof="0" dirty="0" err="1" smtClean="0">
                <a:ln>
                  <a:noFill/>
                </a:ln>
                <a:solidFill>
                  <a:prstClr val="black"/>
                </a:solidFill>
                <a:effectLst/>
                <a:uLnTx/>
                <a:uFillTx/>
                <a:latin typeface="+mn-lt"/>
                <a:ea typeface="+mn-ea"/>
                <a:cs typeface="+mn-cs"/>
              </a:rPr>
              <a:t>Now!’s</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website, helpline and resources</a:t>
            </a:r>
          </a:p>
        </p:txBody>
      </p:sp>
      <p:sp>
        <p:nvSpPr>
          <p:cNvPr id="4" name="Slide Number Placeholder 3"/>
          <p:cNvSpPr>
            <a:spLocks noGrp="1"/>
          </p:cNvSpPr>
          <p:nvPr>
            <p:ph type="sldNum" sz="quarter" idx="10"/>
          </p:nvPr>
        </p:nvSpPr>
        <p:spPr/>
        <p:txBody>
          <a:bodyPr/>
          <a:lstStyle/>
          <a:p>
            <a:fld id="{40750F93-73D2-9145-B5D5-291E2EEAD0FE}" type="slidenum">
              <a:rPr lang="en-US" smtClean="0"/>
              <a:t>37</a:t>
            </a:fld>
            <a:endParaRPr lang="en-US"/>
          </a:p>
        </p:txBody>
      </p:sp>
    </p:spTree>
    <p:extLst>
      <p:ext uri="{BB962C8B-B14F-4D97-AF65-F5344CB8AC3E}">
        <p14:creationId xmlns:p14="http://schemas.microsoft.com/office/powerpoint/2010/main" val="186895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000" b="1" dirty="0" smtClean="0"/>
              <a:t>Trainer’s </a:t>
            </a:r>
            <a:r>
              <a:rPr lang="en-US" sz="1000" b="1" dirty="0"/>
              <a:t>notes/Suggested language:</a:t>
            </a:r>
          </a:p>
          <a:p>
            <a:pPr lvl="0"/>
            <a:r>
              <a:rPr lang="en-US" altLang="en-US" sz="1000" i="1" dirty="0" smtClean="0"/>
              <a:t>Slide</a:t>
            </a:r>
            <a:r>
              <a:rPr lang="en-US" altLang="en-US" sz="1000" i="1" baseline="0" dirty="0" smtClean="0"/>
              <a:t> starts with first two questions on the screen, </a:t>
            </a:r>
            <a:r>
              <a:rPr lang="en-US" altLang="en-US" sz="1000" b="1" i="1" baseline="0" dirty="0" smtClean="0"/>
              <a:t>click </a:t>
            </a:r>
            <a:r>
              <a:rPr lang="en-US" altLang="en-US" sz="1000" b="0" i="1" baseline="0" dirty="0" smtClean="0"/>
              <a:t>to slide third question in</a:t>
            </a:r>
            <a:endParaRPr lang="en-US" altLang="en-US" sz="1000" i="1" dirty="0" smtClean="0"/>
          </a:p>
          <a:p>
            <a:pPr lvl="0"/>
            <a:r>
              <a:rPr lang="en-US" altLang="en-US" sz="1000" dirty="0" smtClean="0"/>
              <a:t>Let’s </a:t>
            </a:r>
            <a:r>
              <a:rPr lang="en-US" altLang="en-US" sz="1000" dirty="0"/>
              <a:t>talk now specifically about sexual abuse prevention. Let’s think first about our intentions for children – what we want for them regarding  their own sexuality. To help us talk about this, let’s do an activity.</a:t>
            </a:r>
          </a:p>
          <a:p>
            <a:pPr lvl="0"/>
            <a:endParaRPr lang="en-US" altLang="en-US" sz="1000" dirty="0"/>
          </a:p>
          <a:p>
            <a:pPr marL="163718" indent="-163718">
              <a:buFont typeface="Wingdings" panose="05000000000000000000" pitchFamily="2" charset="2"/>
              <a:buChar char="Ø"/>
            </a:pPr>
            <a:r>
              <a:rPr lang="en-US" altLang="en-US" sz="1000" b="1" dirty="0" smtClean="0"/>
              <a:t>Activity </a:t>
            </a:r>
            <a:r>
              <a:rPr lang="en-US" altLang="en-US" sz="1000" b="0" dirty="0" smtClean="0"/>
              <a:t>(</a:t>
            </a:r>
            <a:r>
              <a:rPr lang="en-US" altLang="en-US" sz="1000" b="0" i="1" dirty="0" smtClean="0"/>
              <a:t>individually, then pairs or small groups</a:t>
            </a:r>
            <a:r>
              <a:rPr lang="en-US" altLang="en-US" sz="1000" b="0" dirty="0" smtClean="0"/>
              <a:t>):</a:t>
            </a:r>
            <a:r>
              <a:rPr lang="en-US" altLang="en-US" sz="1000" b="1" dirty="0" smtClean="0"/>
              <a:t> </a:t>
            </a:r>
            <a:endParaRPr lang="en-US" altLang="en-US" sz="1000" b="1" dirty="0"/>
          </a:p>
          <a:p>
            <a:pPr marL="600298" lvl="1" indent="-163718" defTabSz="873161">
              <a:buFont typeface="Arial" panose="020B0604020202020204" pitchFamily="34" charset="0"/>
              <a:buChar char="•"/>
              <a:defRPr/>
            </a:pPr>
            <a:r>
              <a:rPr lang="en-US" altLang="en-US" sz="1000" b="1" dirty="0"/>
              <a:t>Instructions: </a:t>
            </a:r>
            <a:r>
              <a:rPr lang="en-US" altLang="en-US" sz="1000" dirty="0"/>
              <a:t>Have participants pull out the </a:t>
            </a:r>
            <a:r>
              <a:rPr lang="en-US" altLang="en-US" sz="1000" b="1" dirty="0"/>
              <a:t>Handout</a:t>
            </a:r>
            <a:r>
              <a:rPr lang="en-US" altLang="en-US" sz="1000" dirty="0"/>
              <a:t>: </a:t>
            </a:r>
            <a:r>
              <a:rPr lang="en-US" sz="1000" b="1" dirty="0"/>
              <a:t>Activity: I want, </a:t>
            </a:r>
            <a:r>
              <a:rPr lang="en-US" sz="1000" b="1" dirty="0" smtClean="0"/>
              <a:t>hope</a:t>
            </a:r>
            <a:r>
              <a:rPr lang="en-US" sz="1000" b="1" dirty="0"/>
              <a:t>, </a:t>
            </a:r>
            <a:r>
              <a:rPr lang="en-US" sz="1000" b="1" dirty="0" smtClean="0"/>
              <a:t>and do. </a:t>
            </a:r>
            <a:r>
              <a:rPr lang="en-US" sz="1000" dirty="0"/>
              <a:t>Instruct </a:t>
            </a:r>
            <a:r>
              <a:rPr lang="en-US" sz="1000" dirty="0" smtClean="0"/>
              <a:t>participants to </a:t>
            </a:r>
            <a:r>
              <a:rPr lang="en-US" sz="1000" dirty="0"/>
              <a:t>fill out the first 2 questions (leaving the last question blank) on what they want children and teens know about sexuality</a:t>
            </a:r>
            <a:r>
              <a:rPr lang="en-US" sz="1000" baseline="0" dirty="0"/>
              <a:t> and </a:t>
            </a:r>
            <a:r>
              <a:rPr lang="en-US" sz="1000" dirty="0"/>
              <a:t>what they hope children don’t experience sexually. </a:t>
            </a:r>
          </a:p>
          <a:p>
            <a:pPr marL="600298" lvl="1" indent="-163718" defTabSz="873161">
              <a:buFont typeface="Arial" panose="020B0604020202020204" pitchFamily="34" charset="0"/>
              <a:buChar char="•"/>
              <a:defRPr/>
            </a:pPr>
            <a:r>
              <a:rPr lang="en-US" altLang="en-US" sz="1000" dirty="0"/>
              <a:t>Next, in (pairs/small groups) – </a:t>
            </a:r>
            <a:r>
              <a:rPr lang="en-US" altLang="en-US" sz="1000" dirty="0" smtClean="0"/>
              <a:t> Ask</a:t>
            </a:r>
            <a:r>
              <a:rPr lang="en-US" altLang="en-US" sz="1000" baseline="0" dirty="0" smtClean="0"/>
              <a:t> participants to d</a:t>
            </a:r>
            <a:r>
              <a:rPr lang="en-US" altLang="en-US" sz="1000" dirty="0" smtClean="0"/>
              <a:t>iscuss what they think they</a:t>
            </a:r>
            <a:r>
              <a:rPr lang="en-US" altLang="en-US" sz="1000" baseline="0" dirty="0" smtClean="0"/>
              <a:t> </a:t>
            </a:r>
            <a:r>
              <a:rPr lang="en-US" altLang="en-US" sz="1000" dirty="0" smtClean="0"/>
              <a:t>are expected/supposed to do regarding the children they watch out for regarding their education and needs specifically around sex, sexuality, sexual development, and</a:t>
            </a:r>
            <a:r>
              <a:rPr lang="en-US" altLang="en-US" sz="1000" baseline="0" dirty="0" smtClean="0"/>
              <a:t> </a:t>
            </a:r>
            <a:r>
              <a:rPr lang="en-US" altLang="en-US" sz="1000" dirty="0" smtClean="0"/>
              <a:t>even relationships.</a:t>
            </a:r>
            <a:endParaRPr lang="en-US" sz="1000" dirty="0" smtClean="0"/>
          </a:p>
          <a:p>
            <a:pPr marL="163718" indent="-163718" defTabSz="873161">
              <a:buFont typeface="Wingdings" panose="05000000000000000000" pitchFamily="2" charset="2"/>
              <a:buChar char="Ø"/>
              <a:defRPr/>
            </a:pPr>
            <a:r>
              <a:rPr lang="en-US" sz="1000" b="1" dirty="0" smtClean="0"/>
              <a:t>Debrief</a:t>
            </a:r>
            <a:r>
              <a:rPr lang="en-US" sz="1000" dirty="0"/>
              <a:t>: ask if anyone wants to share, or has a question/comment</a:t>
            </a:r>
          </a:p>
          <a:p>
            <a:pPr marL="452160" lvl="1"/>
            <a:endParaRPr lang="en-US" altLang="en-US" dirty="0"/>
          </a:p>
          <a:p>
            <a:pPr>
              <a:lnSpc>
                <a:spcPct val="100000"/>
              </a:lnSpc>
            </a:pPr>
            <a:endParaRPr lang="en-US" sz="1000" b="1" dirty="0"/>
          </a:p>
          <a:p>
            <a:pPr marL="452160" lvl="1"/>
            <a:endParaRPr lang="en-US" altLang="en-US" dirty="0"/>
          </a:p>
        </p:txBody>
      </p:sp>
      <p:sp>
        <p:nvSpPr>
          <p:cNvPr id="4" name="Slide Number Placeholder 3"/>
          <p:cNvSpPr>
            <a:spLocks noGrp="1"/>
          </p:cNvSpPr>
          <p:nvPr>
            <p:ph type="sldNum" sz="quarter" idx="10"/>
          </p:nvPr>
        </p:nvSpPr>
        <p:spPr/>
        <p:txBody>
          <a:bodyPr/>
          <a:lstStyle/>
          <a:p>
            <a:fld id="{40750F93-73D2-9145-B5D5-291E2EEAD0FE}" type="slidenum">
              <a:rPr lang="en-US" smtClean="0"/>
              <a:t>4</a:t>
            </a:fld>
            <a:endParaRPr lang="en-US"/>
          </a:p>
        </p:txBody>
      </p:sp>
    </p:spTree>
    <p:extLst>
      <p:ext uri="{BB962C8B-B14F-4D97-AF65-F5344CB8AC3E}">
        <p14:creationId xmlns:p14="http://schemas.microsoft.com/office/powerpoint/2010/main" val="101541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9232" indent="-288167" eaLnBrk="0" hangingPunct="0">
              <a:defRPr sz="2400">
                <a:solidFill>
                  <a:schemeClr val="tx1"/>
                </a:solidFill>
                <a:latin typeface="Tahoma" pitchFamily="34" charset="0"/>
              </a:defRPr>
            </a:lvl2pPr>
            <a:lvl3pPr marL="1152667" indent="-230533" eaLnBrk="0" hangingPunct="0">
              <a:defRPr sz="2400">
                <a:solidFill>
                  <a:schemeClr val="tx1"/>
                </a:solidFill>
                <a:latin typeface="Tahoma" pitchFamily="34" charset="0"/>
              </a:defRPr>
            </a:lvl3pPr>
            <a:lvl4pPr marL="1613734" indent="-230533" eaLnBrk="0" hangingPunct="0">
              <a:defRPr sz="2400">
                <a:solidFill>
                  <a:schemeClr val="tx1"/>
                </a:solidFill>
                <a:latin typeface="Tahoma" pitchFamily="34" charset="0"/>
              </a:defRPr>
            </a:lvl4pPr>
            <a:lvl5pPr marL="2074799" indent="-230533" eaLnBrk="0" hangingPunct="0">
              <a:defRPr sz="2400">
                <a:solidFill>
                  <a:schemeClr val="tx1"/>
                </a:solidFill>
                <a:latin typeface="Tahoma" pitchFamily="34" charset="0"/>
              </a:defRPr>
            </a:lvl5pPr>
            <a:lvl6pPr marL="2535867" indent="-230533" algn="ctr" eaLnBrk="0" fontAlgn="base" hangingPunct="0">
              <a:spcBef>
                <a:spcPct val="0"/>
              </a:spcBef>
              <a:spcAft>
                <a:spcPct val="0"/>
              </a:spcAft>
              <a:defRPr sz="2400">
                <a:solidFill>
                  <a:schemeClr val="tx1"/>
                </a:solidFill>
                <a:latin typeface="Tahoma" pitchFamily="34" charset="0"/>
              </a:defRPr>
            </a:lvl6pPr>
            <a:lvl7pPr marL="2996936" indent="-230533" algn="ctr" eaLnBrk="0" fontAlgn="base" hangingPunct="0">
              <a:spcBef>
                <a:spcPct val="0"/>
              </a:spcBef>
              <a:spcAft>
                <a:spcPct val="0"/>
              </a:spcAft>
              <a:defRPr sz="2400">
                <a:solidFill>
                  <a:schemeClr val="tx1"/>
                </a:solidFill>
                <a:latin typeface="Tahoma" pitchFamily="34" charset="0"/>
              </a:defRPr>
            </a:lvl7pPr>
            <a:lvl8pPr marL="3458003" indent="-230533" algn="ctr" eaLnBrk="0" fontAlgn="base" hangingPunct="0">
              <a:spcBef>
                <a:spcPct val="0"/>
              </a:spcBef>
              <a:spcAft>
                <a:spcPct val="0"/>
              </a:spcAft>
              <a:defRPr sz="2400">
                <a:solidFill>
                  <a:schemeClr val="tx1"/>
                </a:solidFill>
                <a:latin typeface="Tahoma" pitchFamily="34" charset="0"/>
              </a:defRPr>
            </a:lvl8pPr>
            <a:lvl9pPr marL="3919070" indent="-230533" algn="ctr" eaLnBrk="0" fontAlgn="base" hangingPunct="0">
              <a:spcBef>
                <a:spcPct val="0"/>
              </a:spcBef>
              <a:spcAft>
                <a:spcPct val="0"/>
              </a:spcAft>
              <a:defRPr sz="2400">
                <a:solidFill>
                  <a:schemeClr val="tx1"/>
                </a:solidFill>
                <a:latin typeface="Tahoma" pitchFamily="34" charset="0"/>
              </a:defRPr>
            </a:lvl9pPr>
          </a:lstStyle>
          <a:p>
            <a:pPr eaLnBrk="1" hangingPunct="1"/>
            <a:fld id="{EF87C507-BDA2-4BB8-8FAC-CB3D8D0000B0}" type="slidenum">
              <a:rPr lang="en-US" sz="1200">
                <a:solidFill>
                  <a:prstClr val="black"/>
                </a:solidFill>
              </a:rPr>
              <a:pPr eaLnBrk="1" hangingPunct="1"/>
              <a:t>5</a:t>
            </a:fld>
            <a:endParaRPr lang="en-US" sz="1200">
              <a:solidFill>
                <a:prstClr val="black"/>
              </a:solidFill>
            </a:endParaRPr>
          </a:p>
        </p:txBody>
      </p:sp>
      <p:sp>
        <p:nvSpPr>
          <p:cNvPr id="99331" name="Rectangle 2"/>
          <p:cNvSpPr>
            <a:spLocks noGrp="1" noRot="1" noChangeAspect="1" noChangeArrowheads="1" noTextEdit="1"/>
          </p:cNvSpPr>
          <p:nvPr>
            <p:ph type="sldImg"/>
          </p:nvPr>
        </p:nvSpPr>
        <p:spPr>
          <a:xfrm>
            <a:off x="382588" y="685800"/>
            <a:ext cx="6094412" cy="3429000"/>
          </a:xfrm>
          <a:ln/>
        </p:spPr>
      </p:sp>
      <p:sp>
        <p:nvSpPr>
          <p:cNvPr id="99332" name="Rectangle 3"/>
          <p:cNvSpPr>
            <a:spLocks noGrp="1" noChangeArrowheads="1"/>
          </p:cNvSpPr>
          <p:nvPr>
            <p:ph type="body" idx="1"/>
          </p:nvPr>
        </p:nvSpPr>
        <p:spPr>
          <a:noFill/>
        </p:spPr>
        <p:txBody>
          <a:bodyPr>
            <a:normAutofit fontScale="77500" lnSpcReduction="20000"/>
          </a:bodyPr>
          <a:lstStyle/>
          <a:p>
            <a:r>
              <a:rPr lang="en-US" sz="1000" b="1" dirty="0" smtClean="0"/>
              <a:t>Trainer’s </a:t>
            </a:r>
            <a:r>
              <a:rPr lang="en-US" sz="1000" b="1" dirty="0"/>
              <a:t>notes/Suggested language:</a:t>
            </a:r>
          </a:p>
          <a:p>
            <a:pPr lvl="0"/>
            <a:r>
              <a:rPr lang="en-US" sz="1000" dirty="0"/>
              <a:t>Let’s pause for a moment to really understand that when we say Prevention – we mean Preventing the sexual abuse </a:t>
            </a:r>
            <a:r>
              <a:rPr lang="en-US" sz="1000" b="1" dirty="0"/>
              <a:t>BEFORE</a:t>
            </a:r>
            <a:r>
              <a:rPr lang="en-US" sz="1000" dirty="0"/>
              <a:t> (write on white board) a child harmed and </a:t>
            </a:r>
            <a:r>
              <a:rPr lang="en-US" sz="1000" b="1" dirty="0"/>
              <a:t>BEFORE</a:t>
            </a:r>
            <a:r>
              <a:rPr lang="en-US" sz="1000" dirty="0"/>
              <a:t> an adult, adolescent or another child acts in a sexually harmful way. Tools such as mandated reporting, sex offender registries, are all important in different ways, and work in different ways but are not about preventing – they are about responding. (Could make reference to why offender registries are not preventive tool on their own – so many cases of abuse are not reported and this means then that many folks are not brought to the attention of the law, people are on the registry for a variety of reasons including public urination, a 20 year old who had a 15 year old girlfriend, etc. and it doesn’t speak to the kind of treatment or rehabilitation that may have happened) </a:t>
            </a:r>
          </a:p>
          <a:p>
            <a:pPr eaLnBrk="1" hangingPunct="1"/>
            <a:endParaRPr lang="en-US" sz="1000" b="1" dirty="0"/>
          </a:p>
          <a:p>
            <a:pPr eaLnBrk="1" hangingPunct="1"/>
            <a:r>
              <a:rPr lang="en-US" sz="1000" b="1" dirty="0"/>
              <a:t>	</a:t>
            </a:r>
            <a:r>
              <a:rPr lang="en-US" sz="1000" dirty="0"/>
              <a:t>These are what we believe the key concepts for prevention are:</a:t>
            </a:r>
          </a:p>
          <a:p>
            <a:pPr marL="1073754" lvl="2" indent="-169540" eaLnBrk="1" hangingPunct="1">
              <a:buFont typeface="Arial" panose="020B0604020202020204" pitchFamily="34" charset="0"/>
              <a:buChar char="•"/>
              <a:defRPr/>
            </a:pPr>
            <a:r>
              <a:rPr kumimoji="1" lang="en-US" sz="1000" dirty="0">
                <a:ea typeface="Tahoma" pitchFamily="34" charset="0"/>
                <a:cs typeface="Tahoma" pitchFamily="34" charset="0"/>
              </a:rPr>
              <a:t>First, we want to emphasize hope – because hope means this is possible, and it is possible to prevent sexual abuse, maybe one child at a time – but that is enough and that is where we start.</a:t>
            </a:r>
          </a:p>
          <a:p>
            <a:pPr marL="1073754" lvl="2" indent="-169540" eaLnBrk="1" hangingPunct="1">
              <a:buFont typeface="Arial" panose="020B0604020202020204" pitchFamily="34" charset="0"/>
              <a:buChar char="•"/>
              <a:defRPr/>
            </a:pPr>
            <a:r>
              <a:rPr kumimoji="1" lang="en-US" sz="1000" dirty="0">
                <a:ea typeface="Tahoma" pitchFamily="34" charset="0"/>
                <a:cs typeface="Tahoma" pitchFamily="34" charset="0"/>
              </a:rPr>
              <a:t>Learn about sex abuse – it’s important to know what you are talking about</a:t>
            </a:r>
          </a:p>
          <a:p>
            <a:pPr marL="1073754" lvl="2" indent="-169540" eaLnBrk="1" hangingPunct="1">
              <a:buFont typeface="Arial" panose="020B0604020202020204" pitchFamily="34" charset="0"/>
              <a:buChar char="•"/>
              <a:defRPr/>
            </a:pPr>
            <a:r>
              <a:rPr kumimoji="1" lang="en-US" sz="1000" dirty="0">
                <a:ea typeface="Tahoma" pitchFamily="34" charset="0"/>
                <a:cs typeface="Tahoma" pitchFamily="34" charset="0"/>
              </a:rPr>
              <a:t>Plan for safety – this means planning before something has happened. Too often, sex abuse prevention conversation is after something has  happened.  We can have a safety plan in our homes, our programs and community that is calm, rational and actually just a lot of good common sense. It doesn’t have to keep people in a paranoid place – like, “don’t touch anyone, don’t hug anyone” – but rather just helps state what is expected around safe behavior. And it does include understanding what is healthy sexual development</a:t>
            </a:r>
          </a:p>
          <a:p>
            <a:pPr marL="1073754" lvl="2" indent="-169540" eaLnBrk="1" hangingPunct="1">
              <a:buFont typeface="Arial" panose="020B0604020202020204" pitchFamily="34" charset="0"/>
              <a:buChar char="•"/>
              <a:defRPr/>
            </a:pPr>
            <a:r>
              <a:rPr kumimoji="1" lang="en-US" sz="1000" dirty="0">
                <a:ea typeface="Tahoma" pitchFamily="34" charset="0"/>
                <a:cs typeface="Tahoma" pitchFamily="34" charset="0"/>
              </a:rPr>
              <a:t>Promote healthy sexuality development  - and communication with youth. Be able to identify behaviors that age-appropriate, “normal” and that happen to be sexual in nature. Understand the importance of talking about healthy sexuality with other adults and with the youth themselves. We want to be able to have conversations with kids about their sexuality.</a:t>
            </a:r>
          </a:p>
          <a:p>
            <a:pPr marL="1073754" lvl="2" indent="-169540" eaLnBrk="1" hangingPunct="1">
              <a:buFont typeface="Arial" panose="020B0604020202020204" pitchFamily="34" charset="0"/>
              <a:buChar char="•"/>
              <a:defRPr/>
            </a:pPr>
            <a:r>
              <a:rPr kumimoji="1" lang="en-US" sz="1000" dirty="0">
                <a:ea typeface="Tahoma" pitchFamily="34" charset="0"/>
                <a:cs typeface="Tahoma" pitchFamily="34" charset="0"/>
              </a:rPr>
              <a:t>Recognize concerning situations and behaviors –Respond to warning signs and children’s sexual behaviors – Knowing what to do can boost your confidence so that you can take action when a situation warrants. Helps us set boundaries</a:t>
            </a:r>
          </a:p>
          <a:p>
            <a:pPr marL="1073754" lvl="2" indent="-169540" eaLnBrk="1" hangingPunct="1">
              <a:buFont typeface="Arial" panose="020B0604020202020204" pitchFamily="34" charset="0"/>
              <a:buChar char="•"/>
              <a:defRPr/>
            </a:pPr>
            <a:r>
              <a:rPr kumimoji="1" lang="en-US" sz="1000" dirty="0">
                <a:ea typeface="Tahoma" pitchFamily="34" charset="0"/>
                <a:cs typeface="Tahoma" pitchFamily="34" charset="0"/>
              </a:rPr>
              <a:t>Develop confidence – feel comfortable, practiced enough, informed enough – ready to….</a:t>
            </a:r>
          </a:p>
          <a:p>
            <a:pPr marL="1073754" lvl="2" indent="-169540" eaLnBrk="1" hangingPunct="1">
              <a:buFont typeface="Arial" panose="020B0604020202020204" pitchFamily="34" charset="0"/>
              <a:buChar char="•"/>
              <a:defRPr/>
            </a:pPr>
            <a:r>
              <a:rPr kumimoji="1" lang="en-US" sz="1000" dirty="0">
                <a:ea typeface="Tahoma" pitchFamily="34" charset="0"/>
                <a:cs typeface="Tahoma" pitchFamily="34" charset="0"/>
              </a:rPr>
              <a:t>Take action -  to speak up, seek help, talk to someone else..</a:t>
            </a:r>
          </a:p>
          <a:p>
            <a:pPr marL="1073754" lvl="2" indent="-169540" eaLnBrk="1" hangingPunct="1">
              <a:buFont typeface="Arial" panose="020B0604020202020204" pitchFamily="34" charset="0"/>
              <a:buChar char="•"/>
              <a:defRPr/>
            </a:pPr>
            <a:endParaRPr kumimoji="1" lang="en-US" sz="1000" dirty="0">
              <a:ea typeface="Tahoma" pitchFamily="34" charset="0"/>
              <a:cs typeface="Tahoma" pitchFamily="34" charset="0"/>
            </a:endParaRPr>
          </a:p>
          <a:p>
            <a:pPr indent="-108" eaLnBrk="1" hangingPunct="1">
              <a:defRPr/>
            </a:pPr>
            <a:r>
              <a:rPr kumimoji="1" lang="en-US" sz="1000" dirty="0">
                <a:ea typeface="Tahoma" pitchFamily="34" charset="0"/>
                <a:cs typeface="Tahoma" pitchFamily="34" charset="0"/>
              </a:rPr>
              <a:t>Let’s talk now about these in more depth</a:t>
            </a:r>
          </a:p>
          <a:p>
            <a:pPr eaLnBrk="1" hangingPunct="1"/>
            <a:endParaRPr lang="en-US" sz="1000" dirty="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685800" y="1143000"/>
            <a:ext cx="5486400" cy="3086100"/>
          </a:xfrm>
          <a:ln/>
        </p:spPr>
      </p:sp>
      <p:sp>
        <p:nvSpPr>
          <p:cNvPr id="3" name="Notes Placeholder 2"/>
          <p:cNvSpPr>
            <a:spLocks noGrp="1"/>
          </p:cNvSpPr>
          <p:nvPr>
            <p:ph type="body" idx="1"/>
          </p:nvPr>
        </p:nvSpPr>
        <p:spPr/>
        <p:txBody>
          <a:bodyPr>
            <a:normAutofit fontScale="77500" lnSpcReduction="20000"/>
          </a:bodyPr>
          <a:lstStyle/>
          <a:p>
            <a:r>
              <a:rPr lang="en-US" b="1" dirty="0" smtClean="0"/>
              <a:t>Trainer’s Notes/Suggested Language </a:t>
            </a:r>
          </a:p>
          <a:p>
            <a:pPr marL="15580" defTabSz="904321" eaLnBrk="1" hangingPunct="1">
              <a:defRPr/>
            </a:pPr>
            <a:r>
              <a:rPr kumimoji="1" lang="en-US" sz="1000" dirty="0" smtClean="0">
                <a:ea typeface="Tahoma" pitchFamily="34" charset="0"/>
                <a:cs typeface="Tahoma" pitchFamily="34" charset="0"/>
              </a:rPr>
              <a:t>Stop It Now! has been partly responsible for really identifying the prevention concept that: Adults are responsible. We cannot depend on children to always know when to say no, when to tell someone, when they’re being manipulated, when they are scared because they are being threatened…this is why we say that adults are responsible – adults need to be accountable for keeping children safe.</a:t>
            </a:r>
          </a:p>
          <a:p>
            <a:pPr lvl="0" eaLnBrk="1" hangingPunct="1">
              <a:defRPr/>
            </a:pPr>
            <a:endParaRPr lang="en-US" sz="1000" dirty="0" smtClean="0"/>
          </a:p>
          <a:p>
            <a:pPr lvl="0" eaLnBrk="1" hangingPunct="1">
              <a:defRPr/>
            </a:pPr>
            <a:r>
              <a:rPr lang="en-US" sz="1000" dirty="0" smtClean="0"/>
              <a:t>Adults are responsible for setting boundaries that keep children safe. Notice this image of these stick people. We cannot expect children to speak up about their boundaries. Additionally, it’s hugely important for children to see and hear us set boundaries.  </a:t>
            </a:r>
          </a:p>
          <a:p>
            <a:pPr lvl="0" eaLnBrk="1" hangingPunct="1">
              <a:defRPr/>
            </a:pPr>
            <a:endParaRPr lang="en-US" sz="1000" dirty="0" smtClean="0"/>
          </a:p>
          <a:p>
            <a:pPr lvl="0" eaLnBrk="1" hangingPunct="1">
              <a:defRPr/>
            </a:pPr>
            <a:r>
              <a:rPr lang="en-US" sz="1000" dirty="0" smtClean="0"/>
              <a:t>Imagine that you’re at a picnic, sitting at a picnic table with children and a few of the parents. One parent is telling a joke that is sexual in nature, mature content not appropriate for children.  Do we expect the child to say, “Excuse me, you’re breaking one of our program (or family) safety rules. Can you stop telling the joke in front of children please?”</a:t>
            </a:r>
          </a:p>
          <a:p>
            <a:pPr lvl="0" eaLnBrk="1" hangingPunct="1">
              <a:defRPr/>
            </a:pPr>
            <a:r>
              <a:rPr lang="en-US" sz="1000" dirty="0" smtClean="0"/>
              <a:t>No – we do not. As the adult, we need to speak up and tell this parent that the jokes being shared are inappropriate and change the topic. </a:t>
            </a:r>
          </a:p>
          <a:p>
            <a:pPr lvl="1" eaLnBrk="1" hangingPunct="1">
              <a:defRPr/>
            </a:pPr>
            <a:endParaRPr lang="en-US" sz="1000" dirty="0" smtClean="0"/>
          </a:p>
          <a:p>
            <a:pPr marL="169560" indent="-169560" eaLnBrk="1" hangingPunct="1">
              <a:buFont typeface="Wingdings" panose="05000000000000000000" pitchFamily="2" charset="2"/>
              <a:buChar char="Ø"/>
              <a:defRPr/>
            </a:pPr>
            <a:r>
              <a:rPr lang="en-US" sz="1000" b="1" dirty="0" smtClean="0"/>
              <a:t>Reflection/Ask: </a:t>
            </a:r>
            <a:r>
              <a:rPr lang="en-US" sz="1000" dirty="0" smtClean="0"/>
              <a:t>Have you ever seen an adult doing something in front of a child that you thought was inappropriate? What did you do? What do you wish you had done?</a:t>
            </a:r>
          </a:p>
          <a:p>
            <a:pPr lvl="1" eaLnBrk="1" hangingPunct="1">
              <a:defRPr/>
            </a:pPr>
            <a:r>
              <a:rPr lang="en-US" sz="1000" dirty="0" smtClean="0"/>
              <a:t>Anyone wish to share?</a:t>
            </a:r>
          </a:p>
          <a:p>
            <a:pPr lvl="0" eaLnBrk="1" hangingPunct="1">
              <a:defRPr/>
            </a:pPr>
            <a:endParaRPr lang="en-US" sz="1000" dirty="0" smtClean="0"/>
          </a:p>
          <a:p>
            <a:pPr lvl="0" eaLnBrk="1" hangingPunct="1">
              <a:defRPr/>
            </a:pPr>
            <a:r>
              <a:rPr lang="en-US" sz="1000" dirty="0" smtClean="0"/>
              <a:t>And this is not just about setting boundaries with adults, but child to child. We do create rules for children, and we do redirect them when they are not playing or behaving safety or appropriately, but we need to do more – we need to set these boundaries before there are concerns that a child has been hurt. We’ll get to this more shortly – this is what we’re talking about when we say we need to include safety plans in our homes.</a:t>
            </a:r>
          </a:p>
          <a:p>
            <a:pPr lvl="0" eaLnBrk="1" hangingPunct="1">
              <a:defRPr/>
            </a:pPr>
            <a:endParaRPr lang="en-US" sz="1000" dirty="0"/>
          </a:p>
          <a:p>
            <a:pPr lvl="0" eaLnBrk="1" hangingPunct="1">
              <a:defRPr/>
            </a:pPr>
            <a:r>
              <a:rPr lang="en-US" sz="1000" dirty="0"/>
              <a:t>In many ways, the main objective of this training is really to help you feel more confident and knowledgeable about setting boundaries in your own behavior and in other’s – both adults and children’s, and with folks both in your family – your personal, intimate environment AND in your professional environment; with your colleagues, bosses, etc. </a:t>
            </a:r>
          </a:p>
          <a:p>
            <a:pPr lvl="0" eaLnBrk="1" hangingPunct="1">
              <a:defRPr/>
            </a:pPr>
            <a:endParaRPr lang="en-US" sz="1000" dirty="0"/>
          </a:p>
          <a:p>
            <a:pPr lvl="0" eaLnBrk="1" hangingPunct="1">
              <a:defRPr/>
            </a:pPr>
            <a:r>
              <a:rPr lang="en-US" sz="1000" dirty="0"/>
              <a:t>We are the heroes that can protect children.</a:t>
            </a:r>
          </a:p>
        </p:txBody>
      </p:sp>
      <p:sp>
        <p:nvSpPr>
          <p:cNvPr id="102404" name="Slide Number Placeholder 3"/>
          <p:cNvSpPr>
            <a:spLocks noGrp="1"/>
          </p:cNvSpPr>
          <p:nvPr>
            <p:ph type="sldNum" sz="quarter" idx="5"/>
          </p:nvPr>
        </p:nvSpPr>
        <p:spPr>
          <a:noFill/>
        </p:spPr>
        <p:txBody>
          <a:bodyPr/>
          <a:lstStyle>
            <a:lvl1pPr eaLnBrk="0" hangingPunct="0">
              <a:defRPr sz="2400">
                <a:solidFill>
                  <a:schemeClr val="tx1"/>
                </a:solidFill>
                <a:latin typeface="Tahoma" pitchFamily="34" charset="0"/>
              </a:defRPr>
            </a:lvl1pPr>
            <a:lvl2pPr marL="749808" indent="-288388" eaLnBrk="0" hangingPunct="0">
              <a:defRPr sz="2400">
                <a:solidFill>
                  <a:schemeClr val="tx1"/>
                </a:solidFill>
                <a:latin typeface="Tahoma" pitchFamily="34" charset="0"/>
              </a:defRPr>
            </a:lvl2pPr>
            <a:lvl3pPr marL="1153551" indent="-230711" eaLnBrk="0" hangingPunct="0">
              <a:defRPr sz="2400">
                <a:solidFill>
                  <a:schemeClr val="tx1"/>
                </a:solidFill>
                <a:latin typeface="Tahoma" pitchFamily="34" charset="0"/>
              </a:defRPr>
            </a:lvl3pPr>
            <a:lvl4pPr marL="1614972" indent="-230711" eaLnBrk="0" hangingPunct="0">
              <a:defRPr sz="2400">
                <a:solidFill>
                  <a:schemeClr val="tx1"/>
                </a:solidFill>
                <a:latin typeface="Tahoma" pitchFamily="34" charset="0"/>
              </a:defRPr>
            </a:lvl4pPr>
            <a:lvl5pPr marL="2076390" indent="-230711" eaLnBrk="0" hangingPunct="0">
              <a:defRPr sz="2400">
                <a:solidFill>
                  <a:schemeClr val="tx1"/>
                </a:solidFill>
                <a:latin typeface="Tahoma" pitchFamily="34" charset="0"/>
              </a:defRPr>
            </a:lvl5pPr>
            <a:lvl6pPr marL="2537813" indent="-230711" algn="ctr" eaLnBrk="0" fontAlgn="base" hangingPunct="0">
              <a:spcBef>
                <a:spcPct val="0"/>
              </a:spcBef>
              <a:spcAft>
                <a:spcPct val="0"/>
              </a:spcAft>
              <a:defRPr sz="2400">
                <a:solidFill>
                  <a:schemeClr val="tx1"/>
                </a:solidFill>
                <a:latin typeface="Tahoma" pitchFamily="34" charset="0"/>
              </a:defRPr>
            </a:lvl6pPr>
            <a:lvl7pPr marL="2999232" indent="-230711" algn="ctr" eaLnBrk="0" fontAlgn="base" hangingPunct="0">
              <a:spcBef>
                <a:spcPct val="0"/>
              </a:spcBef>
              <a:spcAft>
                <a:spcPct val="0"/>
              </a:spcAft>
              <a:defRPr sz="2400">
                <a:solidFill>
                  <a:schemeClr val="tx1"/>
                </a:solidFill>
                <a:latin typeface="Tahoma" pitchFamily="34" charset="0"/>
              </a:defRPr>
            </a:lvl7pPr>
            <a:lvl8pPr marL="3460651" indent="-230711" algn="ctr" eaLnBrk="0" fontAlgn="base" hangingPunct="0">
              <a:spcBef>
                <a:spcPct val="0"/>
              </a:spcBef>
              <a:spcAft>
                <a:spcPct val="0"/>
              </a:spcAft>
              <a:defRPr sz="2400">
                <a:solidFill>
                  <a:schemeClr val="tx1"/>
                </a:solidFill>
                <a:latin typeface="Tahoma" pitchFamily="34" charset="0"/>
              </a:defRPr>
            </a:lvl8pPr>
            <a:lvl9pPr marL="3922073" indent="-230711" algn="ctr" eaLnBrk="0" fontAlgn="base" hangingPunct="0">
              <a:spcBef>
                <a:spcPct val="0"/>
              </a:spcBef>
              <a:spcAft>
                <a:spcPct val="0"/>
              </a:spcAft>
              <a:defRPr sz="2400">
                <a:solidFill>
                  <a:schemeClr val="tx1"/>
                </a:solidFill>
                <a:latin typeface="Tahoma" pitchFamily="34" charset="0"/>
              </a:defRPr>
            </a:lvl9pPr>
          </a:lstStyle>
          <a:p>
            <a:pPr eaLnBrk="1" hangingPunct="1"/>
            <a:fld id="{A78D572C-1F5D-48D3-BF82-E5B361C266D6}" type="slidenum">
              <a:rPr lang="en-US" altLang="en-US" sz="1200">
                <a:solidFill>
                  <a:srgbClr val="000000"/>
                </a:solidFill>
              </a:rPr>
              <a:pPr eaLnBrk="1" hangingPunct="1"/>
              <a:t>6</a:t>
            </a:fld>
            <a:endParaRPr lang="en-US" altLang="en-US" sz="1200">
              <a:solidFill>
                <a:srgbClr val="000000"/>
              </a:solidFill>
            </a:endParaRPr>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fontScale="47500" lnSpcReduction="20000"/>
          </a:bodyPr>
          <a:lstStyle/>
          <a:p>
            <a:r>
              <a:rPr lang="en-US" sz="1000" b="1" dirty="0" smtClean="0"/>
              <a:t>Trainer’s </a:t>
            </a:r>
            <a:r>
              <a:rPr lang="en-US" sz="1000" b="1" dirty="0"/>
              <a:t>notes/Suggested language: </a:t>
            </a:r>
            <a:endParaRPr lang="en-US" sz="1000" dirty="0"/>
          </a:p>
          <a:p>
            <a:pPr lvl="0"/>
            <a:r>
              <a:rPr lang="en-US" sz="1000" dirty="0"/>
              <a:t>Why else is it an adult’s responsibility? </a:t>
            </a:r>
          </a:p>
          <a:p>
            <a:pPr lvl="0"/>
            <a:r>
              <a:rPr lang="en-US" sz="1000" dirty="0"/>
              <a:t>Won’t children just tell us if someone is hurting them?  Acting inappropriately with them? Making them feel uncomfortable?</a:t>
            </a:r>
          </a:p>
          <a:p>
            <a:pPr lvl="0"/>
            <a:r>
              <a:rPr lang="en-US" sz="1000" dirty="0"/>
              <a:t>Haven’t we taught them to do that, to know the difference between play and harm? Between healthy and safe touch, and unhealthy, unsafe touch? Between abuse and …anything else?</a:t>
            </a:r>
          </a:p>
          <a:p>
            <a:pPr lvl="0"/>
            <a:endParaRPr lang="en-US" sz="1000" dirty="0"/>
          </a:p>
          <a:p>
            <a:pPr lvl="0"/>
            <a:r>
              <a:rPr lang="en-US" sz="1000" dirty="0" smtClean="0"/>
              <a:t>Researchers estimate that only </a:t>
            </a:r>
            <a:r>
              <a:rPr lang="en-US" sz="1000" b="1" dirty="0" smtClean="0"/>
              <a:t>38% </a:t>
            </a:r>
            <a:r>
              <a:rPr lang="en-US" sz="1000" dirty="0" smtClean="0"/>
              <a:t>of children</a:t>
            </a:r>
            <a:r>
              <a:rPr lang="en-US" sz="1000" baseline="0" dirty="0" smtClean="0"/>
              <a:t> who have been sexually abused </a:t>
            </a:r>
            <a:r>
              <a:rPr lang="en-US" sz="1000" dirty="0" smtClean="0"/>
              <a:t>disclose their</a:t>
            </a:r>
            <a:r>
              <a:rPr lang="en-US" sz="1000" baseline="0" dirty="0" smtClean="0"/>
              <a:t> abuse </a:t>
            </a:r>
            <a:r>
              <a:rPr lang="en-US" sz="1000" dirty="0" smtClean="0"/>
              <a:t>– this means that 62% of incidents involving sexual harm to a child are not reported. </a:t>
            </a:r>
          </a:p>
          <a:p>
            <a:pPr lvl="1"/>
            <a:endParaRPr lang="en-US" sz="1000" i="1" dirty="0"/>
          </a:p>
          <a:p>
            <a:pPr lvl="0"/>
            <a:r>
              <a:rPr lang="en-US" sz="1000" dirty="0"/>
              <a:t>It’s important to understand why we cannot “depend” exclusively on children to disclose.  </a:t>
            </a:r>
          </a:p>
          <a:p>
            <a:pPr lvl="0"/>
            <a:r>
              <a:rPr lang="en-US" sz="1000" dirty="0"/>
              <a:t>Often children will send out a trial balloon to an adult and inadequate response by adult-feelers to see if an adult is a trusted adult- for example, a child may say,  “I don’t </a:t>
            </a:r>
            <a:r>
              <a:rPr lang="en-US" sz="1000" dirty="0" err="1"/>
              <a:t>wanna</a:t>
            </a:r>
            <a:r>
              <a:rPr lang="en-US" sz="1000" dirty="0"/>
              <a:t> go to Mary’s house if her brother is there, but we encourage them to go anyway, to not take things so seriously, to just avoid her brother – we miss the clue that they may not feel safe.</a:t>
            </a:r>
          </a:p>
          <a:p>
            <a:pPr lvl="1"/>
            <a:endParaRPr lang="en-US" sz="1000" dirty="0"/>
          </a:p>
          <a:p>
            <a:pPr marL="169521" indent="-169521">
              <a:buFont typeface="Wingdings" panose="05000000000000000000" pitchFamily="2" charset="2"/>
              <a:buChar char="Ø"/>
            </a:pPr>
            <a:r>
              <a:rPr lang="en-US" sz="1000" b="1" dirty="0"/>
              <a:t>Ask:</a:t>
            </a:r>
            <a:r>
              <a:rPr lang="en-US" sz="1000" dirty="0"/>
              <a:t> What can get in the way? (allow for responses) </a:t>
            </a:r>
            <a:endParaRPr lang="en-US" sz="1000" dirty="0" smtClean="0"/>
          </a:p>
          <a:p>
            <a:pPr marL="169521" indent="-169521">
              <a:buFont typeface="Wingdings" panose="05000000000000000000" pitchFamily="2" charset="2"/>
              <a:buChar char="Ø"/>
            </a:pPr>
            <a:r>
              <a:rPr lang="en-US" sz="1000" i="1" dirty="0" smtClean="0"/>
              <a:t>“</a:t>
            </a:r>
            <a:r>
              <a:rPr lang="en-US" sz="1000" i="1" dirty="0"/>
              <a:t>Answers” are below. As participants share any of the answers, embellish and add whatever is left</a:t>
            </a:r>
            <a:r>
              <a:rPr lang="en-US" sz="1000" dirty="0"/>
              <a:t>:</a:t>
            </a:r>
          </a:p>
          <a:p>
            <a:pPr marL="605886" lvl="1" indent="-169521">
              <a:buFont typeface="Arial" panose="020B0604020202020204" pitchFamily="34" charset="0"/>
              <a:buChar char="•"/>
            </a:pPr>
            <a:r>
              <a:rPr lang="en-US" sz="1000" dirty="0" smtClean="0"/>
              <a:t>Children have relationships with the person who is abusing or at risk to harm them </a:t>
            </a:r>
          </a:p>
          <a:p>
            <a:pPr marL="605886" lvl="1" indent="-169521">
              <a:buFont typeface="Arial" panose="020B0604020202020204" pitchFamily="34" charset="0"/>
              <a:buChar char="•"/>
            </a:pPr>
            <a:r>
              <a:rPr lang="en-US" sz="1000" dirty="0" smtClean="0"/>
              <a:t>This </a:t>
            </a:r>
            <a:r>
              <a:rPr lang="en-US" sz="1000" dirty="0"/>
              <a:t>is the most important framework to understand when working with children. Children seek to protect the adults in their lives, even when those adults may not be protecting them and even harming them.</a:t>
            </a:r>
          </a:p>
          <a:p>
            <a:pPr marL="605886" lvl="1" indent="-169521">
              <a:buFont typeface="Arial" panose="020B0604020202020204" pitchFamily="34" charset="0"/>
              <a:buChar char="•"/>
            </a:pPr>
            <a:r>
              <a:rPr lang="en-US" sz="1000" dirty="0"/>
              <a:t>Children need to feel that they are not betraying the caregiving adults who are also their abuser in their lives.</a:t>
            </a:r>
          </a:p>
          <a:p>
            <a:pPr marL="605886" lvl="1" indent="-169521">
              <a:buFont typeface="Arial" panose="020B0604020202020204" pitchFamily="34" charset="0"/>
              <a:buChar char="•"/>
            </a:pPr>
            <a:r>
              <a:rPr lang="en-US" sz="1000" dirty="0"/>
              <a:t>Children who feel that adults whom they both love and who abuse them  are going to be treated fairly and respectfully are more willing to talk about their experience and needs.</a:t>
            </a:r>
          </a:p>
          <a:p>
            <a:pPr marL="605993" lvl="1" indent="-169521">
              <a:buFont typeface="Arial" panose="020B0604020202020204" pitchFamily="34" charset="0"/>
              <a:buChar char="•"/>
            </a:pPr>
            <a:r>
              <a:rPr lang="en-US" sz="1000" dirty="0"/>
              <a:t>Children lack experience and understanding of child sex abuse</a:t>
            </a:r>
          </a:p>
          <a:p>
            <a:pPr marL="1058047" lvl="2" indent="-169521">
              <a:buFont typeface="Arial" panose="020B0604020202020204" pitchFamily="34" charset="0"/>
              <a:buChar char="•"/>
            </a:pPr>
            <a:r>
              <a:rPr lang="en-US" sz="1000" dirty="0"/>
              <a:t>Feel shame</a:t>
            </a:r>
          </a:p>
          <a:p>
            <a:pPr marL="1058047" lvl="2" indent="-169521">
              <a:buFont typeface="Arial" panose="020B0604020202020204" pitchFamily="34" charset="0"/>
              <a:buChar char="•"/>
            </a:pPr>
            <a:r>
              <a:rPr lang="en-US" sz="1000" dirty="0"/>
              <a:t>Feel guilt</a:t>
            </a:r>
          </a:p>
          <a:p>
            <a:pPr marL="1058047" lvl="2" indent="-169521">
              <a:buFont typeface="Arial" panose="020B0604020202020204" pitchFamily="34" charset="0"/>
              <a:buChar char="•"/>
            </a:pPr>
            <a:r>
              <a:rPr lang="en-US" sz="1000" dirty="0"/>
              <a:t>Feel that what is happening is “normal”</a:t>
            </a:r>
          </a:p>
          <a:p>
            <a:pPr marL="621573" lvl="1" indent="-169521">
              <a:buFont typeface="Arial" panose="020B0604020202020204" pitchFamily="34" charset="0"/>
              <a:buChar char="•"/>
            </a:pPr>
            <a:r>
              <a:rPr lang="en-US" sz="1000" dirty="0"/>
              <a:t>From an expert in prevention:  Children often don’t have the language to tell. Sometimes they don’t know it’s wrong because of lack of information, fear blame, confusion about touches because touches may physically feel good. Worth a discussion about how sexual abuse is not always experienced as trauma for all children. While we know that it interrupts and is traumatic to their development, it is not </a:t>
            </a:r>
            <a:r>
              <a:rPr lang="en-US" sz="1000" i="1" dirty="0"/>
              <a:t>always </a:t>
            </a:r>
            <a:r>
              <a:rPr lang="en-US" sz="1000" dirty="0"/>
              <a:t>scary to them. Sometimes it’s physically pleasurable and the disconnect between touches feeling good and a “funny feeling” about touching with a family member or adult/teen friend, keeping secrets about touches etc. are all confusing for kids and sometimes a reason they don’t tell. (I find that many people have the belief that </a:t>
            </a:r>
            <a:r>
              <a:rPr lang="en-US" sz="1000" dirty="0" err="1"/>
              <a:t>csa</a:t>
            </a:r>
            <a:r>
              <a:rPr lang="en-US" sz="1000" dirty="0"/>
              <a:t> is always physically violent and kids are crying and struggling; a myth I address that is helpful especially for parents.) </a:t>
            </a:r>
          </a:p>
          <a:p>
            <a:pPr marL="605993" lvl="1" indent="-169521">
              <a:buFont typeface="Arial" panose="020B0604020202020204" pitchFamily="34" charset="0"/>
              <a:buChar char="•"/>
            </a:pPr>
            <a:r>
              <a:rPr lang="en-US" sz="1000" dirty="0"/>
              <a:t>Lack of opportunity</a:t>
            </a:r>
          </a:p>
          <a:p>
            <a:pPr marL="1058047" lvl="2" indent="-169521">
              <a:buFont typeface="Arial" panose="020B0604020202020204" pitchFamily="34" charset="0"/>
              <a:buChar char="•"/>
            </a:pPr>
            <a:r>
              <a:rPr lang="en-US" sz="1000" dirty="0"/>
              <a:t>No one asked them if they are safe</a:t>
            </a:r>
          </a:p>
          <a:p>
            <a:pPr marL="1058047" lvl="2" indent="-169521">
              <a:buFont typeface="Arial" panose="020B0604020202020204" pitchFamily="34" charset="0"/>
              <a:buChar char="•"/>
            </a:pPr>
            <a:r>
              <a:rPr lang="en-US" sz="1000" dirty="0"/>
              <a:t>Warning signs are not responded to</a:t>
            </a:r>
          </a:p>
          <a:p>
            <a:pPr marL="605993" lvl="1" indent="-169521">
              <a:buFont typeface="Arial" panose="020B0604020202020204" pitchFamily="34" charset="0"/>
              <a:buChar char="•"/>
            </a:pPr>
            <a:r>
              <a:rPr lang="en-US" sz="1000" dirty="0"/>
              <a:t>Children have been or feel threatened (</a:t>
            </a:r>
            <a:r>
              <a:rPr lang="en-US" sz="1000" b="1" dirty="0"/>
              <a:t>Ask: </a:t>
            </a:r>
            <a:r>
              <a:rPr lang="en-US" sz="1000" dirty="0"/>
              <a:t>What kind of threats? when identified)</a:t>
            </a:r>
          </a:p>
          <a:p>
            <a:pPr lvl="2"/>
            <a:r>
              <a:rPr lang="en-US" sz="1000" dirty="0"/>
              <a:t>Types of threats:</a:t>
            </a:r>
          </a:p>
          <a:p>
            <a:pPr marL="1058047" lvl="2" indent="-169521">
              <a:buFont typeface="Arial" panose="020B0604020202020204" pitchFamily="34" charset="0"/>
              <a:buChar char="•"/>
            </a:pPr>
            <a:r>
              <a:rPr lang="en-US" sz="1000" dirty="0"/>
              <a:t>Withhold love</a:t>
            </a:r>
          </a:p>
          <a:p>
            <a:pPr marL="1058047" lvl="2" indent="-169521">
              <a:buFont typeface="Arial" panose="020B0604020202020204" pitchFamily="34" charset="0"/>
              <a:buChar char="•"/>
            </a:pPr>
            <a:r>
              <a:rPr lang="en-US" sz="1000" dirty="0"/>
              <a:t>Family will fall apart – I’ll go to jail, mom will be sad</a:t>
            </a:r>
          </a:p>
          <a:p>
            <a:pPr marL="1058047" lvl="2" indent="-169521">
              <a:buFont typeface="Arial" panose="020B0604020202020204" pitchFamily="34" charset="0"/>
              <a:buChar char="•"/>
            </a:pPr>
            <a:r>
              <a:rPr lang="en-US" sz="1000" dirty="0"/>
              <a:t>I’ll turn to other sibling</a:t>
            </a:r>
          </a:p>
          <a:p>
            <a:pPr marL="605993" lvl="1" indent="-169521">
              <a:buFont typeface="Arial" panose="020B0604020202020204" pitchFamily="34" charset="0"/>
              <a:buChar char="•"/>
            </a:pPr>
            <a:r>
              <a:rPr lang="en-US" sz="1000" dirty="0"/>
              <a:t>Children have been or feel threatened</a:t>
            </a:r>
          </a:p>
          <a:p>
            <a:pPr marL="1058047" lvl="2" indent="-169521">
              <a:buFont typeface="Arial" panose="020B0604020202020204" pitchFamily="34" charset="0"/>
              <a:buChar char="•"/>
            </a:pPr>
            <a:r>
              <a:rPr lang="en-US" sz="1000" dirty="0"/>
              <a:t>by abuser or adult at risk to abuse</a:t>
            </a:r>
          </a:p>
          <a:p>
            <a:pPr marL="1058047" lvl="2" indent="-169521">
              <a:buFont typeface="Arial" panose="020B0604020202020204" pitchFamily="34" charset="0"/>
              <a:buChar char="•"/>
            </a:pPr>
            <a:r>
              <a:rPr lang="en-US" sz="1000" dirty="0"/>
              <a:t>by fear of retribution</a:t>
            </a:r>
          </a:p>
          <a:p>
            <a:pPr marL="1058047" lvl="2" indent="-169521">
              <a:buFont typeface="Arial" panose="020B0604020202020204" pitchFamily="34" charset="0"/>
              <a:buChar char="•"/>
            </a:pPr>
            <a:r>
              <a:rPr lang="en-US" sz="1000" dirty="0"/>
              <a:t>by fear of disrupting family</a:t>
            </a:r>
          </a:p>
          <a:p>
            <a:pPr marL="605993" lvl="1" indent="-169521">
              <a:buFont typeface="Arial" panose="020B0604020202020204" pitchFamily="34" charset="0"/>
              <a:buChar char="•"/>
            </a:pPr>
            <a:r>
              <a:rPr lang="en-US" sz="1000" dirty="0"/>
              <a:t>Lack of healthy sexuality, building of communication in family as well</a:t>
            </a:r>
          </a:p>
          <a:p>
            <a:pPr marL="1058047" lvl="2" indent="-169521">
              <a:buFont typeface="Arial" panose="020B0604020202020204" pitchFamily="34" charset="0"/>
              <a:buChar char="•"/>
            </a:pPr>
            <a:r>
              <a:rPr lang="en-US" sz="1000" dirty="0"/>
              <a:t>Children and/or parents do  not know what is developmentally normal – or not.</a:t>
            </a:r>
          </a:p>
          <a:p>
            <a:pPr marL="1058047" lvl="2" indent="-169521">
              <a:buFont typeface="Arial" panose="020B0604020202020204" pitchFamily="34" charset="0"/>
              <a:buChar char="•"/>
            </a:pPr>
            <a:r>
              <a:rPr lang="en-US" sz="1000" dirty="0"/>
              <a:t>Family does not discuss sexuality, perhaps it is even a taboo topic</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7</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212240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r>
              <a:rPr lang="en-US" sz="1000" b="1" dirty="0" smtClean="0"/>
              <a:t>Trainer’s </a:t>
            </a:r>
            <a:r>
              <a:rPr lang="en-US" sz="1000" b="1" dirty="0"/>
              <a:t>notes/Suggested language </a:t>
            </a:r>
          </a:p>
          <a:p>
            <a:pPr defTabSz="873161"/>
            <a:r>
              <a:rPr lang="en-US" sz="1000" dirty="0"/>
              <a:t>Prevention is built on awareness and education. To know how to prevent sex abuse, we have to be clear about what it is.</a:t>
            </a:r>
          </a:p>
          <a:p>
            <a:pPr marL="169521" indent="-169521">
              <a:buFont typeface="Wingdings" panose="05000000000000000000" pitchFamily="2" charset="2"/>
              <a:buChar char="Ø"/>
            </a:pPr>
            <a:r>
              <a:rPr lang="en-US" sz="1000" b="1" dirty="0"/>
              <a:t>Read the definition from the slide verbatim, slowly</a:t>
            </a:r>
          </a:p>
          <a:p>
            <a:endParaRPr lang="en-US" sz="1000" dirty="0"/>
          </a:p>
          <a:p>
            <a:pPr marL="169453" indent="-169560">
              <a:buFont typeface="Wingdings" panose="05000000000000000000" pitchFamily="2" charset="2"/>
              <a:buChar char="Ø"/>
            </a:pPr>
            <a:r>
              <a:rPr lang="en-US" sz="1000" b="1" dirty="0"/>
              <a:t>Ask for examples of both, include the following  about contact vs. non-contact abuse:</a:t>
            </a:r>
          </a:p>
          <a:p>
            <a:pPr lvl="0">
              <a:defRPr/>
            </a:pPr>
            <a:r>
              <a:rPr lang="en-US" sz="1000" b="1" dirty="0"/>
              <a:t>Contact sexual abuse: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(Contact sexual abuse: some type</a:t>
            </a:r>
            <a:r>
              <a:rPr lang="en-US" sz="1000" b="0" baseline="0" dirty="0"/>
              <a:t> of touching or physical contact between adult and child that is sexually abusive)</a:t>
            </a:r>
            <a:endParaRPr lang="en-US" sz="1000" b="0" dirty="0"/>
          </a:p>
          <a:p>
            <a:pPr marL="792660" lvl="1" indent="-340712">
              <a:buFont typeface="Arial" panose="020B0604020202020204" pitchFamily="34" charset="0"/>
              <a:buChar char="•"/>
              <a:defRPr/>
            </a:pPr>
            <a:r>
              <a:rPr lang="en-US" sz="1000" dirty="0"/>
              <a:t>Touching a child's genitals or private parts for sexual purposes</a:t>
            </a:r>
          </a:p>
          <a:p>
            <a:pPr marL="792660" lvl="1" indent="-340712">
              <a:buFont typeface="Arial" panose="020B0604020202020204" pitchFamily="34" charset="0"/>
              <a:buChar char="•"/>
              <a:defRPr/>
            </a:pPr>
            <a:r>
              <a:rPr lang="en-US" sz="1000" dirty="0"/>
              <a:t>Making a child touch someone else's genitals or play sexual games</a:t>
            </a:r>
          </a:p>
          <a:p>
            <a:pPr marL="792660" lvl="1" indent="-340712">
              <a:buFont typeface="Arial" panose="020B0604020202020204" pitchFamily="34" charset="0"/>
              <a:buChar char="•"/>
              <a:defRPr/>
            </a:pPr>
            <a:r>
              <a:rPr lang="en-US" sz="1000" dirty="0"/>
              <a:t>Putting objects or body parts (like fingers, tongue or penis) inside the vagina, in the mouth or in the anus of a child for sexual purposes</a:t>
            </a:r>
            <a:r>
              <a:rPr lang="en-US" sz="1000" baseline="0" dirty="0"/>
              <a:t> </a:t>
            </a:r>
            <a:endParaRPr lang="en-US" sz="1000" dirty="0"/>
          </a:p>
          <a:p>
            <a:pPr lvl="0">
              <a:defRPr/>
            </a:pPr>
            <a:r>
              <a:rPr lang="en-US" sz="1000" b="1" dirty="0"/>
              <a:t>Non-contact sexual abuse: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(Non-contact sexual abuse – behaviors from an adult to a child that are sexually abusive but do not involve hands-on contact with that child)</a:t>
            </a:r>
            <a:endParaRPr lang="en-US" sz="1000" b="0" dirty="0"/>
          </a:p>
          <a:p>
            <a:pPr marL="621467" lvl="1" indent="-169521">
              <a:buFont typeface="Arial" panose="020B0604020202020204" pitchFamily="34" charset="0"/>
              <a:buChar char="•"/>
              <a:defRPr/>
            </a:pPr>
            <a:r>
              <a:rPr lang="en-US" sz="1000" dirty="0"/>
              <a:t>Showing pornography to a child</a:t>
            </a:r>
          </a:p>
          <a:p>
            <a:pPr marL="621467" lvl="1" indent="-169521">
              <a:buFont typeface="Arial" panose="020B0604020202020204" pitchFamily="34" charset="0"/>
              <a:buChar char="•"/>
              <a:defRPr/>
            </a:pPr>
            <a:r>
              <a:rPr lang="en-US" sz="1000" dirty="0"/>
              <a:t>Deliberately exposing an adult's genitals to a child</a:t>
            </a:r>
          </a:p>
          <a:p>
            <a:pPr marL="621467" lvl="1" indent="-169521">
              <a:buFont typeface="Arial" panose="020B0604020202020204" pitchFamily="34" charset="0"/>
              <a:buChar char="•"/>
              <a:defRPr/>
            </a:pPr>
            <a:r>
              <a:rPr lang="en-US" sz="1000" dirty="0"/>
              <a:t>Photographing a child in sexual poses</a:t>
            </a:r>
          </a:p>
          <a:p>
            <a:pPr marL="621467" lvl="1" indent="-169521">
              <a:buFont typeface="Arial" panose="020B0604020202020204" pitchFamily="34" charset="0"/>
              <a:buChar char="•"/>
              <a:defRPr/>
            </a:pPr>
            <a:r>
              <a:rPr lang="en-US" sz="1000" dirty="0"/>
              <a:t>Encouraging a child to watch or hear sexual acts</a:t>
            </a:r>
          </a:p>
          <a:p>
            <a:pPr marL="621467" lvl="1" indent="-169521">
              <a:buFont typeface="Arial" panose="020B0604020202020204" pitchFamily="34" charset="0"/>
              <a:buChar char="•"/>
              <a:defRPr/>
            </a:pPr>
            <a:r>
              <a:rPr lang="en-US" sz="1000" dirty="0"/>
              <a:t>Inappropriately watching a child undress or use the bathroom</a:t>
            </a:r>
          </a:p>
          <a:p>
            <a:pPr marL="792767" lvl="1" indent="-340712">
              <a:buFont typeface="Arial" panose="020B0604020202020204" pitchFamily="34" charset="0"/>
              <a:buChar char="•"/>
              <a:defRPr/>
            </a:pPr>
            <a:endParaRPr lang="en-US" sz="1000" b="1" dirty="0"/>
          </a:p>
          <a:p>
            <a:pPr indent="-107" defTabSz="922612">
              <a:defRPr/>
            </a:pPr>
            <a:r>
              <a:rPr lang="en-US" altLang="en-US" sz="1000" dirty="0"/>
              <a:t>It includes all sexual activity between an adult and a child, no matter if deception is involved, or if the child understands the sexual nature of the activity. Consent cannot be given. A minor cannot give consent. We’ll talk more about consent when we talk about prevention tasks but it’s important that we understand that our understanding of abuse is helping us better respond to victims of abuse who may have previously been called “teen or child prostitutes”. These are victims – they cannot give consent, they are being used and as such, are sexual abuse victims and survivors.  </a:t>
            </a:r>
          </a:p>
          <a:p>
            <a:endParaRPr lang="en-US" sz="1100" dirty="0"/>
          </a:p>
          <a:p>
            <a:r>
              <a:rPr lang="en-US" sz="1100" dirty="0"/>
              <a:t>While this workshop isn’t as much about child to child harmful sexual behaviors, let’s acknowledge that sexual touching between children can be harmful and abusive. Our focus in this workshop isn’t as much on these children-who have committed a crime or harmed another child or may even be at risk to harm another child–we let the legal world decide when a crime is committed and we let the therapists determine when a child is a risk to others.</a:t>
            </a: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97A2340-D6FD-4D94-8E64-33CDB3722F0E}" type="slidenum">
              <a:rPr lang="en-US" smtClean="0"/>
              <a:pPr>
                <a:defRPr/>
              </a:pPr>
              <a:t>8</a:t>
            </a:fld>
            <a:endParaRPr lang="en-US"/>
          </a:p>
        </p:txBody>
      </p:sp>
    </p:spTree>
    <p:extLst>
      <p:ext uri="{BB962C8B-B14F-4D97-AF65-F5344CB8AC3E}">
        <p14:creationId xmlns:p14="http://schemas.microsoft.com/office/powerpoint/2010/main" val="852051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defTabSz="904321">
              <a:defRPr/>
            </a:pPr>
            <a:r>
              <a:rPr lang="en-US" sz="1000" b="1" dirty="0" smtClean="0"/>
              <a:t>Trainer’s </a:t>
            </a:r>
            <a:r>
              <a:rPr lang="en-US" sz="1000" b="1" dirty="0"/>
              <a:t>notes/Suggested language </a:t>
            </a:r>
          </a:p>
          <a:p>
            <a:r>
              <a:rPr lang="en-US" sz="1000" dirty="0"/>
              <a:t>Discuss the following:</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baseline="0" dirty="0"/>
              <a:t>Child sexual abuse material – formerly we called this “child pornography” but this name more accurately reflects the crime being committed</a:t>
            </a:r>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baseline="0" dirty="0" smtClean="0"/>
              <a:t>All sexually </a:t>
            </a:r>
            <a:r>
              <a:rPr lang="en-US" sz="1000" baseline="0" dirty="0"/>
              <a:t>explicit images and videos of </a:t>
            </a:r>
            <a:r>
              <a:rPr lang="en-US" sz="1000" baseline="0" dirty="0" smtClean="0"/>
              <a:t>children – of minors. </a:t>
            </a:r>
            <a:r>
              <a:rPr lang="en-US" sz="1000" baseline="0" dirty="0"/>
              <a:t>Even if kids are smiling or have taken the photo, these are abusive. </a:t>
            </a:r>
            <a:endParaRPr lang="en-US" sz="1000" baseline="0" dirty="0" smtClean="0"/>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baseline="0" dirty="0" smtClean="0"/>
              <a:t>This could be produced by a parent or guardian, a neighbor or community member or online enticement. </a:t>
            </a:r>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baseline="0" dirty="0" smtClean="0"/>
              <a:t>Far-reaching implications – the abuse the child is experiencing  in the moment of the “filming”…and then the long term impact of having the abuse documented and potentially shared repeatedly</a:t>
            </a:r>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baseline="0" dirty="0" smtClean="0"/>
              <a:t>In many forms, on many platforms. In 2020, social media (</a:t>
            </a:r>
            <a:r>
              <a:rPr lang="en-US" sz="1000" baseline="0" dirty="0" err="1" smtClean="0"/>
              <a:t>facebook</a:t>
            </a:r>
            <a:r>
              <a:rPr lang="en-US" sz="1000" baseline="0" dirty="0" smtClean="0"/>
              <a:t>, </a:t>
            </a:r>
            <a:r>
              <a:rPr lang="en-US" sz="1000" baseline="0" dirty="0" err="1" smtClean="0"/>
              <a:t>tik</a:t>
            </a:r>
            <a:r>
              <a:rPr lang="en-US" sz="1000" baseline="0" dirty="0" smtClean="0"/>
              <a:t> </a:t>
            </a:r>
            <a:r>
              <a:rPr lang="en-US" sz="1000" baseline="0" dirty="0" err="1" smtClean="0"/>
              <a:t>tok</a:t>
            </a:r>
            <a:r>
              <a:rPr lang="en-US" sz="1000" baseline="0" dirty="0" smtClean="0"/>
              <a:t>, snapchat and others) reported over 125 million social media content and account removals for child sexual abuse concerns – including sexual exploitation. This was only a partial report but is just example of how prolific this can be. Not just dark web videos of tortuous abuse.  But images of nudity and overall sexualized positions, dress, situations are posted all over. </a:t>
            </a:r>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000" baseline="0" dirty="0" smtClean="0"/>
          </a:p>
          <a:p>
            <a:pPr marL="7429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baseline="0" dirty="0" smtClean="0"/>
              <a:t>Trafficking: </a:t>
            </a:r>
            <a:r>
              <a:rPr lang="en-US" sz="1000" b="0" i="0" kern="1200" dirty="0" smtClean="0">
                <a:solidFill>
                  <a:schemeClr val="tx1"/>
                </a:solidFill>
                <a:effectLst/>
                <a:latin typeface="+mn-lt"/>
                <a:ea typeface="+mn-ea"/>
                <a:cs typeface="+mn-cs"/>
              </a:rPr>
              <a:t>In reality: Family members are </a:t>
            </a:r>
            <a:r>
              <a:rPr lang="en-US" sz="1000" b="1" i="0" kern="1200" dirty="0" smtClean="0">
                <a:solidFill>
                  <a:schemeClr val="tx1"/>
                </a:solidFill>
                <a:effectLst/>
                <a:latin typeface="+mn-lt"/>
                <a:ea typeface="+mn-ea"/>
                <a:cs typeface="+mn-cs"/>
              </a:rPr>
              <a:t>likely to be a child's first trafficker</a:t>
            </a:r>
            <a:r>
              <a:rPr lang="en-US" sz="1000" b="0" i="0" kern="1200" dirty="0" smtClean="0">
                <a:solidFill>
                  <a:schemeClr val="tx1"/>
                </a:solidFill>
                <a:effectLst/>
                <a:latin typeface="+mn-lt"/>
                <a:ea typeface="+mn-ea"/>
                <a:cs typeface="+mn-cs"/>
              </a:rPr>
              <a:t>, bringing them into the world of commercial sexual exploitation. Recent studies have found  that over 40% of people trafficked </a:t>
            </a:r>
            <a:r>
              <a:rPr lang="en-US" sz="1000" b="0" i="0" kern="1200" baseline="0" dirty="0" smtClean="0">
                <a:solidFill>
                  <a:schemeClr val="tx1"/>
                </a:solidFill>
                <a:effectLst/>
                <a:latin typeface="+mn-lt"/>
                <a:ea typeface="+mn-ea"/>
                <a:cs typeface="+mn-cs"/>
              </a:rPr>
              <a:t> </a:t>
            </a:r>
            <a:r>
              <a:rPr lang="en-US" sz="1000" b="0" i="0" kern="1200" dirty="0" smtClean="0">
                <a:solidFill>
                  <a:schemeClr val="tx1"/>
                </a:solidFill>
                <a:effectLst/>
                <a:latin typeface="+mn-lt"/>
                <a:ea typeface="+mn-ea"/>
                <a:cs typeface="+mn-cs"/>
              </a:rPr>
              <a:t>in sex trafficking cases were  involved</a:t>
            </a:r>
            <a:r>
              <a:rPr lang="en-US" sz="1000" b="0" i="0" kern="1200" baseline="0" dirty="0" smtClean="0">
                <a:solidFill>
                  <a:schemeClr val="tx1"/>
                </a:solidFill>
                <a:effectLst/>
                <a:latin typeface="+mn-lt"/>
                <a:ea typeface="+mn-ea"/>
                <a:cs typeface="+mn-cs"/>
              </a:rPr>
              <a:t> </a:t>
            </a:r>
            <a:r>
              <a:rPr lang="en-US" sz="1000" b="0" i="0" kern="1200" dirty="0" smtClean="0">
                <a:solidFill>
                  <a:schemeClr val="tx1"/>
                </a:solidFill>
                <a:effectLst/>
                <a:latin typeface="+mn-lt"/>
                <a:ea typeface="+mn-ea"/>
                <a:cs typeface="+mn-cs"/>
              </a:rPr>
              <a:t>familial trafficking. – this number is most likely much</a:t>
            </a:r>
            <a:r>
              <a:rPr lang="en-US" sz="1000" b="0" i="0" kern="1200" baseline="0" dirty="0" smtClean="0">
                <a:solidFill>
                  <a:schemeClr val="tx1"/>
                </a:solidFill>
                <a:effectLst/>
                <a:latin typeface="+mn-lt"/>
                <a:ea typeface="+mn-ea"/>
                <a:cs typeface="+mn-cs"/>
              </a:rPr>
              <a:t> higher for the number of children who are trafficked initially by a  family member. </a:t>
            </a:r>
            <a:endParaRPr lang="en-US" sz="1000" baseline="0" dirty="0" smtClean="0"/>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000" dirty="0"/>
          </a:p>
          <a:p>
            <a:pPr marL="621721" lvl="1" indent="-169560">
              <a:buFont typeface="Arial" panose="020B0604020202020204" pitchFamily="34" charset="0"/>
              <a:buChar char="•"/>
            </a:pPr>
            <a:r>
              <a:rPr lang="en-US" sz="1000" dirty="0"/>
              <a:t>Sexual exploitation and Internet sex crimes fall under the umbrella of sexual abuse.  </a:t>
            </a:r>
          </a:p>
          <a:p>
            <a:pPr marL="621721" marR="0" lvl="1" indent="-16956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a:t>Online enticement of children for sexual acts is a serious offense. It includes use of the internet to entice, invite, or persuade a child to meet for sexual acts, or to help arrange such a meeting.</a:t>
            </a:r>
          </a:p>
          <a:p>
            <a:pPr marL="621721" lvl="1" indent="-169560">
              <a:buFont typeface="Arial" panose="020B0604020202020204" pitchFamily="34" charset="0"/>
              <a:buChar char="•"/>
            </a:pPr>
            <a:r>
              <a:rPr lang="en-US" sz="1000" dirty="0"/>
              <a:t>Engaging a child, or soliciting a child, for the purposes of sexual exploitation in a crime. It is against the law to try to get children to have sex over the internet, as well as to engage in any sexualized behaviors.</a:t>
            </a:r>
          </a:p>
          <a:p>
            <a:pPr lvl="1"/>
            <a:endParaRPr lang="en-US" sz="1000" dirty="0"/>
          </a:p>
          <a:p>
            <a:endParaRPr lang="en-US" dirty="0"/>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9</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256278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l">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2/22/2022</a:t>
            </a:fld>
            <a:endParaRPr lang="en-US" dirty="0"/>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
        <p:nvSpPr>
          <p:cNvPr id="7" name="Footer Placeholder 4">
            <a:extLst>
              <a:ext uri="{FF2B5EF4-FFF2-40B4-BE49-F238E27FC236}">
                <a16:creationId xmlns="" xmlns:a16="http://schemas.microsoft.com/office/drawing/2014/main" id="{DC773CB7-D8DF-1242-9E8D-DE2293900CB8}"/>
              </a:ext>
            </a:extLst>
          </p:cNvPr>
          <p:cNvSpPr txBox="1">
            <a:spLocks/>
          </p:cNvSpPr>
          <p:nvPr userDrawn="1"/>
        </p:nvSpPr>
        <p:spPr>
          <a:xfrm>
            <a:off x="3028950" y="4767262"/>
            <a:ext cx="3086100"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2022</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3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3A06DD-472D-B54E-B3D5-080EB0496781}"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399956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3A06DD-472D-B54E-B3D5-080EB0496781}"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93742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A06DD-472D-B54E-B3D5-080EB0496781}"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044743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A06DD-472D-B54E-B3D5-080EB0496781}"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77940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Divi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F7C9CF-DDF8-FD49-8A1D-3D5D538D0826}"/>
              </a:ext>
            </a:extLst>
          </p:cNvPr>
          <p:cNvSpPr>
            <a:spLocks noGrp="1"/>
          </p:cNvSpPr>
          <p:nvPr>
            <p:ph type="ctrTitle" hasCustomPrompt="1"/>
          </p:nvPr>
        </p:nvSpPr>
        <p:spPr>
          <a:xfrm>
            <a:off x="1143000" y="841772"/>
            <a:ext cx="6858000" cy="2922153"/>
          </a:xfrm>
        </p:spPr>
        <p:txBody>
          <a:bodyPr anchor="ctr" anchorCtr="0"/>
          <a:lstStyle>
            <a:lvl1pPr algn="l">
              <a:defRPr sz="4500"/>
            </a:lvl1pPr>
          </a:lstStyle>
          <a:p>
            <a:r>
              <a:rPr lang="en-US" dirty="0"/>
              <a:t>Section Title</a:t>
            </a:r>
            <a:br>
              <a:rPr lang="en-US" dirty="0"/>
            </a:br>
            <a:r>
              <a:rPr lang="en-US" dirty="0"/>
              <a:t>(use as divider)</a:t>
            </a:r>
          </a:p>
        </p:txBody>
      </p:sp>
      <p:sp>
        <p:nvSpPr>
          <p:cNvPr id="6" name="Slide Number Placeholder 5">
            <a:extLst>
              <a:ext uri="{FF2B5EF4-FFF2-40B4-BE49-F238E27FC236}">
                <a16:creationId xmlns="" xmlns:a16="http://schemas.microsoft.com/office/drawing/2014/main" id="{F2D1CACF-5A01-4A43-AC1B-BD1A79F5007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92817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pact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F7C9CF-DDF8-FD49-8A1D-3D5D538D0826}"/>
              </a:ext>
            </a:extLst>
          </p:cNvPr>
          <p:cNvSpPr>
            <a:spLocks noGrp="1"/>
          </p:cNvSpPr>
          <p:nvPr>
            <p:ph type="ctrTitle" hasCustomPrompt="1"/>
          </p:nvPr>
        </p:nvSpPr>
        <p:spPr>
          <a:xfrm>
            <a:off x="1143000" y="841772"/>
            <a:ext cx="6858000" cy="2922153"/>
          </a:xfrm>
        </p:spPr>
        <p:txBody>
          <a:bodyPr anchor="ctr" anchorCtr="0">
            <a:normAutofit/>
          </a:bodyPr>
          <a:lstStyle>
            <a:lvl1pPr algn="ctr">
              <a:defRPr sz="2250">
                <a:solidFill>
                  <a:schemeClr val="bg1"/>
                </a:solidFill>
              </a:defRPr>
            </a:lvl1pPr>
          </a:lstStyle>
          <a:p>
            <a:r>
              <a:rPr lang="en-US" dirty="0"/>
              <a:t>Impact Slide</a:t>
            </a:r>
            <a:br>
              <a:rPr lang="en-US" dirty="0"/>
            </a:br>
            <a:r>
              <a:rPr lang="en-US" dirty="0"/>
              <a:t>Use as key question or discussion point</a:t>
            </a:r>
          </a:p>
        </p:txBody>
      </p:sp>
      <p:pic>
        <p:nvPicPr>
          <p:cNvPr id="4" name="Picture 3" descr="Logo&#10;&#10;Description automatically generated with medium confidence">
            <a:extLst>
              <a:ext uri="{FF2B5EF4-FFF2-40B4-BE49-F238E27FC236}">
                <a16:creationId xmlns="" xmlns:a16="http://schemas.microsoft.com/office/drawing/2014/main" id="{E0DCC4C4-6C7D-6141-BA87-54C074DAF8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281" y="4744213"/>
            <a:ext cx="1316736" cy="357338"/>
          </a:xfrm>
          <a:prstGeom prst="rect">
            <a:avLst/>
          </a:prstGeom>
        </p:spPr>
      </p:pic>
    </p:spTree>
    <p:extLst>
      <p:ext uri="{BB962C8B-B14F-4D97-AF65-F5344CB8AC3E}">
        <p14:creationId xmlns:p14="http://schemas.microsoft.com/office/powerpoint/2010/main" val="265732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279922"/>
            <a:ext cx="78867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33A06DD-472D-B54E-B3D5-080EB0496781}"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332265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3A06DD-472D-B54E-B3D5-080EB0496781}"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69271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12067"/>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12067"/>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33A06DD-472D-B54E-B3D5-080EB0496781}"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365802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33A06DD-472D-B54E-B3D5-080EB0496781}"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42056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3A06DD-472D-B54E-B3D5-080EB0496781}"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05440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A06DD-472D-B54E-B3D5-080EB0496781}"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00351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89608"/>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2/22/2022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405262F-3640-5044-BF6B-8E828B802AEB}" type="slidenum">
              <a:rPr lang="en-US" smtClean="0"/>
              <a:pPr/>
              <a:t>‹#›</a:t>
            </a:fld>
            <a:endParaRPr lang="en-US" dirty="0"/>
          </a:p>
        </p:txBody>
      </p:sp>
      <p:pic>
        <p:nvPicPr>
          <p:cNvPr id="9" name="Picture 8" descr="A close up of a logo&#10;&#10;Description automatically generated">
            <a:extLst>
              <a:ext uri="{FF2B5EF4-FFF2-40B4-BE49-F238E27FC236}">
                <a16:creationId xmlns="" xmlns:a16="http://schemas.microsoft.com/office/drawing/2014/main" id="{63DCC378-6F55-094C-9ABB-CE55F50A91A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28649" y="4745670"/>
            <a:ext cx="1316736" cy="357338"/>
          </a:xfrm>
          <a:prstGeom prst="rect">
            <a:avLst/>
          </a:prstGeom>
        </p:spPr>
      </p:pic>
      <p:pic>
        <p:nvPicPr>
          <p:cNvPr id="10" name="Picture 9" descr="A picture containing drawing&#10;&#10;Description automatically generated">
            <a:extLst>
              <a:ext uri="{FF2B5EF4-FFF2-40B4-BE49-F238E27FC236}">
                <a16:creationId xmlns="" xmlns:a16="http://schemas.microsoft.com/office/drawing/2014/main" id="{6C288872-4E97-314D-9CA0-730D5E327E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585506" y="-2083034"/>
            <a:ext cx="3584448" cy="3584448"/>
          </a:xfrm>
          <a:prstGeom prst="rect">
            <a:avLst/>
          </a:prstGeom>
        </p:spPr>
      </p:pic>
    </p:spTree>
    <p:extLst>
      <p:ext uri="{BB962C8B-B14F-4D97-AF65-F5344CB8AC3E}">
        <p14:creationId xmlns:p14="http://schemas.microsoft.com/office/powerpoint/2010/main" val="4169154470"/>
      </p:ext>
    </p:extLst>
  </p:cSld>
  <p:clrMap bg1="lt1" tx1="dk1" bg2="lt2" tx2="dk2" accent1="accent1" accent2="accent2" accent3="accent3" accent4="accent4" accent5="accent5" accent6="accent6" hlink="hlink" folHlink="folHlink"/>
  <p:sldLayoutIdLst>
    <p:sldLayoutId id="2147483664" r:id="rId1"/>
    <p:sldLayoutId id="2147483660" r:id="rId2"/>
    <p:sldLayoutId id="2147483661"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3300" b="1" i="0" u="none"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p:titleStyle>
    <p:bodyStyle>
      <a:lvl1pPr marL="171450" indent="-171450" algn="l" defTabSz="685800" rtl="0" eaLnBrk="1" latinLnBrk="0" hangingPunct="1">
        <a:lnSpc>
          <a:spcPct val="114000"/>
        </a:lnSpc>
        <a:spcBef>
          <a:spcPts val="750"/>
        </a:spcBef>
        <a:spcAft>
          <a:spcPts val="0"/>
        </a:spcAft>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800" b="0" i="0" u="none"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27.svg"/><Relationship Id="rId17" Type="http://schemas.openxmlformats.org/officeDocument/2006/relationships/image" Target="../media/image12.png"/><Relationship Id="rId2" Type="http://schemas.openxmlformats.org/officeDocument/2006/relationships/notesSlide" Target="../notesSlides/notesSlide10.xml"/><Relationship Id="rId16" Type="http://schemas.openxmlformats.org/officeDocument/2006/relationships/image" Target="../media/image30.svg"/><Relationship Id="rId20" Type="http://schemas.openxmlformats.org/officeDocument/2006/relationships/image" Target="../media/image14.png"/><Relationship Id="rId1" Type="http://schemas.openxmlformats.org/officeDocument/2006/relationships/slideLayout" Target="../slideLayouts/slideLayout4.xml"/><Relationship Id="rId15" Type="http://schemas.openxmlformats.org/officeDocument/2006/relationships/image" Target="../media/image11.png"/><Relationship Id="rId19" Type="http://schemas.openxmlformats.org/officeDocument/2006/relationships/image" Target="../media/image13.png"/><Relationship Id="rId14"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 xmlns:a16="http://schemas.microsoft.com/office/drawing/2014/main" id="{D20C06D5-62C9-C14C-9A26-40FBFF98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09" y="554839"/>
            <a:ext cx="2757550" cy="954169"/>
          </a:xfrm>
          <a:prstGeom prst="rect">
            <a:avLst/>
          </a:prstGeom>
        </p:spPr>
      </p:pic>
      <p:sp>
        <p:nvSpPr>
          <p:cNvPr id="6" name="Title 2"/>
          <p:cNvSpPr txBox="1">
            <a:spLocks/>
          </p:cNvSpPr>
          <p:nvPr/>
        </p:nvSpPr>
        <p:spPr>
          <a:xfrm>
            <a:off x="1043609" y="1421880"/>
            <a:ext cx="6927574" cy="2766132"/>
          </a:xfrm>
          <a:prstGeom prst="rect">
            <a:avLst/>
          </a:prstGeom>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4500" b="1" i="0" u="none"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r>
              <a:rPr lang="en-US" sz="2700" dirty="0" smtClean="0">
                <a:solidFill>
                  <a:srgbClr val="E2E336">
                    <a:lumMod val="75000"/>
                  </a:srgbClr>
                </a:solidFill>
              </a:rPr>
              <a:t>Circles of Safety:</a:t>
            </a:r>
            <a:r>
              <a:rPr lang="en-US" sz="3200" dirty="0" smtClean="0">
                <a:solidFill>
                  <a:srgbClr val="E2E336">
                    <a:lumMod val="75000"/>
                  </a:srgbClr>
                </a:solidFill>
              </a:rPr>
              <a:t/>
            </a:r>
            <a:br>
              <a:rPr lang="en-US" sz="3200" dirty="0" smtClean="0">
                <a:solidFill>
                  <a:srgbClr val="E2E336">
                    <a:lumMod val="75000"/>
                  </a:srgbClr>
                </a:solidFill>
              </a:rPr>
            </a:br>
            <a:r>
              <a:rPr lang="en-US" sz="3800" dirty="0" smtClean="0">
                <a:solidFill>
                  <a:srgbClr val="E2E336">
                    <a:lumMod val="75000"/>
                  </a:srgbClr>
                </a:solidFill>
              </a:rPr>
              <a:t>Understanding the Role of Healthy Sexuality Development and Education in Sex Abuse Prevention</a:t>
            </a:r>
            <a:endParaRPr lang="en-US" sz="3800" dirty="0"/>
          </a:p>
        </p:txBody>
      </p:sp>
    </p:spTree>
    <p:extLst>
      <p:ext uri="{BB962C8B-B14F-4D97-AF65-F5344CB8AC3E}">
        <p14:creationId xmlns:p14="http://schemas.microsoft.com/office/powerpoint/2010/main" val="1753658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128EE5-CD6A-6A48-9A37-6B2E7B173DF7}"/>
              </a:ext>
            </a:extLst>
          </p:cNvPr>
          <p:cNvSpPr>
            <a:spLocks noGrp="1"/>
          </p:cNvSpPr>
          <p:nvPr>
            <p:ph type="title"/>
          </p:nvPr>
        </p:nvSpPr>
        <p:spPr>
          <a:xfrm>
            <a:off x="628650" y="273844"/>
            <a:ext cx="7886700" cy="994173"/>
          </a:xfrm>
        </p:spPr>
        <p:txBody>
          <a:bodyPr>
            <a:normAutofit/>
          </a:bodyPr>
          <a:lstStyle/>
          <a:p>
            <a:r>
              <a:rPr lang="en-US" dirty="0"/>
              <a:t>The Scope of Sexual Abuse</a:t>
            </a:r>
          </a:p>
        </p:txBody>
      </p:sp>
      <p:pic>
        <p:nvPicPr>
          <p:cNvPr id="24" name="Graphic 23" descr="Smart Phone">
            <a:extLst>
              <a:ext uri="{FF2B5EF4-FFF2-40B4-BE49-F238E27FC236}">
                <a16:creationId xmlns:a16="http://schemas.microsoft.com/office/drawing/2014/main" xmlns="" id="{D64A5AEA-A180-7F48-8E56-D4616BC68A0D}"/>
              </a:ext>
            </a:extLst>
          </p:cNvPr>
          <p:cNvPicPr>
            <a:picLocks noChangeAspect="1"/>
          </p:cNvPicPr>
          <p:nvPr/>
        </p:nvPicPr>
        <p:blipFill>
          <a:blip r:embed="rId3">
            <a:extLst>
              <a:ext uri="{96DAC541-7B7A-43D3-8B79-37D633B846F1}">
                <asvg:svgBlip xmlns:asvg="http://schemas.microsoft.com/office/drawing/2016/SVG/main" xmlns="" r:embed="rId12"/>
              </a:ext>
            </a:extLst>
          </a:blip>
          <a:stretch>
            <a:fillRect/>
          </a:stretch>
        </p:blipFill>
        <p:spPr>
          <a:xfrm rot="21016232">
            <a:off x="4636178" y="3580855"/>
            <a:ext cx="687003" cy="687003"/>
          </a:xfrm>
          <a:prstGeom prst="rect">
            <a:avLst/>
          </a:prstGeom>
        </p:spPr>
      </p:pic>
      <p:sp>
        <p:nvSpPr>
          <p:cNvPr id="34" name="Rectangle 33">
            <a:extLst>
              <a:ext uri="{FF2B5EF4-FFF2-40B4-BE49-F238E27FC236}">
                <a16:creationId xmlns:a16="http://schemas.microsoft.com/office/drawing/2014/main" xmlns="" id="{CFA53C48-2939-7F4A-831D-996C6E2E3E1D}"/>
              </a:ext>
            </a:extLst>
          </p:cNvPr>
          <p:cNvSpPr/>
          <p:nvPr/>
        </p:nvSpPr>
        <p:spPr>
          <a:xfrm>
            <a:off x="5376291" y="3736192"/>
            <a:ext cx="3133091" cy="584775"/>
          </a:xfrm>
          <a:prstGeom prst="rect">
            <a:avLst/>
          </a:prstGeom>
        </p:spPr>
        <p:txBody>
          <a:bodyPr wrap="square">
            <a:spAutoFit/>
          </a:bodyPr>
          <a:lstStyle/>
          <a:p>
            <a:pPr defTabSz="685800">
              <a:defRPr/>
            </a:pPr>
            <a:r>
              <a:rPr lang="en-US" sz="1600" dirty="0">
                <a:solidFill>
                  <a:srgbClr val="000000"/>
                </a:solidFill>
                <a:latin typeface="Arial" panose="020B0604020202020204" pitchFamily="34" charset="0"/>
                <a:cs typeface="Arial" panose="020B0604020202020204" pitchFamily="34" charset="0"/>
              </a:rPr>
              <a:t>At least 1 in </a:t>
            </a:r>
            <a:r>
              <a:rPr lang="en-US" sz="1600" dirty="0" smtClean="0">
                <a:solidFill>
                  <a:srgbClr val="000000"/>
                </a:solidFill>
                <a:latin typeface="Arial" panose="020B0604020202020204" pitchFamily="34" charset="0"/>
                <a:cs typeface="Arial" panose="020B0604020202020204" pitchFamily="34" charset="0"/>
              </a:rPr>
              <a:t>9 </a:t>
            </a:r>
            <a:r>
              <a:rPr lang="en-US" sz="1600" dirty="0">
                <a:solidFill>
                  <a:srgbClr val="000000"/>
                </a:solidFill>
                <a:latin typeface="Arial" panose="020B0604020202020204" pitchFamily="34" charset="0"/>
                <a:cs typeface="Arial" panose="020B0604020202020204" pitchFamily="34" charset="0"/>
              </a:rPr>
              <a:t>children is solicited sexually on the internet.</a:t>
            </a:r>
          </a:p>
        </p:txBody>
      </p:sp>
      <p:sp>
        <p:nvSpPr>
          <p:cNvPr id="35" name="Rectangle 34">
            <a:extLst>
              <a:ext uri="{FF2B5EF4-FFF2-40B4-BE49-F238E27FC236}">
                <a16:creationId xmlns:a16="http://schemas.microsoft.com/office/drawing/2014/main" xmlns="" id="{D3A9BB56-4237-E240-AEA7-C3AA99FAE20C}"/>
              </a:ext>
            </a:extLst>
          </p:cNvPr>
          <p:cNvSpPr/>
          <p:nvPr/>
        </p:nvSpPr>
        <p:spPr>
          <a:xfrm>
            <a:off x="5402587" y="1200469"/>
            <a:ext cx="3240993" cy="1077218"/>
          </a:xfrm>
          <a:prstGeom prst="rect">
            <a:avLst/>
          </a:prstGeom>
        </p:spPr>
        <p:txBody>
          <a:bodyPr wrap="square">
            <a:spAutoFit/>
          </a:bodyPr>
          <a:lstStyle/>
          <a:p>
            <a:pPr defTabSz="685800">
              <a:defRPr/>
            </a:pPr>
            <a:r>
              <a:rPr lang="en-US" sz="1600" dirty="0">
                <a:solidFill>
                  <a:srgbClr val="000000"/>
                </a:solidFill>
                <a:latin typeface="Arial" panose="020B0604020202020204" pitchFamily="34" charset="0"/>
                <a:cs typeface="Arial" panose="020B0604020202020204" pitchFamily="34" charset="0"/>
              </a:rPr>
              <a:t>Up to 90% of sexual abuse is perpetrated by someone the child knows. </a:t>
            </a:r>
            <a:r>
              <a:rPr lang="en-US" sz="1600" b="1" dirty="0">
                <a:solidFill>
                  <a:srgbClr val="000000"/>
                </a:solidFill>
                <a:latin typeface="Arial" panose="020B0604020202020204" pitchFamily="34" charset="0"/>
                <a:cs typeface="Arial" panose="020B0604020202020204" pitchFamily="34" charset="0"/>
              </a:rPr>
              <a:t>More than 50% is by a parent or another relative.  </a:t>
            </a:r>
          </a:p>
        </p:txBody>
      </p:sp>
      <p:sp>
        <p:nvSpPr>
          <p:cNvPr id="36" name="Rectangle 35">
            <a:extLst>
              <a:ext uri="{FF2B5EF4-FFF2-40B4-BE49-F238E27FC236}">
                <a16:creationId xmlns:a16="http://schemas.microsoft.com/office/drawing/2014/main" xmlns="" id="{65A9482E-EC1B-4D42-997F-A013EFD0E451}"/>
              </a:ext>
            </a:extLst>
          </p:cNvPr>
          <p:cNvSpPr/>
          <p:nvPr/>
        </p:nvSpPr>
        <p:spPr>
          <a:xfrm>
            <a:off x="5327475" y="2668665"/>
            <a:ext cx="3391215" cy="584775"/>
          </a:xfrm>
          <a:prstGeom prst="rect">
            <a:avLst/>
          </a:prstGeom>
        </p:spPr>
        <p:txBody>
          <a:bodyPr wrap="square">
            <a:spAutoFit/>
          </a:bodyPr>
          <a:lstStyle/>
          <a:p>
            <a:pPr defTabSz="685800">
              <a:defRPr/>
            </a:pPr>
            <a:r>
              <a:rPr lang="en-US" sz="1600" dirty="0">
                <a:solidFill>
                  <a:srgbClr val="000000"/>
                </a:solidFill>
                <a:latin typeface="Arial" panose="020B0604020202020204" pitchFamily="34" charset="0"/>
                <a:cs typeface="Arial" panose="020B0604020202020204" pitchFamily="34" charset="0"/>
              </a:rPr>
              <a:t>70-77% of sexual abuse or assault is at the hands of other juveniles.</a:t>
            </a:r>
          </a:p>
        </p:txBody>
      </p:sp>
      <p:pic>
        <p:nvPicPr>
          <p:cNvPr id="42" name="Graphic 41" descr="Man">
            <a:extLst>
              <a:ext uri="{FF2B5EF4-FFF2-40B4-BE49-F238E27FC236}">
                <a16:creationId xmlns:a16="http://schemas.microsoft.com/office/drawing/2014/main" xmlns="" id="{3D245192-1F59-514B-AB8F-4F41F46CE374}"/>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4583068" y="2620514"/>
            <a:ext cx="632842" cy="632842"/>
          </a:xfrm>
          <a:prstGeom prst="rect">
            <a:avLst/>
          </a:prstGeom>
        </p:spPr>
      </p:pic>
      <p:pic>
        <p:nvPicPr>
          <p:cNvPr id="44" name="Graphic 43" descr="Man">
            <a:extLst>
              <a:ext uri="{FF2B5EF4-FFF2-40B4-BE49-F238E27FC236}">
                <a16:creationId xmlns:a16="http://schemas.microsoft.com/office/drawing/2014/main" xmlns="" id="{FDABF77F-3E56-F145-83F8-279AAA1BE57F}"/>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4814873" y="2665642"/>
            <a:ext cx="587714" cy="587714"/>
          </a:xfrm>
          <a:prstGeom prst="rect">
            <a:avLst/>
          </a:prstGeom>
        </p:spPr>
      </p:pic>
      <p:pic>
        <p:nvPicPr>
          <p:cNvPr id="49" name="Graphic 48" descr="Man with kid">
            <a:extLst>
              <a:ext uri="{FF2B5EF4-FFF2-40B4-BE49-F238E27FC236}">
                <a16:creationId xmlns:a16="http://schemas.microsoft.com/office/drawing/2014/main" xmlns="" id="{3A5022F8-A0DB-F74B-B653-A72057FB9EB5}"/>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4689288" y="1240653"/>
            <a:ext cx="687003" cy="687003"/>
          </a:xfrm>
          <a:prstGeom prst="rect">
            <a:avLst/>
          </a:prstGeom>
        </p:spPr>
      </p:pic>
      <p:pic>
        <p:nvPicPr>
          <p:cNvPr id="1026" name="Picture 2"/>
          <p:cNvPicPr>
            <a:picLocks noGrp="1" noChangeAspect="1" noChangeArrowheads="1"/>
          </p:cNvPicPr>
          <p:nvPr>
            <p:ph idx="1"/>
          </p:nvPr>
        </p:nvPicPr>
        <p:blipFill>
          <a:blip r:embed="rId19">
            <a:extLst>
              <a:ext uri="{28A0092B-C50C-407E-A947-70E740481C1C}">
                <a14:useLocalDpi xmlns:a14="http://schemas.microsoft.com/office/drawing/2010/main" val="0"/>
              </a:ext>
            </a:extLst>
          </a:blip>
          <a:srcRect/>
          <a:stretch>
            <a:fillRect/>
          </a:stretch>
        </p:blipFill>
        <p:spPr bwMode="auto">
          <a:xfrm>
            <a:off x="1125913" y="1339376"/>
            <a:ext cx="2450804" cy="162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0599" y="3253356"/>
            <a:ext cx="27559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66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Safety Planning Rules</a:t>
            </a:r>
          </a:p>
        </p:txBody>
      </p:sp>
      <p:sp>
        <p:nvSpPr>
          <p:cNvPr id="3" name="AutoShape 2" descr="Image result for safety plan"/>
          <p:cNvSpPr>
            <a:spLocks noChangeAspect="1" noChangeArrowheads="1"/>
          </p:cNvSpPr>
          <p:nvPr/>
        </p:nvSpPr>
        <p:spPr bwMode="auto">
          <a:xfrm>
            <a:off x="0"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Tahoma"/>
              <a:cs typeface="Arial"/>
            </a:endParaRPr>
          </a:p>
        </p:txBody>
      </p:sp>
      <p:sp>
        <p:nvSpPr>
          <p:cNvPr id="5" name="AutoShape 4" descr="Image result for safety plan"/>
          <p:cNvSpPr>
            <a:spLocks noChangeAspect="1" noChangeArrowheads="1"/>
          </p:cNvSpPr>
          <p:nvPr/>
        </p:nvSpPr>
        <p:spPr bwMode="auto">
          <a:xfrm>
            <a:off x="152400"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Tahoma"/>
              <a:cs typeface="Arial"/>
            </a:endParaRPr>
          </a:p>
        </p:txBody>
      </p:sp>
      <p:sp>
        <p:nvSpPr>
          <p:cNvPr id="7" name="Rectangle 6">
            <a:extLst>
              <a:ext uri="{FF2B5EF4-FFF2-40B4-BE49-F238E27FC236}">
                <a16:creationId xmlns="" xmlns:a16="http://schemas.microsoft.com/office/drawing/2014/main" id="{E245E5F1-63D5-A740-919C-D6AB735E218D}"/>
              </a:ext>
            </a:extLst>
          </p:cNvPr>
          <p:cNvSpPr/>
          <p:nvPr/>
        </p:nvSpPr>
        <p:spPr>
          <a:xfrm>
            <a:off x="628650" y="1314450"/>
            <a:ext cx="2514600" cy="13716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RESPECT</a:t>
            </a:r>
          </a:p>
        </p:txBody>
      </p:sp>
      <p:sp>
        <p:nvSpPr>
          <p:cNvPr id="10" name="Rectangle 9">
            <a:extLst>
              <a:ext uri="{FF2B5EF4-FFF2-40B4-BE49-F238E27FC236}">
                <a16:creationId xmlns="" xmlns:a16="http://schemas.microsoft.com/office/drawing/2014/main" id="{59B384F2-29B9-9341-98FA-CA2168CB4998}"/>
              </a:ext>
            </a:extLst>
          </p:cNvPr>
          <p:cNvSpPr/>
          <p:nvPr/>
        </p:nvSpPr>
        <p:spPr>
          <a:xfrm>
            <a:off x="3314700" y="1314450"/>
            <a:ext cx="2514600" cy="1371600"/>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CONSENT</a:t>
            </a:r>
          </a:p>
        </p:txBody>
      </p:sp>
      <p:sp>
        <p:nvSpPr>
          <p:cNvPr id="11" name="Rectangle 10">
            <a:extLst>
              <a:ext uri="{FF2B5EF4-FFF2-40B4-BE49-F238E27FC236}">
                <a16:creationId xmlns="" xmlns:a16="http://schemas.microsoft.com/office/drawing/2014/main" id="{C99482D3-1BE3-A14E-BF64-B5EED9F8168C}"/>
              </a:ext>
            </a:extLst>
          </p:cNvPr>
          <p:cNvSpPr/>
          <p:nvPr/>
        </p:nvSpPr>
        <p:spPr>
          <a:xfrm>
            <a:off x="6000750" y="1314450"/>
            <a:ext cx="2514600" cy="1371600"/>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PRIVACY</a:t>
            </a:r>
          </a:p>
        </p:txBody>
      </p:sp>
      <p:sp>
        <p:nvSpPr>
          <p:cNvPr id="12" name="Rectangle 11">
            <a:extLst>
              <a:ext uri="{FF2B5EF4-FFF2-40B4-BE49-F238E27FC236}">
                <a16:creationId xmlns="" xmlns:a16="http://schemas.microsoft.com/office/drawing/2014/main" id="{30BDEE90-1DC6-E34D-BF09-21773B0C95FE}"/>
              </a:ext>
            </a:extLst>
          </p:cNvPr>
          <p:cNvSpPr/>
          <p:nvPr/>
        </p:nvSpPr>
        <p:spPr>
          <a:xfrm>
            <a:off x="628650" y="2825750"/>
            <a:ext cx="2514600" cy="1371600"/>
          </a:xfrm>
          <a:prstGeom prst="rect">
            <a:avLst/>
          </a:prstGeom>
          <a:solidFill>
            <a:schemeClr val="accent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BOUNDARIES</a:t>
            </a:r>
          </a:p>
        </p:txBody>
      </p:sp>
      <p:sp>
        <p:nvSpPr>
          <p:cNvPr id="13" name="Rectangle 12">
            <a:extLst>
              <a:ext uri="{FF2B5EF4-FFF2-40B4-BE49-F238E27FC236}">
                <a16:creationId xmlns="" xmlns:a16="http://schemas.microsoft.com/office/drawing/2014/main" id="{8B140C53-0B32-8F47-9DB9-C22AA2E77B11}"/>
              </a:ext>
            </a:extLst>
          </p:cNvPr>
          <p:cNvSpPr/>
          <p:nvPr/>
        </p:nvSpPr>
        <p:spPr>
          <a:xfrm>
            <a:off x="3314700" y="2825750"/>
            <a:ext cx="2514600" cy="137160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BODILY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AUTONOMY</a:t>
            </a:r>
          </a:p>
        </p:txBody>
      </p:sp>
      <p:sp>
        <p:nvSpPr>
          <p:cNvPr id="14" name="Rectangle 13">
            <a:extLst>
              <a:ext uri="{FF2B5EF4-FFF2-40B4-BE49-F238E27FC236}">
                <a16:creationId xmlns="" xmlns:a16="http://schemas.microsoft.com/office/drawing/2014/main" id="{94A76FBF-74A0-B147-A965-786B1C1762F8}"/>
              </a:ext>
            </a:extLst>
          </p:cNvPr>
          <p:cNvSpPr/>
          <p:nvPr/>
        </p:nvSpPr>
        <p:spPr>
          <a:xfrm>
            <a:off x="6000750" y="2825750"/>
            <a:ext cx="2514600" cy="1371600"/>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TOUCHING BEHAVIORS</a:t>
            </a:r>
          </a:p>
        </p:txBody>
      </p:sp>
    </p:spTree>
    <p:custDataLst>
      <p:tags r:id="rId1"/>
    </p:custDataLst>
    <p:extLst>
      <p:ext uri="{BB962C8B-B14F-4D97-AF65-F5344CB8AC3E}">
        <p14:creationId xmlns:p14="http://schemas.microsoft.com/office/powerpoint/2010/main" val="315195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noChangeAspect="1"/>
          </p:cNvGraphicFramePr>
          <p:nvPr>
            <p:extLst>
              <p:ext uri="{D42A27DB-BD31-4B8C-83A1-F6EECF244321}">
                <p14:modId xmlns:p14="http://schemas.microsoft.com/office/powerpoint/2010/main" val="974598070"/>
              </p:ext>
            </p:extLst>
          </p:nvPr>
        </p:nvGraphicFramePr>
        <p:xfrm>
          <a:off x="0" y="991925"/>
          <a:ext cx="9144000" cy="4000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a:spLocks noGrp="1"/>
          </p:cNvSpPr>
          <p:nvPr>
            <p:ph type="title"/>
          </p:nvPr>
        </p:nvSpPr>
        <p:spPr/>
        <p:txBody>
          <a:bodyPr/>
          <a:lstStyle/>
          <a:p>
            <a:r>
              <a:rPr lang="en-US" dirty="0"/>
              <a:t>Actively Teach Healthy Boundaries</a:t>
            </a:r>
          </a:p>
        </p:txBody>
      </p:sp>
    </p:spTree>
    <p:custDataLst>
      <p:tags r:id="rId1"/>
    </p:custDataLst>
    <p:extLst>
      <p:ext uri="{BB962C8B-B14F-4D97-AF65-F5344CB8AC3E}">
        <p14:creationId xmlns:p14="http://schemas.microsoft.com/office/powerpoint/2010/main" val="3474211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875EF6-747F-0F46-9741-35BC8302A4BC}"/>
              </a:ext>
            </a:extLst>
          </p:cNvPr>
          <p:cNvSpPr>
            <a:spLocks noGrp="1"/>
          </p:cNvSpPr>
          <p:nvPr>
            <p:ph type="ctrTitle"/>
          </p:nvPr>
        </p:nvSpPr>
        <p:spPr>
          <a:xfrm>
            <a:off x="1143000" y="841772"/>
            <a:ext cx="6858000" cy="1768078"/>
          </a:xfrm>
        </p:spPr>
        <p:txBody>
          <a:bodyPr>
            <a:noAutofit/>
          </a:bodyPr>
          <a:lstStyle/>
          <a:p>
            <a:pPr>
              <a:lnSpc>
                <a:spcPct val="100000"/>
              </a:lnSpc>
            </a:pPr>
            <a:r>
              <a:rPr lang="en-US" sz="4500" dirty="0"/>
              <a:t>Activity: </a:t>
            </a:r>
            <a:br>
              <a:rPr lang="en-US" sz="4500" dirty="0"/>
            </a:br>
            <a:r>
              <a:rPr lang="en-US" sz="4500" dirty="0"/>
              <a:t>Family Safety Planning</a:t>
            </a:r>
            <a:endParaRPr lang="en-US" sz="2000" b="0" dirty="0"/>
          </a:p>
        </p:txBody>
      </p:sp>
      <p:sp>
        <p:nvSpPr>
          <p:cNvPr id="3" name="Rectangle 2">
            <a:extLst>
              <a:ext uri="{FF2B5EF4-FFF2-40B4-BE49-F238E27FC236}">
                <a16:creationId xmlns="" xmlns:a16="http://schemas.microsoft.com/office/drawing/2014/main" id="{A2F325BF-307E-F74D-808C-FF4448CCE223}"/>
              </a:ext>
            </a:extLst>
          </p:cNvPr>
          <p:cNvSpPr/>
          <p:nvPr/>
        </p:nvSpPr>
        <p:spPr>
          <a:xfrm>
            <a:off x="1143000" y="2609850"/>
            <a:ext cx="6858000" cy="1708160"/>
          </a:xfrm>
          <a:prstGeom prst="rect">
            <a:avLst/>
          </a:prstGeom>
        </p:spPr>
        <p:txBody>
          <a:bodyPr wrap="square">
            <a:spAutoFit/>
          </a:bodyPr>
          <a:lstStyle/>
          <a:p>
            <a:r>
              <a:rPr lang="en-US" sz="2100" dirty="0">
                <a:solidFill>
                  <a:schemeClr val="tx2"/>
                </a:solidFill>
                <a:latin typeface="Arial" panose="020B0604020202020204" pitchFamily="34" charset="0"/>
                <a:cs typeface="Arial" panose="020B0604020202020204" pitchFamily="34" charset="0"/>
              </a:rPr>
              <a:t>Instructions:</a:t>
            </a:r>
          </a:p>
          <a:p>
            <a:pPr marL="457200" indent="-457200">
              <a:buFont typeface="+mj-lt"/>
              <a:buAutoNum type="arabicPeriod"/>
            </a:pPr>
            <a:r>
              <a:rPr lang="en-US" sz="2100" dirty="0">
                <a:solidFill>
                  <a:schemeClr val="tx2"/>
                </a:solidFill>
                <a:latin typeface="Arial" panose="020B0604020202020204" pitchFamily="34" charset="0"/>
                <a:cs typeface="Arial" panose="020B0604020202020204" pitchFamily="34" charset="0"/>
              </a:rPr>
              <a:t>Review Sample Family Safety Plan</a:t>
            </a:r>
          </a:p>
          <a:p>
            <a:pPr marL="457200" indent="-457200">
              <a:buFont typeface="+mj-lt"/>
              <a:buAutoNum type="arabicPeriod"/>
            </a:pPr>
            <a:r>
              <a:rPr lang="en-US" sz="2100" dirty="0">
                <a:solidFill>
                  <a:schemeClr val="tx2"/>
                </a:solidFill>
                <a:latin typeface="Arial" panose="020B0604020202020204" pitchFamily="34" charset="0"/>
                <a:cs typeface="Arial" panose="020B0604020202020204" pitchFamily="34" charset="0"/>
              </a:rPr>
              <a:t>What rules are you aware of in your home and/or program (individual)</a:t>
            </a:r>
          </a:p>
          <a:p>
            <a:pPr marL="457200" indent="-457200">
              <a:buFont typeface="+mj-lt"/>
              <a:buAutoNum type="arabicPeriod"/>
            </a:pPr>
            <a:r>
              <a:rPr lang="en-US" sz="2100" dirty="0">
                <a:solidFill>
                  <a:schemeClr val="tx2"/>
                </a:solidFill>
                <a:latin typeface="Arial" panose="020B0604020202020204" pitchFamily="34" charset="0"/>
                <a:cs typeface="Arial" panose="020B0604020202020204" pitchFamily="34" charset="0"/>
              </a:rPr>
              <a:t>Discuss your reaction/thoughts (group)</a:t>
            </a:r>
          </a:p>
        </p:txBody>
      </p:sp>
    </p:spTree>
    <p:extLst>
      <p:ext uri="{BB962C8B-B14F-4D97-AF65-F5344CB8AC3E}">
        <p14:creationId xmlns:p14="http://schemas.microsoft.com/office/powerpoint/2010/main" val="363647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Children’s </a:t>
            </a:r>
            <a:br>
              <a:rPr lang="en-US" dirty="0"/>
            </a:br>
            <a:r>
              <a:rPr lang="en-US" dirty="0"/>
              <a:t>Sexual Behaviors</a:t>
            </a:r>
          </a:p>
        </p:txBody>
      </p:sp>
    </p:spTree>
    <p:extLst>
      <p:ext uri="{BB962C8B-B14F-4D97-AF65-F5344CB8AC3E}">
        <p14:creationId xmlns:p14="http://schemas.microsoft.com/office/powerpoint/2010/main" val="292180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CFE4A2-EFC0-5147-B82A-1D0B9D3C4BE8}"/>
              </a:ext>
            </a:extLst>
          </p:cNvPr>
          <p:cNvSpPr>
            <a:spLocks noGrp="1"/>
          </p:cNvSpPr>
          <p:nvPr>
            <p:ph type="title"/>
          </p:nvPr>
        </p:nvSpPr>
        <p:spPr/>
        <p:txBody>
          <a:bodyPr>
            <a:normAutofit/>
          </a:bodyPr>
          <a:lstStyle/>
          <a:p>
            <a:pPr>
              <a:lnSpc>
                <a:spcPct val="100000"/>
              </a:lnSpc>
            </a:pPr>
            <a:r>
              <a:rPr lang="en-US" sz="2900" dirty="0"/>
              <a:t>Healthy Sexuality &amp; Sexual Development</a:t>
            </a:r>
          </a:p>
        </p:txBody>
      </p:sp>
      <p:sp>
        <p:nvSpPr>
          <p:cNvPr id="3" name="Content Placeholder 2">
            <a:extLst>
              <a:ext uri="{FF2B5EF4-FFF2-40B4-BE49-F238E27FC236}">
                <a16:creationId xmlns="" xmlns:a16="http://schemas.microsoft.com/office/drawing/2014/main" id="{61ED8A0E-B5BE-A846-8748-F8AB4109417C}"/>
              </a:ext>
            </a:extLst>
          </p:cNvPr>
          <p:cNvSpPr>
            <a:spLocks noGrp="1"/>
          </p:cNvSpPr>
          <p:nvPr>
            <p:ph idx="1"/>
          </p:nvPr>
        </p:nvSpPr>
        <p:spPr/>
        <p:txBody>
          <a:bodyPr anchor="ctr">
            <a:normAutofit/>
          </a:bodyPr>
          <a:lstStyle/>
          <a:p>
            <a:r>
              <a:rPr lang="en-US" dirty="0"/>
              <a:t>Infancy and Toddler</a:t>
            </a:r>
          </a:p>
          <a:p>
            <a:r>
              <a:rPr lang="en-US" dirty="0"/>
              <a:t>Preschool (3-5)</a:t>
            </a:r>
          </a:p>
          <a:p>
            <a:r>
              <a:rPr lang="en-US" dirty="0"/>
              <a:t>Young School Age (6-8)</a:t>
            </a:r>
          </a:p>
          <a:p>
            <a:r>
              <a:rPr lang="en-US" dirty="0"/>
              <a:t>Pre-teen (9-12)</a:t>
            </a:r>
          </a:p>
          <a:p>
            <a:r>
              <a:rPr lang="en-US" dirty="0"/>
              <a:t>Adolescent (teen)</a:t>
            </a:r>
          </a:p>
        </p:txBody>
      </p:sp>
      <p:pic>
        <p:nvPicPr>
          <p:cNvPr id="8" name="Picture 7" descr="A picture containing drawing&#10;&#10;Description automatically generated">
            <a:extLst>
              <a:ext uri="{FF2B5EF4-FFF2-40B4-BE49-F238E27FC236}">
                <a16:creationId xmlns="" xmlns:a16="http://schemas.microsoft.com/office/drawing/2014/main" id="{F37A12F3-C31F-D142-AE39-9D6A26A56F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1240" y="1251950"/>
            <a:ext cx="3193708" cy="3193708"/>
          </a:xfrm>
          <a:prstGeom prst="rect">
            <a:avLst/>
          </a:prstGeom>
        </p:spPr>
      </p:pic>
    </p:spTree>
    <p:extLst>
      <p:ext uri="{BB962C8B-B14F-4D97-AF65-F5344CB8AC3E}">
        <p14:creationId xmlns:p14="http://schemas.microsoft.com/office/powerpoint/2010/main" val="127162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875EF6-747F-0F46-9741-35BC8302A4BC}"/>
              </a:ext>
            </a:extLst>
          </p:cNvPr>
          <p:cNvSpPr>
            <a:spLocks noGrp="1"/>
          </p:cNvSpPr>
          <p:nvPr>
            <p:ph type="ctrTitle"/>
          </p:nvPr>
        </p:nvSpPr>
        <p:spPr>
          <a:xfrm>
            <a:off x="1143000" y="841773"/>
            <a:ext cx="6858000" cy="1691878"/>
          </a:xfrm>
        </p:spPr>
        <p:txBody>
          <a:bodyPr>
            <a:noAutofit/>
          </a:bodyPr>
          <a:lstStyle/>
          <a:p>
            <a:pPr>
              <a:lnSpc>
                <a:spcPct val="100000"/>
              </a:lnSpc>
            </a:pPr>
            <a:r>
              <a:rPr lang="en-US" sz="4500" dirty="0"/>
              <a:t>Activity: </a:t>
            </a:r>
            <a:br>
              <a:rPr lang="en-US" sz="4500" dirty="0"/>
            </a:br>
            <a:r>
              <a:rPr lang="en-US" dirty="0"/>
              <a:t>Learning </a:t>
            </a:r>
            <a:r>
              <a:rPr lang="en-US" dirty="0" smtClean="0"/>
              <a:t>about </a:t>
            </a:r>
            <a:r>
              <a:rPr lang="en-US" dirty="0"/>
              <a:t>Sex</a:t>
            </a:r>
            <a:endParaRPr lang="en-US" sz="1400" dirty="0"/>
          </a:p>
        </p:txBody>
      </p:sp>
      <p:sp>
        <p:nvSpPr>
          <p:cNvPr id="3" name="Rectangle 2">
            <a:extLst>
              <a:ext uri="{FF2B5EF4-FFF2-40B4-BE49-F238E27FC236}">
                <a16:creationId xmlns="" xmlns:a16="http://schemas.microsoft.com/office/drawing/2014/main" id="{D683AAFD-3E41-FE4A-B352-E439568A9FC0}"/>
              </a:ext>
            </a:extLst>
          </p:cNvPr>
          <p:cNvSpPr/>
          <p:nvPr/>
        </p:nvSpPr>
        <p:spPr>
          <a:xfrm>
            <a:off x="1143000" y="2609850"/>
            <a:ext cx="6858000" cy="1708160"/>
          </a:xfrm>
          <a:prstGeom prst="rect">
            <a:avLst/>
          </a:prstGeom>
        </p:spPr>
        <p:txBody>
          <a:bodyPr wrap="square">
            <a:spAutoFit/>
          </a:bodyPr>
          <a:lstStyle/>
          <a:p>
            <a:r>
              <a:rPr lang="en-US" sz="2100" dirty="0">
                <a:solidFill>
                  <a:schemeClr val="tx2"/>
                </a:solidFill>
                <a:latin typeface="Arial" panose="020B0604020202020204" pitchFamily="34" charset="0"/>
                <a:cs typeface="Arial" panose="020B0604020202020204" pitchFamily="34" charset="0"/>
              </a:rPr>
              <a:t>Instructions: Discuss one of the following, practicing your self-care:</a:t>
            </a:r>
          </a:p>
          <a:p>
            <a:pPr marL="457200" indent="-457200">
              <a:buFont typeface="+mj-lt"/>
              <a:buAutoNum type="arabicPeriod"/>
            </a:pPr>
            <a:r>
              <a:rPr lang="en-US" sz="2100" dirty="0">
                <a:solidFill>
                  <a:schemeClr val="tx2"/>
                </a:solidFill>
                <a:latin typeface="Arial" panose="020B0604020202020204" pitchFamily="34" charset="0"/>
                <a:cs typeface="Arial" panose="020B0604020202020204" pitchFamily="34" charset="0"/>
              </a:rPr>
              <a:t>How you learned about sex?</a:t>
            </a:r>
          </a:p>
          <a:p>
            <a:pPr marL="457200" indent="-457200">
              <a:buFont typeface="+mj-lt"/>
              <a:buAutoNum type="arabicPeriod"/>
            </a:pPr>
            <a:r>
              <a:rPr lang="en-US" sz="2100" dirty="0">
                <a:solidFill>
                  <a:schemeClr val="tx2"/>
                </a:solidFill>
                <a:latin typeface="Arial" panose="020B0604020202020204" pitchFamily="34" charset="0"/>
                <a:cs typeface="Arial" panose="020B0604020202020204" pitchFamily="34" charset="0"/>
              </a:rPr>
              <a:t>How you wish you had learned about sex?</a:t>
            </a:r>
          </a:p>
          <a:p>
            <a:pPr marL="457200" indent="-457200">
              <a:buFont typeface="+mj-lt"/>
              <a:buAutoNum type="arabicPeriod"/>
            </a:pPr>
            <a:r>
              <a:rPr lang="en-US" sz="2100" dirty="0">
                <a:solidFill>
                  <a:schemeClr val="tx2"/>
                </a:solidFill>
                <a:latin typeface="Arial" panose="020B0604020202020204" pitchFamily="34" charset="0"/>
                <a:cs typeface="Arial" panose="020B0604020202020204" pitchFamily="34" charset="0"/>
              </a:rPr>
              <a:t>How children should learn about sex? </a:t>
            </a:r>
          </a:p>
        </p:txBody>
      </p:sp>
    </p:spTree>
    <p:extLst>
      <p:ext uri="{BB962C8B-B14F-4D97-AF65-F5344CB8AC3E}">
        <p14:creationId xmlns:p14="http://schemas.microsoft.com/office/powerpoint/2010/main" val="334696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14000"/>
              </a:lnSpc>
            </a:pPr>
            <a:r>
              <a:rPr lang="en-US" sz="3000" dirty="0"/>
              <a:t>Children’s sexual behaviors </a:t>
            </a:r>
            <a:br>
              <a:rPr lang="en-US" sz="3000" dirty="0"/>
            </a:br>
            <a:r>
              <a:rPr lang="en-US" sz="3000" dirty="0"/>
              <a:t>are different from </a:t>
            </a:r>
            <a:br>
              <a:rPr lang="en-US" sz="3000" dirty="0"/>
            </a:br>
            <a:r>
              <a:rPr lang="en-US" sz="3000" dirty="0"/>
              <a:t>adults’ sexual behaviors.</a:t>
            </a:r>
          </a:p>
        </p:txBody>
      </p:sp>
    </p:spTree>
    <p:custDataLst>
      <p:tags r:id="rId1"/>
    </p:custDataLst>
    <p:extLst>
      <p:ext uri="{BB962C8B-B14F-4D97-AF65-F5344CB8AC3E}">
        <p14:creationId xmlns:p14="http://schemas.microsoft.com/office/powerpoint/2010/main" val="1697865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911BE4-6CAD-3C48-A5FD-8B15F916D903}"/>
              </a:ext>
            </a:extLst>
          </p:cNvPr>
          <p:cNvSpPr>
            <a:spLocks noGrp="1"/>
          </p:cNvSpPr>
          <p:nvPr>
            <p:ph type="title"/>
          </p:nvPr>
        </p:nvSpPr>
        <p:spPr/>
        <p:txBody>
          <a:bodyPr/>
          <a:lstStyle/>
          <a:p>
            <a:r>
              <a:rPr lang="en-US" dirty="0"/>
              <a:t>Prevention Levels</a:t>
            </a:r>
          </a:p>
        </p:txBody>
      </p:sp>
      <p:graphicFrame>
        <p:nvGraphicFramePr>
          <p:cNvPr id="9" name="Table 8">
            <a:extLst>
              <a:ext uri="{FF2B5EF4-FFF2-40B4-BE49-F238E27FC236}">
                <a16:creationId xmlns="" xmlns:a16="http://schemas.microsoft.com/office/drawing/2014/main" id="{A47977A9-A5FD-AF49-A6FC-5BF47FF5455A}"/>
              </a:ext>
            </a:extLst>
          </p:cNvPr>
          <p:cNvGraphicFramePr>
            <a:graphicFrameLocks noGrp="1"/>
          </p:cNvGraphicFramePr>
          <p:nvPr>
            <p:extLst>
              <p:ext uri="{D42A27DB-BD31-4B8C-83A1-F6EECF244321}">
                <p14:modId xmlns:p14="http://schemas.microsoft.com/office/powerpoint/2010/main" val="205725167"/>
              </p:ext>
            </p:extLst>
          </p:nvPr>
        </p:nvGraphicFramePr>
        <p:xfrm>
          <a:off x="628651" y="1228260"/>
          <a:ext cx="7886700" cy="3086100"/>
        </p:xfrm>
        <a:graphic>
          <a:graphicData uri="http://schemas.openxmlformats.org/drawingml/2006/table">
            <a:tbl>
              <a:tblPr firstRow="1" bandRow="1">
                <a:tableStyleId>{5C22544A-7EE6-4342-B048-85BDC9FD1C3A}</a:tableStyleId>
              </a:tblPr>
              <a:tblGrid>
                <a:gridCol w="1244754">
                  <a:extLst>
                    <a:ext uri="{9D8B030D-6E8A-4147-A177-3AD203B41FA5}">
                      <a16:colId xmlns="" xmlns:a16="http://schemas.microsoft.com/office/drawing/2014/main" val="846704916"/>
                    </a:ext>
                  </a:extLst>
                </a:gridCol>
                <a:gridCol w="4560849">
                  <a:extLst>
                    <a:ext uri="{9D8B030D-6E8A-4147-A177-3AD203B41FA5}">
                      <a16:colId xmlns="" xmlns:a16="http://schemas.microsoft.com/office/drawing/2014/main" val="1120307511"/>
                    </a:ext>
                  </a:extLst>
                </a:gridCol>
                <a:gridCol w="2081097">
                  <a:extLst>
                    <a:ext uri="{9D8B030D-6E8A-4147-A177-3AD203B41FA5}">
                      <a16:colId xmlns="" xmlns:a16="http://schemas.microsoft.com/office/drawing/2014/main" val="2307685301"/>
                    </a:ext>
                  </a:extLst>
                </a:gridCol>
              </a:tblGrid>
              <a:tr h="1028700">
                <a:tc>
                  <a:txBody>
                    <a:bodyPr/>
                    <a:lstStyle/>
                    <a:p>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r>
                        <a:rPr lang="en-US" sz="1800" b="0" dirty="0">
                          <a:solidFill>
                            <a:schemeClr val="tx1"/>
                          </a:solidFill>
                          <a:latin typeface="Arial" panose="020B0604020202020204" pitchFamily="34" charset="0"/>
                          <a:cs typeface="Arial" panose="020B0604020202020204" pitchFamily="34" charset="0"/>
                        </a:rPr>
                        <a:t>Safe, healthy, developmentally-appropriate </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Respond &amp; Reinforce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 xmlns:a16="http://schemas.microsoft.com/office/drawing/2014/main" val="2238143241"/>
                  </a:ext>
                </a:extLst>
              </a:tr>
              <a:tr h="1028700">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r>
                        <a:rPr lang="en-US" sz="1800" b="0" dirty="0">
                          <a:solidFill>
                            <a:schemeClr val="tx1"/>
                          </a:solidFill>
                          <a:latin typeface="Arial" panose="020B0604020202020204" pitchFamily="34" charset="0"/>
                          <a:cs typeface="Arial" panose="020B0604020202020204" pitchFamily="34" charset="0"/>
                        </a:rPr>
                        <a:t>Concerning, inappropriate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Protect &amp; Respond</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 xmlns:a16="http://schemas.microsoft.com/office/drawing/2014/main" val="634711602"/>
                  </a:ext>
                </a:extLst>
              </a:tr>
              <a:tr h="1028700">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r>
                        <a:rPr lang="en-US" sz="1800" b="0" dirty="0">
                          <a:solidFill>
                            <a:schemeClr val="tx1"/>
                          </a:solidFill>
                          <a:latin typeface="Arial" panose="020B0604020202020204" pitchFamily="34" charset="0"/>
                          <a:cs typeface="Arial" panose="020B0604020202020204" pitchFamily="34" charset="0"/>
                        </a:rPr>
                        <a:t>Harmful, sexual abuse </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System Response &amp; Safety Planning</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 xmlns:a16="http://schemas.microsoft.com/office/drawing/2014/main" val="3036990893"/>
                  </a:ext>
                </a:extLst>
              </a:tr>
            </a:tbl>
          </a:graphicData>
        </a:graphic>
      </p:graphicFrame>
      <p:sp>
        <p:nvSpPr>
          <p:cNvPr id="10" name="Oval 9">
            <a:extLst>
              <a:ext uri="{FF2B5EF4-FFF2-40B4-BE49-F238E27FC236}">
                <a16:creationId xmlns="" xmlns:a16="http://schemas.microsoft.com/office/drawing/2014/main" id="{A7360421-FB8A-C54D-A453-D683AFC511BE}"/>
              </a:ext>
            </a:extLst>
          </p:cNvPr>
          <p:cNvSpPr>
            <a:spLocks noChangeAspect="1"/>
          </p:cNvSpPr>
          <p:nvPr/>
        </p:nvSpPr>
        <p:spPr>
          <a:xfrm>
            <a:off x="822815" y="1294520"/>
            <a:ext cx="857250" cy="857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Oval 10">
            <a:extLst>
              <a:ext uri="{FF2B5EF4-FFF2-40B4-BE49-F238E27FC236}">
                <a16:creationId xmlns="" xmlns:a16="http://schemas.microsoft.com/office/drawing/2014/main" id="{4DEDB3A2-F0DD-C44E-AB27-16E87FCCA406}"/>
              </a:ext>
            </a:extLst>
          </p:cNvPr>
          <p:cNvSpPr>
            <a:spLocks noChangeAspect="1"/>
          </p:cNvSpPr>
          <p:nvPr/>
        </p:nvSpPr>
        <p:spPr>
          <a:xfrm>
            <a:off x="822815" y="2346274"/>
            <a:ext cx="857250" cy="857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Oval 11">
            <a:extLst>
              <a:ext uri="{FF2B5EF4-FFF2-40B4-BE49-F238E27FC236}">
                <a16:creationId xmlns="" xmlns:a16="http://schemas.microsoft.com/office/drawing/2014/main" id="{FA121627-1C82-454B-9589-B4958AD1E8E4}"/>
              </a:ext>
            </a:extLst>
          </p:cNvPr>
          <p:cNvSpPr>
            <a:spLocks noChangeAspect="1"/>
          </p:cNvSpPr>
          <p:nvPr/>
        </p:nvSpPr>
        <p:spPr>
          <a:xfrm>
            <a:off x="822815" y="3398027"/>
            <a:ext cx="857250" cy="8572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8189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5B1EA-87D8-A24C-B458-9DAB31DF201D}"/>
              </a:ext>
            </a:extLst>
          </p:cNvPr>
          <p:cNvSpPr>
            <a:spLocks noGrp="1"/>
          </p:cNvSpPr>
          <p:nvPr>
            <p:ph type="title"/>
          </p:nvPr>
        </p:nvSpPr>
        <p:spPr/>
        <p:txBody>
          <a:bodyPr>
            <a:normAutofit/>
          </a:bodyPr>
          <a:lstStyle/>
          <a:p>
            <a:r>
              <a:rPr lang="en-US" dirty="0">
                <a:solidFill>
                  <a:srgbClr val="00B050"/>
                </a:solidFill>
              </a:rPr>
              <a:t>What Healthy Sexuality Looks Like</a:t>
            </a:r>
          </a:p>
        </p:txBody>
      </p:sp>
      <p:graphicFrame>
        <p:nvGraphicFramePr>
          <p:cNvPr id="8" name="Content Placeholder 7">
            <a:extLst>
              <a:ext uri="{FF2B5EF4-FFF2-40B4-BE49-F238E27FC236}">
                <a16:creationId xmlns="" xmlns:a16="http://schemas.microsoft.com/office/drawing/2014/main" id="{4179587A-27BD-9945-826C-595D9656FEA3}"/>
              </a:ext>
            </a:extLst>
          </p:cNvPr>
          <p:cNvGraphicFramePr>
            <a:graphicFrameLocks noGrp="1"/>
          </p:cNvGraphicFramePr>
          <p:nvPr>
            <p:ph idx="1"/>
            <p:extLst>
              <p:ext uri="{D42A27DB-BD31-4B8C-83A1-F6EECF244321}">
                <p14:modId xmlns:p14="http://schemas.microsoft.com/office/powerpoint/2010/main" val="2275749875"/>
              </p:ext>
            </p:extLst>
          </p:nvPr>
        </p:nvGraphicFramePr>
        <p:xfrm>
          <a:off x="628650" y="1279525"/>
          <a:ext cx="7886700" cy="3200400"/>
        </p:xfrm>
        <a:graphic>
          <a:graphicData uri="http://schemas.openxmlformats.org/drawingml/2006/table">
            <a:tbl>
              <a:tblPr firstRow="1" bandRow="1">
                <a:tableStyleId>{5C22544A-7EE6-4342-B048-85BDC9FD1C3A}</a:tableStyleId>
              </a:tblPr>
              <a:tblGrid>
                <a:gridCol w="3943350">
                  <a:extLst>
                    <a:ext uri="{9D8B030D-6E8A-4147-A177-3AD203B41FA5}">
                      <a16:colId xmlns="" xmlns:a16="http://schemas.microsoft.com/office/drawing/2014/main" val="1120307511"/>
                    </a:ext>
                  </a:extLst>
                </a:gridCol>
                <a:gridCol w="3943350">
                  <a:extLst>
                    <a:ext uri="{9D8B030D-6E8A-4147-A177-3AD203B41FA5}">
                      <a16:colId xmlns="" xmlns:a16="http://schemas.microsoft.com/office/drawing/2014/main" val="1394913296"/>
                    </a:ext>
                  </a:extLst>
                </a:gridCol>
              </a:tblGrid>
              <a:tr h="579322">
                <a:tc>
                  <a:txBody>
                    <a:bodyPr/>
                    <a:lstStyle/>
                    <a:p>
                      <a:r>
                        <a:rPr lang="en-US" sz="2100" b="1" dirty="0">
                          <a:solidFill>
                            <a:schemeClr val="bg1"/>
                          </a:solidFill>
                          <a:latin typeface="Arial" panose="020B0604020202020204" pitchFamily="34" charset="0"/>
                          <a:cs typeface="Arial" panose="020B0604020202020204" pitchFamily="34" charset="0"/>
                        </a:rPr>
                        <a:t>Children</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sz="2100" b="1" dirty="0">
                          <a:solidFill>
                            <a:schemeClr val="bg1"/>
                          </a:solidFill>
                          <a:latin typeface="Arial" panose="020B0604020202020204" pitchFamily="34" charset="0"/>
                          <a:cs typeface="Arial" panose="020B0604020202020204" pitchFamily="34" charset="0"/>
                        </a:rPr>
                        <a:t>Adolescents</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 xmlns:a16="http://schemas.microsoft.com/office/drawing/2014/main" val="2238143241"/>
                  </a:ext>
                </a:extLst>
              </a:tr>
              <a:tr h="2621078">
                <a:tc>
                  <a:txBody>
                    <a:bodyPr/>
                    <a:lstStyle/>
                    <a:p>
                      <a:pPr marL="342900" indent="-342900" algn="l">
                        <a:lnSpc>
                          <a:spcPct val="113000"/>
                        </a:lnSpc>
                        <a:buFont typeface="Arial" panose="020B0604020202020204" pitchFamily="34" charset="0"/>
                        <a:buChar char="•"/>
                      </a:pPr>
                      <a:r>
                        <a:rPr lang="en-US" sz="2100" b="0" dirty="0">
                          <a:solidFill>
                            <a:schemeClr val="tx1"/>
                          </a:solidFill>
                          <a:latin typeface="Arial" panose="020B0604020202020204" pitchFamily="34" charset="0"/>
                          <a:cs typeface="Arial" panose="020B0604020202020204" pitchFamily="34" charset="0"/>
                        </a:rPr>
                        <a:t>Information-gathering process</a:t>
                      </a:r>
                    </a:p>
                    <a:p>
                      <a:pPr marL="342900" indent="-342900" algn="l">
                        <a:lnSpc>
                          <a:spcPct val="113000"/>
                        </a:lnSpc>
                        <a:buFont typeface="Arial" panose="020B0604020202020204" pitchFamily="34" charset="0"/>
                        <a:buChar char="•"/>
                      </a:pPr>
                      <a:r>
                        <a:rPr lang="en-US" sz="2100" b="0" dirty="0">
                          <a:solidFill>
                            <a:schemeClr val="tx1"/>
                          </a:solidFill>
                          <a:latin typeface="Arial" panose="020B0604020202020204" pitchFamily="34" charset="0"/>
                          <a:cs typeface="Arial" panose="020B0604020202020204" pitchFamily="34" charset="0"/>
                        </a:rPr>
                        <a:t>Looking and touching</a:t>
                      </a:r>
                    </a:p>
                    <a:p>
                      <a:pPr marL="342900" indent="-342900" algn="l">
                        <a:lnSpc>
                          <a:spcPct val="113000"/>
                        </a:lnSpc>
                        <a:buFont typeface="Arial" panose="020B0604020202020204" pitchFamily="34" charset="0"/>
                        <a:buChar char="•"/>
                      </a:pPr>
                      <a:r>
                        <a:rPr lang="en-US" sz="2100" b="0" dirty="0">
                          <a:solidFill>
                            <a:schemeClr val="tx1"/>
                          </a:solidFill>
                          <a:latin typeface="Arial" panose="020B0604020202020204" pitchFamily="34" charset="0"/>
                          <a:cs typeface="Arial" panose="020B0604020202020204" pitchFamily="34" charset="0"/>
                        </a:rPr>
                        <a:t>Exploring with peers</a:t>
                      </a:r>
                    </a:p>
                    <a:p>
                      <a:pPr marL="342900" indent="-342900" algn="l">
                        <a:lnSpc>
                          <a:spcPct val="113000"/>
                        </a:lnSpc>
                        <a:buFont typeface="Arial" panose="020B0604020202020204" pitchFamily="34" charset="0"/>
                        <a:buChar char="•"/>
                      </a:pPr>
                      <a:r>
                        <a:rPr lang="en-US" sz="2100" b="0" dirty="0">
                          <a:solidFill>
                            <a:schemeClr val="tx1"/>
                          </a:solidFill>
                          <a:latin typeface="Arial" panose="020B0604020202020204" pitchFamily="34" charset="0"/>
                          <a:cs typeface="Arial" panose="020B0604020202020204" pitchFamily="34" charset="0"/>
                        </a:rPr>
                        <a:t>Playful quality</a:t>
                      </a:r>
                    </a:p>
                    <a:p>
                      <a:pPr marL="342900" indent="-342900" algn="l">
                        <a:lnSpc>
                          <a:spcPct val="113000"/>
                        </a:lnSpc>
                        <a:buFont typeface="Arial" panose="020B0604020202020204" pitchFamily="34" charset="0"/>
                        <a:buChar char="•"/>
                      </a:pPr>
                      <a:r>
                        <a:rPr lang="en-US" sz="2100" b="0" dirty="0">
                          <a:solidFill>
                            <a:schemeClr val="tx1"/>
                          </a:solidFill>
                          <a:latin typeface="Arial" panose="020B0604020202020204" pitchFamily="34" charset="0"/>
                          <a:cs typeface="Arial" panose="020B0604020202020204" pitchFamily="34" charset="0"/>
                        </a:rPr>
                        <a:t>Ongoing friendship</a:t>
                      </a:r>
                    </a:p>
                    <a:p>
                      <a:pPr marL="342900" indent="-342900" algn="l">
                        <a:lnSpc>
                          <a:spcPct val="113000"/>
                        </a:lnSpc>
                        <a:buFont typeface="Arial" panose="020B0604020202020204" pitchFamily="34" charset="0"/>
                        <a:buChar char="•"/>
                      </a:pPr>
                      <a:r>
                        <a:rPr lang="en-US" sz="2100" b="0" dirty="0">
                          <a:solidFill>
                            <a:schemeClr val="tx1"/>
                          </a:solidFill>
                          <a:latin typeface="Arial" panose="020B0604020202020204" pitchFamily="34" charset="0"/>
                          <a:cs typeface="Arial" panose="020B0604020202020204" pitchFamily="34" charset="0"/>
                        </a:rPr>
                        <a:t>Limited</a:t>
                      </a:r>
                    </a:p>
                  </a:txBody>
                  <a:tcPr marL="13716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alpha val="20000"/>
                      </a:srgbClr>
                    </a:solidFill>
                  </a:tcPr>
                </a:tc>
                <a:tc>
                  <a:txBody>
                    <a:bodyPr/>
                    <a:lstStyle/>
                    <a:p>
                      <a:pPr marL="342900" indent="-342900" algn="l">
                        <a:lnSpc>
                          <a:spcPct val="113000"/>
                        </a:lnSpc>
                        <a:buFont typeface="Arial" panose="020B0604020202020204" pitchFamily="34" charset="0"/>
                        <a:buChar char="•"/>
                      </a:pPr>
                      <a:r>
                        <a:rPr lang="en-US" sz="2100" dirty="0">
                          <a:latin typeface="Arial" panose="020B0604020202020204" pitchFamily="34" charset="0"/>
                          <a:cs typeface="Arial" panose="020B0604020202020204" pitchFamily="34" charset="0"/>
                        </a:rPr>
                        <a:t>Mutual, consensual</a:t>
                      </a:r>
                    </a:p>
                    <a:p>
                      <a:pPr marL="342900" indent="-342900" algn="l">
                        <a:lnSpc>
                          <a:spcPct val="113000"/>
                        </a:lnSpc>
                        <a:buFont typeface="Arial" panose="020B0604020202020204" pitchFamily="34" charset="0"/>
                        <a:buChar char="•"/>
                      </a:pPr>
                      <a:r>
                        <a:rPr lang="en-US" sz="2100" dirty="0">
                          <a:latin typeface="Arial" panose="020B0604020202020204" pitchFamily="34" charset="0"/>
                          <a:cs typeface="Arial" panose="020B0604020202020204" pitchFamily="34" charset="0"/>
                        </a:rPr>
                        <a:t>Exploration</a:t>
                      </a:r>
                    </a:p>
                    <a:p>
                      <a:pPr marL="342900" indent="-342900" algn="l">
                        <a:lnSpc>
                          <a:spcPct val="113000"/>
                        </a:lnSpc>
                        <a:buFont typeface="Arial" panose="020B0604020202020204" pitchFamily="34" charset="0"/>
                        <a:buChar char="•"/>
                      </a:pPr>
                      <a:r>
                        <a:rPr lang="en-US" sz="2100" dirty="0">
                          <a:latin typeface="Arial" panose="020B0604020202020204" pitchFamily="34" charset="0"/>
                          <a:cs typeface="Arial" panose="020B0604020202020204" pitchFamily="34" charset="0"/>
                        </a:rPr>
                        <a:t>Often within relationship</a:t>
                      </a:r>
                    </a:p>
                  </a:txBody>
                  <a:tcPr marL="13716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alpha val="20000"/>
                      </a:srgbClr>
                    </a:solidFill>
                  </a:tcPr>
                </a:tc>
                <a:extLst>
                  <a:ext uri="{0D108BD9-81ED-4DB2-BD59-A6C34878D82A}">
                    <a16:rowId xmlns="" xmlns:a16="http://schemas.microsoft.com/office/drawing/2014/main" val="634711602"/>
                  </a:ext>
                </a:extLst>
              </a:tr>
            </a:tbl>
          </a:graphicData>
        </a:graphic>
      </p:graphicFrame>
    </p:spTree>
    <p:extLst>
      <p:ext uri="{BB962C8B-B14F-4D97-AF65-F5344CB8AC3E}">
        <p14:creationId xmlns:p14="http://schemas.microsoft.com/office/powerpoint/2010/main" val="164282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 Objectives </a:t>
            </a:r>
          </a:p>
        </p:txBody>
      </p:sp>
      <p:sp>
        <p:nvSpPr>
          <p:cNvPr id="3" name="Content Placeholder 2"/>
          <p:cNvSpPr>
            <a:spLocks noGrp="1"/>
          </p:cNvSpPr>
          <p:nvPr>
            <p:ph idx="1"/>
          </p:nvPr>
        </p:nvSpPr>
        <p:spPr/>
        <p:txBody>
          <a:bodyPr>
            <a:normAutofit fontScale="70000" lnSpcReduction="20000"/>
          </a:bodyPr>
          <a:lstStyle/>
          <a:p>
            <a:r>
              <a:rPr lang="en-US" sz="2000" dirty="0"/>
              <a:t>Define the scope and impact of sex abuse</a:t>
            </a:r>
          </a:p>
          <a:p>
            <a:r>
              <a:rPr lang="en-US" sz="2000" dirty="0"/>
              <a:t>Reflect on professional caregiver’s role in prevention</a:t>
            </a:r>
          </a:p>
          <a:p>
            <a:r>
              <a:rPr lang="en-US" sz="2000" dirty="0"/>
              <a:t>Describe key steps of prevention</a:t>
            </a:r>
          </a:p>
          <a:p>
            <a:r>
              <a:rPr lang="en-US" sz="2000" dirty="0"/>
              <a:t>Understand safety planning as a prevention tool</a:t>
            </a:r>
          </a:p>
          <a:p>
            <a:r>
              <a:rPr lang="en-US" sz="2000" dirty="0"/>
              <a:t>Enhance understanding of healthy sexuality information and support as a prevention tool</a:t>
            </a:r>
          </a:p>
          <a:p>
            <a:r>
              <a:rPr lang="en-US" sz="2000" dirty="0"/>
              <a:t>Identify and respond to early signs of children’s sexual problem behaviors</a:t>
            </a:r>
          </a:p>
          <a:p>
            <a:r>
              <a:rPr lang="en-US" sz="2000" dirty="0"/>
              <a:t>Identify and respond to warning signs in adult behaviors</a:t>
            </a:r>
          </a:p>
          <a:p>
            <a:r>
              <a:rPr lang="en-US" sz="2000" dirty="0"/>
              <a:t>Develop courage, comfort and communication tools to talk about children’s sexual behaviors</a:t>
            </a:r>
          </a:p>
          <a:p>
            <a:r>
              <a:rPr lang="en-US" sz="2000" dirty="0"/>
              <a:t>Practice with new skills</a:t>
            </a:r>
          </a:p>
        </p:txBody>
      </p:sp>
    </p:spTree>
    <p:extLst>
      <p:ext uri="{BB962C8B-B14F-4D97-AF65-F5344CB8AC3E}">
        <p14:creationId xmlns:p14="http://schemas.microsoft.com/office/powerpoint/2010/main" val="2352231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17FDDE-D9DD-0447-92C6-CEE1A141C6FB}"/>
              </a:ext>
            </a:extLst>
          </p:cNvPr>
          <p:cNvSpPr>
            <a:spLocks noGrp="1"/>
          </p:cNvSpPr>
          <p:nvPr>
            <p:ph type="title"/>
          </p:nvPr>
        </p:nvSpPr>
        <p:spPr/>
        <p:txBody>
          <a:bodyPr/>
          <a:lstStyle/>
          <a:p>
            <a:r>
              <a:rPr lang="en-US" dirty="0">
                <a:solidFill>
                  <a:srgbClr val="00B050"/>
                </a:solidFill>
              </a:rPr>
              <a:t>Key Sexual Development Tasks</a:t>
            </a:r>
          </a:p>
        </p:txBody>
      </p:sp>
      <p:sp>
        <p:nvSpPr>
          <p:cNvPr id="9" name="TextBox 8">
            <a:extLst>
              <a:ext uri="{FF2B5EF4-FFF2-40B4-BE49-F238E27FC236}">
                <a16:creationId xmlns="" xmlns:a16="http://schemas.microsoft.com/office/drawing/2014/main" id="{73AC0BBA-5BAB-444C-B9D2-2F3BC2972A33}"/>
              </a:ext>
            </a:extLst>
          </p:cNvPr>
          <p:cNvSpPr txBox="1"/>
          <p:nvPr/>
        </p:nvSpPr>
        <p:spPr>
          <a:xfrm>
            <a:off x="628648" y="2361832"/>
            <a:ext cx="1463040" cy="2031325"/>
          </a:xfrm>
          <a:prstGeom prst="rect">
            <a:avLst/>
          </a:prstGeom>
          <a:noFill/>
        </p:spPr>
        <p:txBody>
          <a:bodyPr wrap="square" rtlCol="0">
            <a:spAutoFit/>
          </a:bodyPr>
          <a:lstStyle/>
          <a:p>
            <a:pPr>
              <a:spcBef>
                <a:spcPts val="0"/>
              </a:spcBef>
              <a:spcAft>
                <a:spcPts val="1200"/>
              </a:spcAft>
            </a:pPr>
            <a:r>
              <a:rPr lang="en-US" sz="1200" b="1" dirty="0">
                <a:latin typeface="Arial" panose="020B0604020202020204" pitchFamily="34" charset="0"/>
                <a:cs typeface="Arial" panose="020B0604020202020204" pitchFamily="34" charset="0"/>
              </a:rPr>
              <a:t>INFANTS &amp; TODDLERS</a:t>
            </a:r>
          </a:p>
          <a:p>
            <a:pPr>
              <a:spcBef>
                <a:spcPts val="0"/>
              </a:spcBef>
              <a:spcAft>
                <a:spcPts val="1200"/>
              </a:spcAft>
            </a:pPr>
            <a:r>
              <a:rPr lang="en-US" sz="1200" dirty="0">
                <a:latin typeface="Arial" panose="020B0604020202020204" pitchFamily="34" charset="0"/>
                <a:cs typeface="Arial" panose="020B0604020202020204" pitchFamily="34" charset="0"/>
              </a:rPr>
              <a:t>Curiosity and exploration</a:t>
            </a:r>
          </a:p>
          <a:p>
            <a:pPr>
              <a:spcBef>
                <a:spcPts val="0"/>
              </a:spcBef>
              <a:spcAft>
                <a:spcPts val="1200"/>
              </a:spcAft>
            </a:pPr>
            <a:r>
              <a:rPr lang="en-US" sz="1200" dirty="0">
                <a:latin typeface="Arial" panose="020B0604020202020204" pitchFamily="34" charset="0"/>
                <a:cs typeface="Arial" panose="020B0604020202020204" pitchFamily="34" charset="0"/>
              </a:rPr>
              <a:t>Open and comfortable</a:t>
            </a:r>
          </a:p>
          <a:p>
            <a:pPr>
              <a:spcBef>
                <a:spcPts val="0"/>
              </a:spcBef>
              <a:spcAft>
                <a:spcPts val="1200"/>
              </a:spcAft>
            </a:pPr>
            <a:r>
              <a:rPr lang="en-US" sz="1200" dirty="0">
                <a:latin typeface="Arial" panose="020B0604020202020204" pitchFamily="34" charset="0"/>
                <a:cs typeface="Arial" panose="020B0604020202020204" pitchFamily="34" charset="0"/>
              </a:rPr>
              <a:t>Body/physical responses </a:t>
            </a:r>
          </a:p>
        </p:txBody>
      </p:sp>
      <p:sp>
        <p:nvSpPr>
          <p:cNvPr id="12" name="TextBox 11">
            <a:extLst>
              <a:ext uri="{FF2B5EF4-FFF2-40B4-BE49-F238E27FC236}">
                <a16:creationId xmlns="" xmlns:a16="http://schemas.microsoft.com/office/drawing/2014/main" id="{42CF616A-8C48-0F48-BF74-FD9D7AF79E5A}"/>
              </a:ext>
            </a:extLst>
          </p:cNvPr>
          <p:cNvSpPr txBox="1"/>
          <p:nvPr/>
        </p:nvSpPr>
        <p:spPr>
          <a:xfrm>
            <a:off x="1905000" y="2369381"/>
            <a:ext cx="1276349" cy="1508105"/>
          </a:xfrm>
          <a:prstGeom prst="rect">
            <a:avLst/>
          </a:prstGeom>
          <a:noFill/>
        </p:spPr>
        <p:txBody>
          <a:bodyPr wrap="square" rtlCol="0">
            <a:spAutoFit/>
          </a:bodyPr>
          <a:lstStyle/>
          <a:p>
            <a:pPr>
              <a:spcBef>
                <a:spcPts val="0"/>
              </a:spcBef>
              <a:spcAft>
                <a:spcPts val="1200"/>
              </a:spcAft>
            </a:pPr>
            <a:r>
              <a:rPr lang="en-US" sz="1200" b="1" dirty="0">
                <a:latin typeface="Arial" panose="020B0604020202020204" pitchFamily="34" charset="0"/>
                <a:cs typeface="Arial" panose="020B0604020202020204" pitchFamily="34" charset="0"/>
              </a:rPr>
              <a:t>AGES 3-5</a:t>
            </a:r>
          </a:p>
          <a:p>
            <a:pPr>
              <a:spcBef>
                <a:spcPts val="0"/>
              </a:spcBef>
              <a:spcAft>
                <a:spcPts val="1200"/>
              </a:spcAft>
            </a:pPr>
            <a:r>
              <a:rPr lang="en-US" sz="1200" dirty="0">
                <a:latin typeface="Arial" panose="020B0604020202020204" pitchFamily="34" charset="0"/>
                <a:cs typeface="Arial" panose="020B0604020202020204" pitchFamily="34" charset="0"/>
              </a:rPr>
              <a:t>Increased curiosity, role experimentation</a:t>
            </a:r>
          </a:p>
          <a:p>
            <a:pPr>
              <a:spcBef>
                <a:spcPts val="0"/>
              </a:spcBef>
              <a:spcAft>
                <a:spcPts val="1200"/>
              </a:spcAft>
            </a:pPr>
            <a:r>
              <a:rPr lang="en-US" sz="1200" dirty="0">
                <a:latin typeface="Arial" panose="020B0604020202020204" pitchFamily="34" charset="0"/>
                <a:cs typeface="Arial" panose="020B0604020202020204" pitchFamily="34" charset="0"/>
              </a:rPr>
              <a:t>Body consciousness</a:t>
            </a:r>
          </a:p>
        </p:txBody>
      </p:sp>
      <p:sp>
        <p:nvSpPr>
          <p:cNvPr id="14" name="TextBox 13">
            <a:extLst>
              <a:ext uri="{FF2B5EF4-FFF2-40B4-BE49-F238E27FC236}">
                <a16:creationId xmlns="" xmlns:a16="http://schemas.microsoft.com/office/drawing/2014/main" id="{86E27066-37C5-174E-8E0F-60531CB4096E}"/>
              </a:ext>
            </a:extLst>
          </p:cNvPr>
          <p:cNvSpPr txBox="1"/>
          <p:nvPr/>
        </p:nvSpPr>
        <p:spPr>
          <a:xfrm>
            <a:off x="3514724" y="2369225"/>
            <a:ext cx="1463033" cy="2031325"/>
          </a:xfrm>
          <a:prstGeom prst="rect">
            <a:avLst/>
          </a:prstGeom>
          <a:noFill/>
        </p:spPr>
        <p:txBody>
          <a:bodyPr wrap="square" rtlCol="0">
            <a:spAutoFit/>
          </a:bodyPr>
          <a:lstStyle/>
          <a:p>
            <a:pPr>
              <a:spcAft>
                <a:spcPts val="1200"/>
              </a:spcAft>
            </a:pPr>
            <a:r>
              <a:rPr lang="en-US" sz="1200" b="1" dirty="0">
                <a:latin typeface="Arial" panose="020B0604020202020204" pitchFamily="34" charset="0"/>
                <a:cs typeface="Arial" panose="020B0604020202020204" pitchFamily="34" charset="0"/>
              </a:rPr>
              <a:t>AGES 6-8</a:t>
            </a:r>
          </a:p>
          <a:p>
            <a:pPr>
              <a:spcAft>
                <a:spcPts val="1200"/>
              </a:spcAft>
            </a:pPr>
            <a:r>
              <a:rPr lang="en-US" sz="1200" dirty="0">
                <a:latin typeface="Arial" panose="020B0604020202020204" pitchFamily="34" charset="0"/>
                <a:cs typeface="Arial" panose="020B0604020202020204" pitchFamily="34" charset="0"/>
              </a:rPr>
              <a:t>Boundaries awareness</a:t>
            </a:r>
          </a:p>
          <a:p>
            <a:pPr>
              <a:spcAft>
                <a:spcPts val="1200"/>
              </a:spcAft>
            </a:pPr>
            <a:r>
              <a:rPr lang="en-US" sz="1200" dirty="0">
                <a:latin typeface="Arial" panose="020B0604020202020204" pitchFamily="34" charset="0"/>
                <a:cs typeface="Arial" panose="020B0604020202020204" pitchFamily="34" charset="0"/>
              </a:rPr>
              <a:t>Increased susceptibility to influence</a:t>
            </a:r>
          </a:p>
          <a:p>
            <a:pPr>
              <a:spcAft>
                <a:spcPts val="1200"/>
              </a:spcAft>
            </a:pPr>
            <a:r>
              <a:rPr lang="en-US" sz="1200" dirty="0">
                <a:latin typeface="Arial" panose="020B0604020202020204" pitchFamily="34" charset="0"/>
                <a:cs typeface="Arial" panose="020B0604020202020204" pitchFamily="34" charset="0"/>
              </a:rPr>
              <a:t>Stronger self-concept </a:t>
            </a:r>
          </a:p>
        </p:txBody>
      </p:sp>
      <p:sp>
        <p:nvSpPr>
          <p:cNvPr id="17" name="TextBox 16">
            <a:extLst>
              <a:ext uri="{FF2B5EF4-FFF2-40B4-BE49-F238E27FC236}">
                <a16:creationId xmlns="" xmlns:a16="http://schemas.microsoft.com/office/drawing/2014/main" id="{86168DAC-12C3-BF46-9F4B-38B104ED0A0A}"/>
              </a:ext>
            </a:extLst>
          </p:cNvPr>
          <p:cNvSpPr txBox="1"/>
          <p:nvPr/>
        </p:nvSpPr>
        <p:spPr>
          <a:xfrm>
            <a:off x="4957762" y="2361910"/>
            <a:ext cx="1463040" cy="1661993"/>
          </a:xfrm>
          <a:prstGeom prst="rect">
            <a:avLst/>
          </a:prstGeom>
          <a:noFill/>
        </p:spPr>
        <p:txBody>
          <a:bodyPr wrap="square" rtlCol="0">
            <a:spAutoFit/>
          </a:bodyPr>
          <a:lstStyle/>
          <a:p>
            <a:pPr>
              <a:spcAft>
                <a:spcPts val="1200"/>
              </a:spcAft>
            </a:pPr>
            <a:r>
              <a:rPr lang="en-US" sz="1200" b="1" dirty="0">
                <a:latin typeface="Arial" panose="020B0604020202020204" pitchFamily="34" charset="0"/>
                <a:cs typeface="Arial" panose="020B0604020202020204" pitchFamily="34" charset="0"/>
              </a:rPr>
              <a:t>AGES 9-12</a:t>
            </a:r>
          </a:p>
          <a:p>
            <a:pPr>
              <a:spcAft>
                <a:spcPts val="1200"/>
              </a:spcAft>
            </a:pPr>
            <a:r>
              <a:rPr lang="en-US" sz="1200" dirty="0">
                <a:latin typeface="Arial" panose="020B0604020202020204" pitchFamily="34" charset="0"/>
                <a:cs typeface="Arial" panose="020B0604020202020204" pitchFamily="34" charset="0"/>
              </a:rPr>
              <a:t>Puberty beginning</a:t>
            </a:r>
          </a:p>
          <a:p>
            <a:pPr>
              <a:spcAft>
                <a:spcPts val="1200"/>
              </a:spcAft>
            </a:pPr>
            <a:r>
              <a:rPr lang="en-US" sz="1200" dirty="0">
                <a:latin typeface="Arial" panose="020B0604020202020204" pitchFamily="34" charset="0"/>
                <a:cs typeface="Arial" panose="020B0604020202020204" pitchFamily="34" charset="0"/>
              </a:rPr>
              <a:t>Romantic relationships</a:t>
            </a:r>
          </a:p>
          <a:p>
            <a:pPr>
              <a:spcAft>
                <a:spcPts val="1200"/>
              </a:spcAft>
            </a:pPr>
            <a:r>
              <a:rPr lang="en-US" sz="1200" dirty="0">
                <a:latin typeface="Arial" panose="020B0604020202020204" pitchFamily="34" charset="0"/>
                <a:cs typeface="Arial" panose="020B0604020202020204" pitchFamily="34" charset="0"/>
              </a:rPr>
              <a:t>Concerned about being normal</a:t>
            </a:r>
          </a:p>
        </p:txBody>
      </p:sp>
      <p:sp>
        <p:nvSpPr>
          <p:cNvPr id="19" name="TextBox 18">
            <a:extLst>
              <a:ext uri="{FF2B5EF4-FFF2-40B4-BE49-F238E27FC236}">
                <a16:creationId xmlns="" xmlns:a16="http://schemas.microsoft.com/office/drawing/2014/main" id="{E9C601C2-849B-D74E-A965-0BDE4CBBC824}"/>
              </a:ext>
            </a:extLst>
          </p:cNvPr>
          <p:cNvSpPr txBox="1"/>
          <p:nvPr/>
        </p:nvSpPr>
        <p:spPr>
          <a:xfrm>
            <a:off x="6400799" y="2346204"/>
            <a:ext cx="1761064" cy="1846659"/>
          </a:xfrm>
          <a:prstGeom prst="rect">
            <a:avLst/>
          </a:prstGeom>
          <a:noFill/>
        </p:spPr>
        <p:txBody>
          <a:bodyPr wrap="square" rtlCol="0">
            <a:spAutoFit/>
          </a:bodyPr>
          <a:lstStyle/>
          <a:p>
            <a:pPr>
              <a:spcAft>
                <a:spcPts val="1200"/>
              </a:spcAft>
            </a:pPr>
            <a:r>
              <a:rPr lang="en-US" sz="1200" b="1" dirty="0">
                <a:latin typeface="Arial" panose="020B0604020202020204" pitchFamily="34" charset="0"/>
                <a:cs typeface="Arial" panose="020B0604020202020204" pitchFamily="34" charset="0"/>
              </a:rPr>
              <a:t>ADOLESCENCE</a:t>
            </a:r>
            <a:r>
              <a:rPr lang="en-US" sz="1200" dirty="0">
                <a:latin typeface="Arial" panose="020B0604020202020204" pitchFamily="34" charset="0"/>
                <a:cs typeface="Arial" panose="020B0604020202020204" pitchFamily="34" charset="0"/>
              </a:rPr>
              <a:t> </a:t>
            </a:r>
          </a:p>
          <a:p>
            <a:pPr>
              <a:spcAft>
                <a:spcPts val="1200"/>
              </a:spcAft>
            </a:pPr>
            <a:r>
              <a:rPr lang="en-US" sz="1200" dirty="0">
                <a:latin typeface="Arial" panose="020B0604020202020204" pitchFamily="34" charset="0"/>
                <a:cs typeface="Arial" panose="020B0604020202020204" pitchFamily="34" charset="0"/>
              </a:rPr>
              <a:t>Increased external pressures</a:t>
            </a:r>
          </a:p>
          <a:p>
            <a:pPr>
              <a:spcAft>
                <a:spcPts val="1200"/>
              </a:spcAft>
            </a:pPr>
            <a:r>
              <a:rPr lang="en-US" sz="1200" dirty="0">
                <a:latin typeface="Arial" panose="020B0604020202020204" pitchFamily="34" charset="0"/>
                <a:cs typeface="Arial" panose="020B0604020202020204" pitchFamily="34" charset="0"/>
              </a:rPr>
              <a:t>Questioning family values and beliefs</a:t>
            </a:r>
          </a:p>
          <a:p>
            <a:pPr>
              <a:spcAft>
                <a:spcPts val="1200"/>
              </a:spcAft>
            </a:pPr>
            <a:r>
              <a:rPr lang="en-US" sz="1200" dirty="0">
                <a:latin typeface="Arial" panose="020B0604020202020204" pitchFamily="34" charset="0"/>
                <a:cs typeface="Arial" panose="020B0604020202020204" pitchFamily="34" charset="0"/>
              </a:rPr>
              <a:t>Advanced sexual behavior/relationships</a:t>
            </a:r>
          </a:p>
        </p:txBody>
      </p:sp>
      <p:cxnSp>
        <p:nvCxnSpPr>
          <p:cNvPr id="8" name="Straight Connector 7">
            <a:extLst>
              <a:ext uri="{FF2B5EF4-FFF2-40B4-BE49-F238E27FC236}">
                <a16:creationId xmlns="" xmlns:a16="http://schemas.microsoft.com/office/drawing/2014/main" id="{AE0A829B-9A62-0F4F-89FE-082E2D106205}"/>
              </a:ext>
            </a:extLst>
          </p:cNvPr>
          <p:cNvCxnSpPr>
            <a:cxnSpLocks/>
          </p:cNvCxnSpPr>
          <p:nvPr/>
        </p:nvCxnSpPr>
        <p:spPr>
          <a:xfrm>
            <a:off x="628648" y="1765408"/>
            <a:ext cx="0" cy="730142"/>
          </a:xfrm>
          <a:prstGeom prst="line">
            <a:avLst/>
          </a:prstGeom>
          <a:ln w="34925"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47932716-11AC-C845-9473-0425034783DD}"/>
              </a:ext>
            </a:extLst>
          </p:cNvPr>
          <p:cNvCxnSpPr>
            <a:cxnSpLocks/>
          </p:cNvCxnSpPr>
          <p:nvPr/>
        </p:nvCxnSpPr>
        <p:spPr>
          <a:xfrm>
            <a:off x="1905000" y="1765408"/>
            <a:ext cx="0" cy="730142"/>
          </a:xfrm>
          <a:prstGeom prst="line">
            <a:avLst/>
          </a:prstGeom>
          <a:ln w="34925"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70ACE656-1591-4D43-80CE-6797BF6AAE3F}"/>
              </a:ext>
            </a:extLst>
          </p:cNvPr>
          <p:cNvCxnSpPr>
            <a:cxnSpLocks/>
          </p:cNvCxnSpPr>
          <p:nvPr/>
        </p:nvCxnSpPr>
        <p:spPr>
          <a:xfrm>
            <a:off x="3505200" y="1765408"/>
            <a:ext cx="0" cy="730142"/>
          </a:xfrm>
          <a:prstGeom prst="line">
            <a:avLst/>
          </a:prstGeom>
          <a:ln w="34925"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D3BFCBDC-A1F8-AA42-85F4-0458ECA7721F}"/>
              </a:ext>
            </a:extLst>
          </p:cNvPr>
          <p:cNvCxnSpPr>
            <a:cxnSpLocks/>
          </p:cNvCxnSpPr>
          <p:nvPr/>
        </p:nvCxnSpPr>
        <p:spPr>
          <a:xfrm>
            <a:off x="4953000" y="1765408"/>
            <a:ext cx="0" cy="730142"/>
          </a:xfrm>
          <a:prstGeom prst="line">
            <a:avLst/>
          </a:prstGeom>
          <a:ln w="34925"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8DF391E3-9D4F-804C-834A-DC26CEBA96AE}"/>
              </a:ext>
            </a:extLst>
          </p:cNvPr>
          <p:cNvCxnSpPr>
            <a:cxnSpLocks/>
          </p:cNvCxnSpPr>
          <p:nvPr/>
        </p:nvCxnSpPr>
        <p:spPr>
          <a:xfrm>
            <a:off x="6400800" y="1765408"/>
            <a:ext cx="0" cy="730142"/>
          </a:xfrm>
          <a:prstGeom prst="line">
            <a:avLst/>
          </a:prstGeom>
          <a:ln w="34925"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32" name="Right Arrow 31">
            <a:extLst>
              <a:ext uri="{FF2B5EF4-FFF2-40B4-BE49-F238E27FC236}">
                <a16:creationId xmlns="" xmlns:a16="http://schemas.microsoft.com/office/drawing/2014/main" id="{630CCD93-5713-7F48-9B34-D79B13D0015A}"/>
              </a:ext>
            </a:extLst>
          </p:cNvPr>
          <p:cNvSpPr/>
          <p:nvPr/>
        </p:nvSpPr>
        <p:spPr>
          <a:xfrm>
            <a:off x="-971552" y="1369058"/>
            <a:ext cx="3200400" cy="94880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a:extLst>
              <a:ext uri="{FF2B5EF4-FFF2-40B4-BE49-F238E27FC236}">
                <a16:creationId xmlns="" xmlns:a16="http://schemas.microsoft.com/office/drawing/2014/main" id="{5DCF2E7F-1B3B-0F47-9115-666C35E0BC69}"/>
              </a:ext>
            </a:extLst>
          </p:cNvPr>
          <p:cNvSpPr/>
          <p:nvPr/>
        </p:nvSpPr>
        <p:spPr>
          <a:xfrm>
            <a:off x="-304798" y="1369057"/>
            <a:ext cx="3809998" cy="94880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a:extLst>
              <a:ext uri="{FF2B5EF4-FFF2-40B4-BE49-F238E27FC236}">
                <a16:creationId xmlns="" xmlns:a16="http://schemas.microsoft.com/office/drawing/2014/main" id="{8BC977EA-D3CF-BC4E-BFB4-8E65AC8950CB}"/>
              </a:ext>
            </a:extLst>
          </p:cNvPr>
          <p:cNvSpPr/>
          <p:nvPr/>
        </p:nvSpPr>
        <p:spPr>
          <a:xfrm>
            <a:off x="0" y="1362322"/>
            <a:ext cx="4977764" cy="94880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a:extLst>
              <a:ext uri="{FF2B5EF4-FFF2-40B4-BE49-F238E27FC236}">
                <a16:creationId xmlns="" xmlns:a16="http://schemas.microsoft.com/office/drawing/2014/main" id="{7BE1E757-0176-3440-92AC-7E19D08546C2}"/>
              </a:ext>
            </a:extLst>
          </p:cNvPr>
          <p:cNvSpPr/>
          <p:nvPr/>
        </p:nvSpPr>
        <p:spPr>
          <a:xfrm>
            <a:off x="-49157" y="1379110"/>
            <a:ext cx="6602355" cy="94880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 xmlns:a16="http://schemas.microsoft.com/office/drawing/2014/main" id="{6F72F5D7-5BC4-F848-9EFC-726C81D9FB47}"/>
              </a:ext>
            </a:extLst>
          </p:cNvPr>
          <p:cNvSpPr/>
          <p:nvPr/>
        </p:nvSpPr>
        <p:spPr>
          <a:xfrm>
            <a:off x="-49158" y="1375792"/>
            <a:ext cx="8564508" cy="94880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59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1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down)">
                                      <p:cBhvr>
                                        <p:cTn id="12" dur="500"/>
                                        <p:tgtEl>
                                          <p:spTgt spid="8"/>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xit" presetSubtype="0" accel="100000" fill="hold" grpId="1" nodeType="clickEffect">
                                  <p:stCondLst>
                                    <p:cond delay="0"/>
                                  </p:stCondLst>
                                  <p:childTnLst>
                                    <p:anim calcmode="lin" valueType="num">
                                      <p:cBhvr>
                                        <p:cTn id="20" dur="500"/>
                                        <p:tgtEl>
                                          <p:spTgt spid="32"/>
                                        </p:tgtEl>
                                        <p:attrNameLst>
                                          <p:attrName>ppt_w</p:attrName>
                                        </p:attrNameLst>
                                      </p:cBhvr>
                                      <p:tavLst>
                                        <p:tav tm="0">
                                          <p:val>
                                            <p:strVal val="ppt_w"/>
                                          </p:val>
                                        </p:tav>
                                        <p:tav tm="100000">
                                          <p:val>
                                            <p:strVal val="ppt_w+.3"/>
                                          </p:val>
                                        </p:tav>
                                      </p:tavLst>
                                    </p:anim>
                                    <p:anim calcmode="lin" valueType="num">
                                      <p:cBhvr>
                                        <p:cTn id="21" dur="500"/>
                                        <p:tgtEl>
                                          <p:spTgt spid="32"/>
                                        </p:tgtEl>
                                        <p:attrNameLst>
                                          <p:attrName>ppt_h</p:attrName>
                                        </p:attrNameLst>
                                      </p:cBhvr>
                                      <p:tavLst>
                                        <p:tav tm="0">
                                          <p:val>
                                            <p:strVal val="ppt_h"/>
                                          </p:val>
                                        </p:tav>
                                        <p:tav tm="100000">
                                          <p:val>
                                            <p:strVal val="ppt_h"/>
                                          </p:val>
                                        </p:tav>
                                      </p:tavLst>
                                    </p:anim>
                                    <p:animEffect transition="out" filter="fade">
                                      <p:cBhvr>
                                        <p:cTn id="22" dur="500"/>
                                        <p:tgtEl>
                                          <p:spTgt spid="32"/>
                                        </p:tgtEl>
                                      </p:cBhvr>
                                    </p:animEffect>
                                    <p:set>
                                      <p:cBhvr>
                                        <p:cTn id="23" dur="1" fill="hold">
                                          <p:stCondLst>
                                            <p:cond delay="499"/>
                                          </p:stCondLst>
                                        </p:cTn>
                                        <p:tgtEl>
                                          <p:spTgt spid="32"/>
                                        </p:tgtEl>
                                        <p:attrNameLst>
                                          <p:attrName>style.visibility</p:attrName>
                                        </p:attrNameLst>
                                      </p:cBhvr>
                                      <p:to>
                                        <p:strVal val="hidden"/>
                                      </p:to>
                                    </p:set>
                                  </p:childTnLst>
                                </p:cTn>
                              </p:par>
                              <p:par>
                                <p:cTn id="24" presetID="2" presetClass="entr" presetSubtype="8"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par>
                                <p:cTn id="28" presetID="12" presetClass="entr" presetSubtype="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ppt_y</p:attrName>
                                        </p:attrNameLst>
                                      </p:cBhvr>
                                      <p:tavLst>
                                        <p:tav tm="0">
                                          <p:val>
                                            <p:strVal val="#ppt_y-#ppt_h*1.125000"/>
                                          </p:val>
                                        </p:tav>
                                        <p:tav tm="100000">
                                          <p:val>
                                            <p:strVal val="#ppt_y"/>
                                          </p:val>
                                        </p:tav>
                                      </p:tavLst>
                                    </p:anim>
                                    <p:animEffect transition="in" filter="wipe(down)">
                                      <p:cBhvr>
                                        <p:cTn id="31" dur="500"/>
                                        <p:tgtEl>
                                          <p:spTgt spid="20"/>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xit" presetSubtype="0" accel="100000" fill="hold" grpId="1" nodeType="clickEffect">
                                  <p:stCondLst>
                                    <p:cond delay="0"/>
                                  </p:stCondLst>
                                  <p:childTnLst>
                                    <p:anim calcmode="lin" valueType="num">
                                      <p:cBhvr>
                                        <p:cTn id="39" dur="500"/>
                                        <p:tgtEl>
                                          <p:spTgt spid="33"/>
                                        </p:tgtEl>
                                        <p:attrNameLst>
                                          <p:attrName>ppt_w</p:attrName>
                                        </p:attrNameLst>
                                      </p:cBhvr>
                                      <p:tavLst>
                                        <p:tav tm="0">
                                          <p:val>
                                            <p:strVal val="ppt_w"/>
                                          </p:val>
                                        </p:tav>
                                        <p:tav tm="100000">
                                          <p:val>
                                            <p:strVal val="ppt_w+.3"/>
                                          </p:val>
                                        </p:tav>
                                      </p:tavLst>
                                    </p:anim>
                                    <p:anim calcmode="lin" valueType="num">
                                      <p:cBhvr>
                                        <p:cTn id="40" dur="500"/>
                                        <p:tgtEl>
                                          <p:spTgt spid="33"/>
                                        </p:tgtEl>
                                        <p:attrNameLst>
                                          <p:attrName>ppt_h</p:attrName>
                                        </p:attrNameLst>
                                      </p:cBhvr>
                                      <p:tavLst>
                                        <p:tav tm="0">
                                          <p:val>
                                            <p:strVal val="ppt_h"/>
                                          </p:val>
                                        </p:tav>
                                        <p:tav tm="100000">
                                          <p:val>
                                            <p:strVal val="ppt_h"/>
                                          </p:val>
                                        </p:tav>
                                      </p:tavLst>
                                    </p:anim>
                                    <p:animEffect transition="out" filter="fade">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par>
                                <p:cTn id="43" presetID="2" presetClass="entr" presetSubtype="8"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12" presetClass="entr" presetSubtype="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p:tgtEl>
                                          <p:spTgt spid="21"/>
                                        </p:tgtEl>
                                        <p:attrNameLst>
                                          <p:attrName>ppt_y</p:attrName>
                                        </p:attrNameLst>
                                      </p:cBhvr>
                                      <p:tavLst>
                                        <p:tav tm="0">
                                          <p:val>
                                            <p:strVal val="#ppt_y-#ppt_h*1.125000"/>
                                          </p:val>
                                        </p:tav>
                                        <p:tav tm="100000">
                                          <p:val>
                                            <p:strVal val="#ppt_y"/>
                                          </p:val>
                                        </p:tav>
                                      </p:tavLst>
                                    </p:anim>
                                    <p:animEffect transition="in" filter="wipe(down)">
                                      <p:cBhvr>
                                        <p:cTn id="50" dur="500"/>
                                        <p:tgtEl>
                                          <p:spTgt spid="21"/>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ppt_y</p:attrName>
                                        </p:attrNameLst>
                                      </p:cBhvr>
                                      <p:tavLst>
                                        <p:tav tm="0">
                                          <p:val>
                                            <p:strVal val="#ppt_y-#ppt_h*1.125000"/>
                                          </p:val>
                                        </p:tav>
                                        <p:tav tm="100000">
                                          <p:val>
                                            <p:strVal val="#ppt_y"/>
                                          </p:val>
                                        </p:tav>
                                      </p:tavLst>
                                    </p:anim>
                                    <p:animEffect transition="in" filter="wipe(down)">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xit" presetSubtype="0" accel="100000" fill="hold" grpId="1" nodeType="clickEffect">
                                  <p:stCondLst>
                                    <p:cond delay="0"/>
                                  </p:stCondLst>
                                  <p:childTnLst>
                                    <p:anim calcmode="lin" valueType="num">
                                      <p:cBhvr>
                                        <p:cTn id="58" dur="500"/>
                                        <p:tgtEl>
                                          <p:spTgt spid="34"/>
                                        </p:tgtEl>
                                        <p:attrNameLst>
                                          <p:attrName>ppt_w</p:attrName>
                                        </p:attrNameLst>
                                      </p:cBhvr>
                                      <p:tavLst>
                                        <p:tav tm="0">
                                          <p:val>
                                            <p:strVal val="ppt_w"/>
                                          </p:val>
                                        </p:tav>
                                        <p:tav tm="100000">
                                          <p:val>
                                            <p:strVal val="ppt_w+.3"/>
                                          </p:val>
                                        </p:tav>
                                      </p:tavLst>
                                    </p:anim>
                                    <p:anim calcmode="lin" valueType="num">
                                      <p:cBhvr>
                                        <p:cTn id="59" dur="500"/>
                                        <p:tgtEl>
                                          <p:spTgt spid="34"/>
                                        </p:tgtEl>
                                        <p:attrNameLst>
                                          <p:attrName>ppt_h</p:attrName>
                                        </p:attrNameLst>
                                      </p:cBhvr>
                                      <p:tavLst>
                                        <p:tav tm="0">
                                          <p:val>
                                            <p:strVal val="ppt_h"/>
                                          </p:val>
                                        </p:tav>
                                        <p:tav tm="100000">
                                          <p:val>
                                            <p:strVal val="ppt_h"/>
                                          </p:val>
                                        </p:tav>
                                      </p:tavLst>
                                    </p:anim>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2" presetClass="entr" presetSubtype="8" fill="hold" grpId="1"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0-#ppt_w/2"/>
                                          </p:val>
                                        </p:tav>
                                        <p:tav tm="100000">
                                          <p:val>
                                            <p:strVal val="#ppt_x"/>
                                          </p:val>
                                        </p:tav>
                                      </p:tavLst>
                                    </p:anim>
                                    <p:anim calcmode="lin" valueType="num">
                                      <p:cBhvr additive="base">
                                        <p:cTn id="65" dur="500" fill="hold"/>
                                        <p:tgtEl>
                                          <p:spTgt spid="36"/>
                                        </p:tgtEl>
                                        <p:attrNameLst>
                                          <p:attrName>ppt_y</p:attrName>
                                        </p:attrNameLst>
                                      </p:cBhvr>
                                      <p:tavLst>
                                        <p:tav tm="0">
                                          <p:val>
                                            <p:strVal val="#ppt_y"/>
                                          </p:val>
                                        </p:tav>
                                        <p:tav tm="100000">
                                          <p:val>
                                            <p:strVal val="#ppt_y"/>
                                          </p:val>
                                        </p:tav>
                                      </p:tavLst>
                                    </p:anim>
                                  </p:childTnLst>
                                </p:cTn>
                              </p:par>
                              <p:par>
                                <p:cTn id="66" presetID="12" presetClass="entr" presetSubtype="1"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p:tgtEl>
                                          <p:spTgt spid="22"/>
                                        </p:tgtEl>
                                        <p:attrNameLst>
                                          <p:attrName>ppt_y</p:attrName>
                                        </p:attrNameLst>
                                      </p:cBhvr>
                                      <p:tavLst>
                                        <p:tav tm="0">
                                          <p:val>
                                            <p:strVal val="#ppt_y-#ppt_h*1.125000"/>
                                          </p:val>
                                        </p:tav>
                                        <p:tav tm="100000">
                                          <p:val>
                                            <p:strVal val="#ppt_y"/>
                                          </p:val>
                                        </p:tav>
                                      </p:tavLst>
                                    </p:anim>
                                    <p:animEffect transition="in" filter="wipe(down)">
                                      <p:cBhvr>
                                        <p:cTn id="69" dur="500"/>
                                        <p:tgtEl>
                                          <p:spTgt spid="22"/>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p:tgtEl>
                                          <p:spTgt spid="17"/>
                                        </p:tgtEl>
                                        <p:attrNameLst>
                                          <p:attrName>ppt_y</p:attrName>
                                        </p:attrNameLst>
                                      </p:cBhvr>
                                      <p:tavLst>
                                        <p:tav tm="0">
                                          <p:val>
                                            <p:strVal val="#ppt_y-#ppt_h*1.125000"/>
                                          </p:val>
                                        </p:tav>
                                        <p:tav tm="100000">
                                          <p:val>
                                            <p:strVal val="#ppt_y"/>
                                          </p:val>
                                        </p:tav>
                                      </p:tavLst>
                                    </p:anim>
                                    <p:animEffect transition="in" filter="wipe(down)">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50" presetClass="exit" presetSubtype="0" accel="100000" fill="hold" grpId="0" nodeType="clickEffect">
                                  <p:stCondLst>
                                    <p:cond delay="0"/>
                                  </p:stCondLst>
                                  <p:childTnLst>
                                    <p:anim calcmode="lin" valueType="num">
                                      <p:cBhvr>
                                        <p:cTn id="77" dur="500"/>
                                        <p:tgtEl>
                                          <p:spTgt spid="36"/>
                                        </p:tgtEl>
                                        <p:attrNameLst>
                                          <p:attrName>ppt_w</p:attrName>
                                        </p:attrNameLst>
                                      </p:cBhvr>
                                      <p:tavLst>
                                        <p:tav tm="0">
                                          <p:val>
                                            <p:strVal val="ppt_w"/>
                                          </p:val>
                                        </p:tav>
                                        <p:tav tm="100000">
                                          <p:val>
                                            <p:strVal val="ppt_w+.3"/>
                                          </p:val>
                                        </p:tav>
                                      </p:tavLst>
                                    </p:anim>
                                    <p:anim calcmode="lin" valueType="num">
                                      <p:cBhvr>
                                        <p:cTn id="78" dur="500"/>
                                        <p:tgtEl>
                                          <p:spTgt spid="36"/>
                                        </p:tgtEl>
                                        <p:attrNameLst>
                                          <p:attrName>ppt_h</p:attrName>
                                        </p:attrNameLst>
                                      </p:cBhvr>
                                      <p:tavLst>
                                        <p:tav tm="0">
                                          <p:val>
                                            <p:strVal val="ppt_h"/>
                                          </p:val>
                                        </p:tav>
                                        <p:tav tm="100000">
                                          <p:val>
                                            <p:strVal val="ppt_h"/>
                                          </p:val>
                                        </p:tav>
                                      </p:tavLst>
                                    </p:anim>
                                    <p:animEffect transition="out" filter="fade">
                                      <p:cBhvr>
                                        <p:cTn id="79" dur="500"/>
                                        <p:tgtEl>
                                          <p:spTgt spid="36"/>
                                        </p:tgtEl>
                                      </p:cBhvr>
                                    </p:animEffect>
                                    <p:set>
                                      <p:cBhvr>
                                        <p:cTn id="80" dur="1" fill="hold">
                                          <p:stCondLst>
                                            <p:cond delay="499"/>
                                          </p:stCondLst>
                                        </p:cTn>
                                        <p:tgtEl>
                                          <p:spTgt spid="36"/>
                                        </p:tgtEl>
                                        <p:attrNameLst>
                                          <p:attrName>style.visibility</p:attrName>
                                        </p:attrNameLst>
                                      </p:cBhvr>
                                      <p:to>
                                        <p:strVal val="hidden"/>
                                      </p:to>
                                    </p:set>
                                  </p:childTnLst>
                                </p:cTn>
                              </p:par>
                              <p:par>
                                <p:cTn id="81" presetID="2" presetClass="entr" presetSubtype="8"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additive="base">
                                        <p:cTn id="83" dur="500" fill="hold"/>
                                        <p:tgtEl>
                                          <p:spTgt spid="37"/>
                                        </p:tgtEl>
                                        <p:attrNameLst>
                                          <p:attrName>ppt_x</p:attrName>
                                        </p:attrNameLst>
                                      </p:cBhvr>
                                      <p:tavLst>
                                        <p:tav tm="0">
                                          <p:val>
                                            <p:strVal val="0-#ppt_w/2"/>
                                          </p:val>
                                        </p:tav>
                                        <p:tav tm="100000">
                                          <p:val>
                                            <p:strVal val="#ppt_x"/>
                                          </p:val>
                                        </p:tav>
                                      </p:tavLst>
                                    </p:anim>
                                    <p:anim calcmode="lin" valueType="num">
                                      <p:cBhvr additive="base">
                                        <p:cTn id="84" dur="500" fill="hold"/>
                                        <p:tgtEl>
                                          <p:spTgt spid="37"/>
                                        </p:tgtEl>
                                        <p:attrNameLst>
                                          <p:attrName>ppt_y</p:attrName>
                                        </p:attrNameLst>
                                      </p:cBhvr>
                                      <p:tavLst>
                                        <p:tav tm="0">
                                          <p:val>
                                            <p:strVal val="#ppt_y"/>
                                          </p:val>
                                        </p:tav>
                                        <p:tav tm="100000">
                                          <p:val>
                                            <p:strVal val="#ppt_y"/>
                                          </p:val>
                                        </p:tav>
                                      </p:tavLst>
                                    </p:anim>
                                  </p:childTnLst>
                                </p:cTn>
                              </p:par>
                              <p:par>
                                <p:cTn id="85" presetID="12" presetClass="entr" presetSubtype="1"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p:tgtEl>
                                          <p:spTgt spid="23"/>
                                        </p:tgtEl>
                                        <p:attrNameLst>
                                          <p:attrName>ppt_y</p:attrName>
                                        </p:attrNameLst>
                                      </p:cBhvr>
                                      <p:tavLst>
                                        <p:tav tm="0">
                                          <p:val>
                                            <p:strVal val="#ppt_y-#ppt_h*1.125000"/>
                                          </p:val>
                                        </p:tav>
                                        <p:tav tm="100000">
                                          <p:val>
                                            <p:strVal val="#ppt_y"/>
                                          </p:val>
                                        </p:tav>
                                      </p:tavLst>
                                    </p:anim>
                                    <p:animEffect transition="in" filter="wipe(down)">
                                      <p:cBhvr>
                                        <p:cTn id="88" dur="500"/>
                                        <p:tgtEl>
                                          <p:spTgt spid="23"/>
                                        </p:tgtEl>
                                      </p:cBhvr>
                                    </p:animEffect>
                                  </p:childTnLst>
                                </p:cTn>
                              </p:par>
                              <p:par>
                                <p:cTn id="89" presetID="12" presetClass="entr" presetSubtype="1"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p:tgtEl>
                                          <p:spTgt spid="19"/>
                                        </p:tgtEl>
                                        <p:attrNameLst>
                                          <p:attrName>ppt_y</p:attrName>
                                        </p:attrNameLst>
                                      </p:cBhvr>
                                      <p:tavLst>
                                        <p:tav tm="0">
                                          <p:val>
                                            <p:strVal val="#ppt_y-#ppt_h*1.125000"/>
                                          </p:val>
                                        </p:tav>
                                        <p:tav tm="100000">
                                          <p:val>
                                            <p:strVal val="#ppt_y"/>
                                          </p:val>
                                        </p:tav>
                                      </p:tavLst>
                                    </p:anim>
                                    <p:animEffect transition="in" filter="wipe(down)">
                                      <p:cBhvr>
                                        <p:cTn id="9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7" grpId="0"/>
      <p:bldP spid="19" grpId="0"/>
      <p:bldP spid="32" grpId="0" animBg="1"/>
      <p:bldP spid="32" grpId="1" animBg="1"/>
      <p:bldP spid="33" grpId="0" animBg="1"/>
      <p:bldP spid="33" grpId="1" animBg="1"/>
      <p:bldP spid="34" grpId="0" animBg="1"/>
      <p:bldP spid="34" grpId="1" animBg="1"/>
      <p:bldP spid="36" grpId="0" animBg="1"/>
      <p:bldP spid="36" grpId="1"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53CAAD-B792-6E44-9950-8496AB655FFC}"/>
              </a:ext>
            </a:extLst>
          </p:cNvPr>
          <p:cNvSpPr>
            <a:spLocks noGrp="1"/>
          </p:cNvSpPr>
          <p:nvPr>
            <p:ph type="title"/>
          </p:nvPr>
        </p:nvSpPr>
        <p:spPr/>
        <p:txBody>
          <a:bodyPr/>
          <a:lstStyle/>
          <a:p>
            <a:r>
              <a:rPr lang="en-US" dirty="0">
                <a:solidFill>
                  <a:srgbClr val="00B050"/>
                </a:solidFill>
              </a:rPr>
              <a:t>Prevention Tasks</a:t>
            </a:r>
          </a:p>
        </p:txBody>
      </p:sp>
      <p:sp>
        <p:nvSpPr>
          <p:cNvPr id="3" name="Content Placeholder 2">
            <a:extLst>
              <a:ext uri="{FF2B5EF4-FFF2-40B4-BE49-F238E27FC236}">
                <a16:creationId xmlns="" xmlns:a16="http://schemas.microsoft.com/office/drawing/2014/main" id="{57DC9141-3EC5-B640-A0CD-62D53F2D4430}"/>
              </a:ext>
            </a:extLst>
          </p:cNvPr>
          <p:cNvSpPr>
            <a:spLocks noGrp="1"/>
          </p:cNvSpPr>
          <p:nvPr>
            <p:ph idx="1"/>
          </p:nvPr>
        </p:nvSpPr>
        <p:spPr>
          <a:xfrm>
            <a:off x="628650" y="1279922"/>
            <a:ext cx="4992837" cy="3263504"/>
          </a:xfrm>
        </p:spPr>
        <p:txBody>
          <a:bodyPr>
            <a:noAutofit/>
          </a:bodyPr>
          <a:lstStyle/>
          <a:p>
            <a:r>
              <a:rPr lang="en-US" dirty="0"/>
              <a:t>Recognize developmentally appropriate practice and exploration</a:t>
            </a:r>
          </a:p>
          <a:p>
            <a:r>
              <a:rPr lang="en-US" dirty="0"/>
              <a:t>Model and provide safe environment</a:t>
            </a:r>
          </a:p>
          <a:p>
            <a:r>
              <a:rPr lang="en-US" dirty="0"/>
              <a:t>Be a safe person</a:t>
            </a:r>
          </a:p>
          <a:p>
            <a:r>
              <a:rPr lang="en-US" dirty="0"/>
              <a:t>Provide accurate information</a:t>
            </a:r>
          </a:p>
          <a:p>
            <a:r>
              <a:rPr lang="en-US" dirty="0"/>
              <a:t>Teach and model consent</a:t>
            </a:r>
          </a:p>
          <a:p>
            <a:r>
              <a:rPr lang="en-US" dirty="0"/>
              <a:t>Identify, model boundaries and respect</a:t>
            </a:r>
          </a:p>
          <a:p>
            <a:endParaRPr lang="en-US" dirty="0"/>
          </a:p>
          <a:p>
            <a:endParaRPr lang="en-US" dirty="0"/>
          </a:p>
        </p:txBody>
      </p:sp>
      <p:sp>
        <p:nvSpPr>
          <p:cNvPr id="6" name="Rectangle 5">
            <a:extLst>
              <a:ext uri="{FF2B5EF4-FFF2-40B4-BE49-F238E27FC236}">
                <a16:creationId xmlns="" xmlns:a16="http://schemas.microsoft.com/office/drawing/2014/main" id="{0EEA4E06-C33C-1E4C-A5DF-D9F1FC704CF5}"/>
              </a:ext>
            </a:extLst>
          </p:cNvPr>
          <p:cNvSpPr/>
          <p:nvPr/>
        </p:nvSpPr>
        <p:spPr>
          <a:xfrm>
            <a:off x="7336631" y="-119031"/>
            <a:ext cx="2035969" cy="1382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 xmlns:a16="http://schemas.microsoft.com/office/drawing/2014/main" id="{555C0770-FA81-2A44-A778-14294CD7B0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064" r="18767" b="45019"/>
          <a:stretch/>
        </p:blipFill>
        <p:spPr>
          <a:xfrm>
            <a:off x="5238788" y="971745"/>
            <a:ext cx="3746755" cy="3581377"/>
          </a:xfrm>
          <a:prstGeom prst="rect">
            <a:avLst/>
          </a:prstGeom>
        </p:spPr>
      </p:pic>
      <p:sp>
        <p:nvSpPr>
          <p:cNvPr id="4" name="Oval 3">
            <a:extLst>
              <a:ext uri="{FF2B5EF4-FFF2-40B4-BE49-F238E27FC236}">
                <a16:creationId xmlns="" xmlns:a16="http://schemas.microsoft.com/office/drawing/2014/main" id="{0307140B-C437-FE45-95CE-184A6D5D8744}"/>
              </a:ext>
            </a:extLst>
          </p:cNvPr>
          <p:cNvSpPr/>
          <p:nvPr/>
        </p:nvSpPr>
        <p:spPr>
          <a:xfrm>
            <a:off x="6008544" y="1589666"/>
            <a:ext cx="2207241" cy="2309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b="1" dirty="0">
                <a:solidFill>
                  <a:schemeClr val="accent1"/>
                </a:solidFill>
                <a:latin typeface="Arial" panose="020B0604020202020204" pitchFamily="34" charset="0"/>
                <a:cs typeface="Arial" panose="020B0604020202020204" pitchFamily="34" charset="0"/>
              </a:rPr>
              <a:t>Validate</a:t>
            </a:r>
          </a:p>
          <a:p>
            <a:pPr algn="ctr">
              <a:lnSpc>
                <a:spcPct val="150000"/>
              </a:lnSpc>
            </a:pPr>
            <a:r>
              <a:rPr lang="en-US" sz="2200" b="1" dirty="0">
                <a:solidFill>
                  <a:schemeClr val="accent1"/>
                </a:solidFill>
                <a:latin typeface="Arial" panose="020B0604020202020204" pitchFamily="34" charset="0"/>
                <a:cs typeface="Arial" panose="020B0604020202020204" pitchFamily="34" charset="0"/>
              </a:rPr>
              <a:t>Empower</a:t>
            </a:r>
          </a:p>
          <a:p>
            <a:pPr algn="ctr">
              <a:lnSpc>
                <a:spcPct val="150000"/>
              </a:lnSpc>
            </a:pPr>
            <a:r>
              <a:rPr lang="en-US" sz="2200" b="1" dirty="0">
                <a:solidFill>
                  <a:schemeClr val="accent1"/>
                </a:solidFill>
                <a:latin typeface="Arial" panose="020B0604020202020204" pitchFamily="34" charset="0"/>
                <a:cs typeface="Arial" panose="020B0604020202020204" pitchFamily="34" charset="0"/>
              </a:rPr>
              <a:t>Respect</a:t>
            </a:r>
          </a:p>
        </p:txBody>
      </p:sp>
    </p:spTree>
    <p:extLst>
      <p:ext uri="{BB962C8B-B14F-4D97-AF65-F5344CB8AC3E}">
        <p14:creationId xmlns:p14="http://schemas.microsoft.com/office/powerpoint/2010/main" val="1477516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5B1EA-87D8-A24C-B458-9DAB31DF201D}"/>
              </a:ext>
            </a:extLst>
          </p:cNvPr>
          <p:cNvSpPr>
            <a:spLocks noGrp="1"/>
          </p:cNvSpPr>
          <p:nvPr>
            <p:ph type="title"/>
          </p:nvPr>
        </p:nvSpPr>
        <p:spPr/>
        <p:txBody>
          <a:bodyPr>
            <a:normAutofit/>
          </a:bodyPr>
          <a:lstStyle/>
          <a:p>
            <a:r>
              <a:rPr lang="en-US" sz="2800" dirty="0">
                <a:solidFill>
                  <a:srgbClr val="00B050"/>
                </a:solidFill>
              </a:rPr>
              <a:t>Prevention Tasks: Infants &amp; Toddlers</a:t>
            </a:r>
          </a:p>
        </p:txBody>
      </p:sp>
      <p:sp>
        <p:nvSpPr>
          <p:cNvPr id="11" name="Content Placeholder 10">
            <a:extLst>
              <a:ext uri="{FF2B5EF4-FFF2-40B4-BE49-F238E27FC236}">
                <a16:creationId xmlns="" xmlns:a16="http://schemas.microsoft.com/office/drawing/2014/main" id="{9AAE99C9-A450-8D41-9B38-0F3D552261AA}"/>
              </a:ext>
            </a:extLst>
          </p:cNvPr>
          <p:cNvSpPr>
            <a:spLocks noGrp="1"/>
          </p:cNvSpPr>
          <p:nvPr>
            <p:ph idx="1"/>
          </p:nvPr>
        </p:nvSpPr>
        <p:spPr/>
        <p:txBody>
          <a:bodyPr/>
          <a:lstStyle/>
          <a:p>
            <a:pPr>
              <a:lnSpc>
                <a:spcPct val="113000"/>
              </a:lnSpc>
              <a:buClr>
                <a:srgbClr val="5861AA"/>
              </a:buClr>
              <a:defRPr/>
            </a:pPr>
            <a:r>
              <a:rPr lang="en-US" dirty="0"/>
              <a:t>Teach language for all body parts, including genitals</a:t>
            </a:r>
          </a:p>
          <a:p>
            <a:pPr>
              <a:lnSpc>
                <a:spcPct val="113000"/>
              </a:lnSpc>
              <a:buClr>
                <a:srgbClr val="5861AA"/>
              </a:buClr>
              <a:defRPr/>
            </a:pPr>
            <a:r>
              <a:rPr lang="en-US" dirty="0"/>
              <a:t>Allow child to explore own body; don’t shame for being curious</a:t>
            </a:r>
          </a:p>
          <a:p>
            <a:pPr>
              <a:lnSpc>
                <a:spcPct val="113000"/>
              </a:lnSpc>
              <a:buClr>
                <a:srgbClr val="5861AA"/>
              </a:buClr>
              <a:defRPr/>
            </a:pPr>
            <a:r>
              <a:rPr lang="en-US" dirty="0"/>
              <a:t>Respond to questions about sexuality honestly but simply</a:t>
            </a:r>
          </a:p>
          <a:p>
            <a:pPr>
              <a:lnSpc>
                <a:spcPct val="113000"/>
              </a:lnSpc>
              <a:buClr>
                <a:srgbClr val="5861AA"/>
              </a:buClr>
              <a:defRPr/>
            </a:pPr>
            <a:r>
              <a:rPr lang="en-US" dirty="0"/>
              <a:t>Healthy physical contact</a:t>
            </a:r>
          </a:p>
          <a:p>
            <a:pPr>
              <a:lnSpc>
                <a:spcPct val="113000"/>
              </a:lnSpc>
              <a:buClr>
                <a:srgbClr val="5861AA"/>
              </a:buClr>
              <a:defRPr/>
            </a:pPr>
            <a:r>
              <a:rPr lang="en-US" dirty="0"/>
              <a:t>Provide warm, safe and loving environment</a:t>
            </a:r>
          </a:p>
          <a:p>
            <a:pPr>
              <a:lnSpc>
                <a:spcPct val="113000"/>
              </a:lnSpc>
              <a:buClr>
                <a:srgbClr val="5861AA"/>
              </a:buClr>
              <a:defRPr/>
            </a:pPr>
            <a:r>
              <a:rPr lang="en-US" dirty="0">
                <a:solidFill>
                  <a:srgbClr val="000000"/>
                </a:solidFill>
                <a:sym typeface="Calibri"/>
              </a:rPr>
              <a:t>Allow them to say no to hugs, kisses, etc.</a:t>
            </a:r>
            <a:endParaRPr lang="en-US" dirty="0"/>
          </a:p>
        </p:txBody>
      </p:sp>
    </p:spTree>
    <p:extLst>
      <p:ext uri="{BB962C8B-B14F-4D97-AF65-F5344CB8AC3E}">
        <p14:creationId xmlns:p14="http://schemas.microsoft.com/office/powerpoint/2010/main" val="21145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7" name="Picture 6" descr="A family sitting on a couch&#10;&#10;Description automatically generated with medium confidence">
            <a:extLst>
              <a:ext uri="{FF2B5EF4-FFF2-40B4-BE49-F238E27FC236}">
                <a16:creationId xmlns="" xmlns:a16="http://schemas.microsoft.com/office/drawing/2014/main" id="{7FA05189-2D00-BC4C-B266-F115100A4D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3401" y="0"/>
            <a:ext cx="7744146" cy="5143500"/>
          </a:xfrm>
          <a:prstGeom prst="rect">
            <a:avLst/>
          </a:prstGeom>
        </p:spPr>
      </p:pic>
      <p:sp>
        <p:nvSpPr>
          <p:cNvPr id="9" name="Rectangle 8">
            <a:extLst>
              <a:ext uri="{FF2B5EF4-FFF2-40B4-BE49-F238E27FC236}">
                <a16:creationId xmlns="" xmlns:a16="http://schemas.microsoft.com/office/drawing/2014/main" id="{0B9E6BE3-9542-394D-BE4F-0BEF12C965F8}"/>
              </a:ext>
            </a:extLst>
          </p:cNvPr>
          <p:cNvSpPr/>
          <p:nvPr/>
        </p:nvSpPr>
        <p:spPr>
          <a:xfrm>
            <a:off x="0" y="0"/>
            <a:ext cx="7744146" cy="5143500"/>
          </a:xfrm>
          <a:prstGeom prst="rect">
            <a:avLst/>
          </a:prstGeom>
          <a:gradFill>
            <a:gsLst>
              <a:gs pos="43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rgbClr val="00B050"/>
                </a:solidFill>
              </a:rPr>
              <a:t>Healthy Touch</a:t>
            </a:r>
          </a:p>
        </p:txBody>
      </p:sp>
      <p:sp>
        <p:nvSpPr>
          <p:cNvPr id="91" name="Shape 91"/>
          <p:cNvSpPr txBox="1">
            <a:spLocks noGrp="1"/>
          </p:cNvSpPr>
          <p:nvPr>
            <p:ph idx="1"/>
          </p:nvPr>
        </p:nvSpPr>
        <p:spPr>
          <a:xfrm>
            <a:off x="628650" y="1279922"/>
            <a:ext cx="3943350" cy="3263504"/>
          </a:xfrm>
          <a:prstGeom prst="rect">
            <a:avLst/>
          </a:prstGeom>
          <a:noFill/>
          <a:ln>
            <a:noFill/>
          </a:ln>
        </p:spPr>
        <p:txBody>
          <a:bodyPr lIns="91425" tIns="45700" rIns="91425" bIns="45700" anchor="t" anchorCtr="0">
            <a:noAutofit/>
          </a:bodyPr>
          <a:lstStyle/>
          <a:p>
            <a:pPr marL="457200" lvl="0" indent="-419100" rtl="0">
              <a:lnSpc>
                <a:spcPct val="115000"/>
              </a:lnSpc>
              <a:spcBef>
                <a:spcPts val="700"/>
              </a:spcBef>
              <a:buSzPct val="100000"/>
            </a:pPr>
            <a:r>
              <a:rPr lang="en-US" dirty="0"/>
              <a:t>Everyone needs to be touched!</a:t>
            </a:r>
          </a:p>
          <a:p>
            <a:pPr marL="457200" lvl="0" indent="-419100" rtl="0">
              <a:lnSpc>
                <a:spcPct val="115000"/>
              </a:lnSpc>
              <a:spcBef>
                <a:spcPts val="700"/>
              </a:spcBef>
              <a:buSzPct val="100000"/>
            </a:pPr>
            <a:r>
              <a:rPr lang="en-US" dirty="0"/>
              <a:t>Healthy touch prevents sexual abuse</a:t>
            </a:r>
          </a:p>
          <a:p>
            <a:pPr marL="457200" lvl="0" indent="-419100" rtl="0">
              <a:lnSpc>
                <a:spcPct val="115000"/>
              </a:lnSpc>
              <a:spcBef>
                <a:spcPts val="700"/>
              </a:spcBef>
              <a:buSzPct val="100000"/>
            </a:pPr>
            <a:r>
              <a:rPr lang="en-US" dirty="0"/>
              <a:t>Providing healthy touch and teaching consent</a:t>
            </a:r>
          </a:p>
        </p:txBody>
      </p:sp>
    </p:spTree>
    <p:extLst>
      <p:ext uri="{BB962C8B-B14F-4D97-AF65-F5344CB8AC3E}">
        <p14:creationId xmlns:p14="http://schemas.microsoft.com/office/powerpoint/2010/main" val="108706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5" name="Rectangle 4">
            <a:extLst>
              <a:ext uri="{FF2B5EF4-FFF2-40B4-BE49-F238E27FC236}">
                <a16:creationId xmlns="" xmlns:a16="http://schemas.microsoft.com/office/drawing/2014/main" id="{208F4583-D7AF-BC4A-B27E-8261D6A8CC04}"/>
              </a:ext>
            </a:extLst>
          </p:cNvPr>
          <p:cNvSpPr/>
          <p:nvPr/>
        </p:nvSpPr>
        <p:spPr>
          <a:xfrm>
            <a:off x="7487293" y="-270933"/>
            <a:ext cx="2774307"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10;&#10;Description automatically generated">
            <a:extLst>
              <a:ext uri="{FF2B5EF4-FFF2-40B4-BE49-F238E27FC236}">
                <a16:creationId xmlns="" xmlns:a16="http://schemas.microsoft.com/office/drawing/2014/main" id="{7AE60DDB-9199-F043-927F-14C927F0A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1402" y="473544"/>
            <a:ext cx="7011782" cy="4675909"/>
          </a:xfrm>
          <a:prstGeom prst="rect">
            <a:avLst/>
          </a:prstGeom>
        </p:spPr>
      </p:pic>
      <p:sp>
        <p:nvSpPr>
          <p:cNvPr id="9" name="Rectangle 8">
            <a:extLst>
              <a:ext uri="{FF2B5EF4-FFF2-40B4-BE49-F238E27FC236}">
                <a16:creationId xmlns="" xmlns:a16="http://schemas.microsoft.com/office/drawing/2014/main" id="{0B9E6BE3-9542-394D-BE4F-0BEF12C965F8}"/>
              </a:ext>
            </a:extLst>
          </p:cNvPr>
          <p:cNvSpPr/>
          <p:nvPr/>
        </p:nvSpPr>
        <p:spPr>
          <a:xfrm>
            <a:off x="0" y="0"/>
            <a:ext cx="7744146" cy="5143500"/>
          </a:xfrm>
          <a:prstGeom prst="rect">
            <a:avLst/>
          </a:prstGeom>
          <a:gradFill>
            <a:gsLst>
              <a:gs pos="43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rgbClr val="00B050"/>
                </a:solidFill>
              </a:rPr>
              <a:t>Special Considerations</a:t>
            </a:r>
          </a:p>
        </p:txBody>
      </p:sp>
      <p:sp>
        <p:nvSpPr>
          <p:cNvPr id="91" name="Shape 91"/>
          <p:cNvSpPr txBox="1">
            <a:spLocks noGrp="1"/>
          </p:cNvSpPr>
          <p:nvPr>
            <p:ph idx="1"/>
          </p:nvPr>
        </p:nvSpPr>
        <p:spPr>
          <a:xfrm>
            <a:off x="628650" y="1279922"/>
            <a:ext cx="3943350" cy="3263504"/>
          </a:xfrm>
          <a:prstGeom prst="rect">
            <a:avLst/>
          </a:prstGeom>
          <a:noFill/>
          <a:ln>
            <a:noFill/>
          </a:ln>
        </p:spPr>
        <p:txBody>
          <a:bodyPr lIns="91425" tIns="45700" rIns="91425" bIns="45700" anchor="t" anchorCtr="0">
            <a:noAutofit/>
          </a:bodyPr>
          <a:lstStyle/>
          <a:p>
            <a:pPr marL="457200" lvl="0" indent="-419100" rtl="0">
              <a:lnSpc>
                <a:spcPct val="115000"/>
              </a:lnSpc>
              <a:spcBef>
                <a:spcPts val="700"/>
              </a:spcBef>
              <a:buSzPct val="100000"/>
            </a:pPr>
            <a:r>
              <a:rPr lang="en-US" dirty="0"/>
              <a:t>Youth with different abilities</a:t>
            </a:r>
          </a:p>
          <a:p>
            <a:pPr marL="457200" lvl="0" indent="-419100" rtl="0">
              <a:lnSpc>
                <a:spcPct val="115000"/>
              </a:lnSpc>
              <a:spcBef>
                <a:spcPts val="700"/>
              </a:spcBef>
              <a:buSzPct val="100000"/>
            </a:pPr>
            <a:r>
              <a:rPr lang="en-US" dirty="0"/>
              <a:t>Survivors</a:t>
            </a:r>
          </a:p>
          <a:p>
            <a:pPr marL="457200" lvl="0" indent="-419100" rtl="0">
              <a:lnSpc>
                <a:spcPct val="115000"/>
              </a:lnSpc>
              <a:spcBef>
                <a:spcPts val="700"/>
              </a:spcBef>
              <a:buSzPct val="100000"/>
            </a:pPr>
            <a:r>
              <a:rPr lang="en-US" dirty="0"/>
              <a:t>As a professional with foster children, students and/or clients </a:t>
            </a:r>
          </a:p>
        </p:txBody>
      </p:sp>
    </p:spTree>
    <p:extLst>
      <p:ext uri="{BB962C8B-B14F-4D97-AF65-F5344CB8AC3E}">
        <p14:creationId xmlns:p14="http://schemas.microsoft.com/office/powerpoint/2010/main" val="698319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5B1EA-87D8-A24C-B458-9DAB31DF201D}"/>
              </a:ext>
            </a:extLst>
          </p:cNvPr>
          <p:cNvSpPr>
            <a:spLocks noGrp="1"/>
          </p:cNvSpPr>
          <p:nvPr>
            <p:ph type="title"/>
          </p:nvPr>
        </p:nvSpPr>
        <p:spPr/>
        <p:txBody>
          <a:bodyPr>
            <a:normAutofit/>
          </a:bodyPr>
          <a:lstStyle/>
          <a:p>
            <a:r>
              <a:rPr lang="en-US" dirty="0">
                <a:solidFill>
                  <a:srgbClr val="00B050"/>
                </a:solidFill>
              </a:rPr>
              <a:t>Prevention Tasks: 3-5</a:t>
            </a:r>
          </a:p>
        </p:txBody>
      </p:sp>
      <p:sp>
        <p:nvSpPr>
          <p:cNvPr id="10" name="Content Placeholder 9">
            <a:extLst>
              <a:ext uri="{FF2B5EF4-FFF2-40B4-BE49-F238E27FC236}">
                <a16:creationId xmlns="" xmlns:a16="http://schemas.microsoft.com/office/drawing/2014/main" id="{A22B40AE-3916-D345-A171-A5EB752A596C}"/>
              </a:ext>
            </a:extLst>
          </p:cNvPr>
          <p:cNvSpPr>
            <a:spLocks noGrp="1"/>
          </p:cNvSpPr>
          <p:nvPr>
            <p:ph idx="1"/>
          </p:nvPr>
        </p:nvSpPr>
        <p:spPr/>
        <p:txBody>
          <a:bodyPr>
            <a:normAutofit fontScale="92500" lnSpcReduction="10000"/>
          </a:bodyPr>
          <a:lstStyle/>
          <a:p>
            <a:pPr lvl="0">
              <a:buClr>
                <a:srgbClr val="5861AA"/>
              </a:buClr>
              <a:defRPr/>
            </a:pPr>
            <a:r>
              <a:rPr lang="en-US" sz="2400" dirty="0">
                <a:solidFill>
                  <a:srgbClr val="000000"/>
                </a:solidFill>
              </a:rPr>
              <a:t>Teach and model privacy, respect, healthy boundaries</a:t>
            </a:r>
          </a:p>
          <a:p>
            <a:pPr lvl="0">
              <a:buClr>
                <a:srgbClr val="5861AA"/>
              </a:buClr>
              <a:defRPr/>
            </a:pPr>
            <a:r>
              <a:rPr lang="en-US" sz="2400" dirty="0">
                <a:solidFill>
                  <a:srgbClr val="000000"/>
                </a:solidFill>
              </a:rPr>
              <a:t>Talk about “ok” and “not ok” touches</a:t>
            </a:r>
          </a:p>
          <a:p>
            <a:pPr lvl="0">
              <a:buClr>
                <a:srgbClr val="5861AA"/>
              </a:buClr>
              <a:defRPr/>
            </a:pPr>
            <a:r>
              <a:rPr lang="en-US" sz="2400" dirty="0">
                <a:solidFill>
                  <a:srgbClr val="000000"/>
                </a:solidFill>
              </a:rPr>
              <a:t>Provide age-appropriate sexuality education</a:t>
            </a:r>
          </a:p>
          <a:p>
            <a:pPr lvl="0">
              <a:buClr>
                <a:srgbClr val="5861AA"/>
              </a:buClr>
              <a:defRPr/>
            </a:pPr>
            <a:r>
              <a:rPr lang="en-US" sz="2400" dirty="0">
                <a:solidFill>
                  <a:srgbClr val="000000"/>
                </a:solidFill>
              </a:rPr>
              <a:t>Encourage self-care</a:t>
            </a:r>
          </a:p>
          <a:p>
            <a:pPr lvl="0">
              <a:buClr>
                <a:srgbClr val="5861AA"/>
              </a:buClr>
              <a:defRPr/>
            </a:pPr>
            <a:r>
              <a:rPr lang="en-US" sz="2400" dirty="0">
                <a:solidFill>
                  <a:srgbClr val="000000"/>
                </a:solidFill>
              </a:rPr>
              <a:t>Answer questions honestly and directly</a:t>
            </a:r>
          </a:p>
          <a:p>
            <a:pPr lvl="0">
              <a:buClr>
                <a:srgbClr val="5861AA"/>
              </a:buClr>
              <a:defRPr/>
            </a:pPr>
            <a:r>
              <a:rPr lang="en-US" sz="2400" dirty="0">
                <a:solidFill>
                  <a:srgbClr val="000000"/>
                </a:solidFill>
              </a:rPr>
              <a:t>Teach and model consent</a:t>
            </a:r>
          </a:p>
          <a:p>
            <a:pPr lvl="0">
              <a:buClr>
                <a:srgbClr val="5861AA"/>
              </a:buClr>
              <a:defRPr/>
            </a:pPr>
            <a:r>
              <a:rPr lang="en-US" sz="2400" dirty="0">
                <a:solidFill>
                  <a:srgbClr val="000000"/>
                </a:solidFill>
              </a:rPr>
              <a:t>Introducing surprises - NOT secrets</a:t>
            </a:r>
          </a:p>
        </p:txBody>
      </p:sp>
    </p:spTree>
    <p:extLst>
      <p:ext uri="{BB962C8B-B14F-4D97-AF65-F5344CB8AC3E}">
        <p14:creationId xmlns:p14="http://schemas.microsoft.com/office/powerpoint/2010/main" val="3251207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How Would You Answer?</a:t>
            </a:r>
          </a:p>
        </p:txBody>
      </p:sp>
      <p:sp>
        <p:nvSpPr>
          <p:cNvPr id="5" name="Content Placeholder 4">
            <a:extLst>
              <a:ext uri="{FF2B5EF4-FFF2-40B4-BE49-F238E27FC236}">
                <a16:creationId xmlns="" xmlns:a16="http://schemas.microsoft.com/office/drawing/2014/main" id="{3D62D200-7058-D74C-A971-EF0A16635D93}"/>
              </a:ext>
            </a:extLst>
          </p:cNvPr>
          <p:cNvSpPr>
            <a:spLocks noGrp="1"/>
          </p:cNvSpPr>
          <p:nvPr>
            <p:ph sz="half" idx="1"/>
          </p:nvPr>
        </p:nvSpPr>
        <p:spPr>
          <a:xfrm>
            <a:off x="628649" y="1312067"/>
            <a:ext cx="4950183" cy="3263504"/>
          </a:xfrm>
        </p:spPr>
        <p:txBody>
          <a:bodyPr>
            <a:normAutofit/>
          </a:bodyPr>
          <a:lstStyle/>
          <a:p>
            <a:r>
              <a:rPr lang="en-US" sz="2400" dirty="0"/>
              <a:t>How are babies born?</a:t>
            </a:r>
          </a:p>
          <a:p>
            <a:r>
              <a:rPr lang="en-US" sz="2400" dirty="0"/>
              <a:t>What is S-E-X? </a:t>
            </a:r>
          </a:p>
          <a:p>
            <a:r>
              <a:rPr lang="en-US" sz="2400" dirty="0"/>
              <a:t>Why do I have a penis/vagina?</a:t>
            </a:r>
          </a:p>
          <a:p>
            <a:r>
              <a:rPr lang="en-US" sz="2400" dirty="0">
                <a:solidFill>
                  <a:srgbClr val="000000"/>
                </a:solidFill>
              </a:rPr>
              <a:t>What is porn?</a:t>
            </a:r>
          </a:p>
          <a:p>
            <a:r>
              <a:rPr lang="en-US" sz="2400" dirty="0">
                <a:solidFill>
                  <a:srgbClr val="000000"/>
                </a:solidFill>
              </a:rPr>
              <a:t>What does gay mean?</a:t>
            </a:r>
          </a:p>
          <a:p>
            <a:r>
              <a:rPr lang="en-US" sz="2400" dirty="0">
                <a:solidFill>
                  <a:srgbClr val="000000"/>
                </a:solidFill>
              </a:rPr>
              <a:t>What does “*&amp;%$” mean?</a:t>
            </a:r>
            <a:endParaRPr lang="en-US" dirty="0"/>
          </a:p>
        </p:txBody>
      </p:sp>
      <p:pic>
        <p:nvPicPr>
          <p:cNvPr id="8" name="Picture 3">
            <a:extLst>
              <a:ext uri="{FF2B5EF4-FFF2-40B4-BE49-F238E27FC236}">
                <a16:creationId xmlns="" xmlns:a16="http://schemas.microsoft.com/office/drawing/2014/main" id="{28E610D4-B2FD-5A43-A17F-94F773B143F4}"/>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595765" y="1263046"/>
            <a:ext cx="2902652" cy="326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44152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E7A15B-A370-C946-B12B-52AD63E70ABD}"/>
              </a:ext>
            </a:extLst>
          </p:cNvPr>
          <p:cNvSpPr>
            <a:spLocks noGrp="1"/>
          </p:cNvSpPr>
          <p:nvPr>
            <p:ph type="title"/>
          </p:nvPr>
        </p:nvSpPr>
        <p:spPr/>
        <p:txBody>
          <a:bodyPr/>
          <a:lstStyle/>
          <a:p>
            <a:r>
              <a:rPr lang="en-US" dirty="0">
                <a:solidFill>
                  <a:srgbClr val="00B050"/>
                </a:solidFill>
              </a:rPr>
              <a:t>Talking about Consent</a:t>
            </a:r>
          </a:p>
        </p:txBody>
      </p:sp>
      <p:sp>
        <p:nvSpPr>
          <p:cNvPr id="3" name="Content Placeholder 2">
            <a:extLst>
              <a:ext uri="{FF2B5EF4-FFF2-40B4-BE49-F238E27FC236}">
                <a16:creationId xmlns="" xmlns:a16="http://schemas.microsoft.com/office/drawing/2014/main" id="{51EE99C4-7E39-C544-93C5-8047ED12A065}"/>
              </a:ext>
            </a:extLst>
          </p:cNvPr>
          <p:cNvSpPr>
            <a:spLocks noGrp="1"/>
          </p:cNvSpPr>
          <p:nvPr>
            <p:ph idx="1"/>
          </p:nvPr>
        </p:nvSpPr>
        <p:spPr/>
        <p:txBody>
          <a:bodyPr>
            <a:normAutofit/>
          </a:bodyPr>
          <a:lstStyle/>
          <a:p>
            <a:pPr>
              <a:lnSpc>
                <a:spcPct val="110000"/>
              </a:lnSpc>
            </a:pPr>
            <a:r>
              <a:rPr lang="en-US" dirty="0"/>
              <a:t>Minors cannot give informed consent - EVER</a:t>
            </a:r>
          </a:p>
          <a:p>
            <a:pPr>
              <a:lnSpc>
                <a:spcPct val="110000"/>
              </a:lnSpc>
            </a:pPr>
            <a:r>
              <a:rPr lang="en-US" dirty="0"/>
              <a:t>Respect children’s physical boundaries</a:t>
            </a:r>
          </a:p>
          <a:p>
            <a:pPr>
              <a:lnSpc>
                <a:spcPct val="110000"/>
              </a:lnSpc>
            </a:pPr>
            <a:r>
              <a:rPr lang="en-US" dirty="0"/>
              <a:t>Teach respect for other people’s physical boundaries</a:t>
            </a:r>
          </a:p>
          <a:p>
            <a:pPr>
              <a:lnSpc>
                <a:spcPct val="110000"/>
              </a:lnSpc>
            </a:pPr>
            <a:r>
              <a:rPr lang="en-US" dirty="0"/>
              <a:t>Know the laws – talk with teens!</a:t>
            </a:r>
          </a:p>
          <a:p>
            <a:pPr>
              <a:lnSpc>
                <a:spcPct val="110000"/>
              </a:lnSpc>
            </a:pPr>
            <a:r>
              <a:rPr lang="en-US" dirty="0"/>
              <a:t>Verbal and body language skills</a:t>
            </a:r>
          </a:p>
          <a:p>
            <a:pPr>
              <a:lnSpc>
                <a:spcPct val="110000"/>
              </a:lnSpc>
            </a:pPr>
            <a:r>
              <a:rPr lang="en-US" dirty="0"/>
              <a:t>Model</a:t>
            </a:r>
          </a:p>
          <a:p>
            <a:pPr>
              <a:lnSpc>
                <a:spcPct val="110000"/>
              </a:lnSpc>
            </a:pPr>
            <a:endParaRPr lang="en-US" dirty="0"/>
          </a:p>
          <a:p>
            <a:pPr>
              <a:lnSpc>
                <a:spcPct val="110000"/>
              </a:lnSpc>
            </a:pPr>
            <a:endParaRPr lang="en-US" dirty="0"/>
          </a:p>
        </p:txBody>
      </p:sp>
      <p:pic>
        <p:nvPicPr>
          <p:cNvPr id="4" name="Picture 2">
            <a:extLst>
              <a:ext uri="{FF2B5EF4-FFF2-40B4-BE49-F238E27FC236}">
                <a16:creationId xmlns="" xmlns:a16="http://schemas.microsoft.com/office/drawing/2014/main" id="{E23DA714-FD7F-4D4F-86B4-DDF190514F0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2123" y="2911674"/>
            <a:ext cx="3664012" cy="278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830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5B1EA-87D8-A24C-B458-9DAB31DF201D}"/>
              </a:ext>
            </a:extLst>
          </p:cNvPr>
          <p:cNvSpPr>
            <a:spLocks noGrp="1"/>
          </p:cNvSpPr>
          <p:nvPr>
            <p:ph type="title"/>
          </p:nvPr>
        </p:nvSpPr>
        <p:spPr/>
        <p:txBody>
          <a:bodyPr>
            <a:normAutofit/>
          </a:bodyPr>
          <a:lstStyle/>
          <a:p>
            <a:r>
              <a:rPr lang="en-US" dirty="0">
                <a:solidFill>
                  <a:srgbClr val="00B050"/>
                </a:solidFill>
              </a:rPr>
              <a:t>Prevention Tasks: 6-8</a:t>
            </a:r>
          </a:p>
        </p:txBody>
      </p:sp>
      <p:sp>
        <p:nvSpPr>
          <p:cNvPr id="10" name="Content Placeholder 9">
            <a:extLst>
              <a:ext uri="{FF2B5EF4-FFF2-40B4-BE49-F238E27FC236}">
                <a16:creationId xmlns="" xmlns:a16="http://schemas.microsoft.com/office/drawing/2014/main" id="{978906AF-D1B5-CB44-AA66-E634CB6BC973}"/>
              </a:ext>
            </a:extLst>
          </p:cNvPr>
          <p:cNvSpPr>
            <a:spLocks noGrp="1"/>
          </p:cNvSpPr>
          <p:nvPr>
            <p:ph idx="1"/>
          </p:nvPr>
        </p:nvSpPr>
        <p:spPr>
          <a:solidFill>
            <a:schemeClr val="bg1">
              <a:alpha val="10000"/>
            </a:schemeClr>
          </a:solidFill>
        </p:spPr>
        <p:txBody>
          <a:bodyPr/>
          <a:lstStyle/>
          <a:p>
            <a:pPr lvl="0">
              <a:lnSpc>
                <a:spcPct val="113000"/>
              </a:lnSpc>
              <a:buClr>
                <a:srgbClr val="5861AA"/>
              </a:buClr>
              <a:defRPr/>
            </a:pPr>
            <a:r>
              <a:rPr lang="en-US" sz="2400" dirty="0">
                <a:solidFill>
                  <a:srgbClr val="000000"/>
                </a:solidFill>
              </a:rPr>
              <a:t>Provide age-appropriate information about sexuality</a:t>
            </a:r>
          </a:p>
          <a:p>
            <a:pPr lvl="0">
              <a:lnSpc>
                <a:spcPct val="113000"/>
              </a:lnSpc>
              <a:buClr>
                <a:srgbClr val="5861AA"/>
              </a:buClr>
              <a:defRPr/>
            </a:pPr>
            <a:r>
              <a:rPr lang="en-US" sz="2400" dirty="0">
                <a:solidFill>
                  <a:srgbClr val="000000"/>
                </a:solidFill>
              </a:rPr>
              <a:t>Utilize media, books, situational opportunities to discuss sexual matters</a:t>
            </a:r>
          </a:p>
          <a:p>
            <a:pPr lvl="0">
              <a:lnSpc>
                <a:spcPct val="113000"/>
              </a:lnSpc>
              <a:buClr>
                <a:srgbClr val="5861AA"/>
              </a:buClr>
              <a:defRPr/>
            </a:pPr>
            <a:r>
              <a:rPr lang="en-US" sz="2400" dirty="0">
                <a:solidFill>
                  <a:srgbClr val="000000"/>
                </a:solidFill>
              </a:rPr>
              <a:t>Model healthy and respectful boundaries</a:t>
            </a:r>
          </a:p>
          <a:p>
            <a:pPr lvl="0">
              <a:lnSpc>
                <a:spcPct val="113000"/>
              </a:lnSpc>
              <a:buClr>
                <a:srgbClr val="5861AA"/>
              </a:buClr>
              <a:defRPr/>
            </a:pPr>
            <a:r>
              <a:rPr lang="en-US" sz="2400" dirty="0">
                <a:solidFill>
                  <a:srgbClr val="000000"/>
                </a:solidFill>
              </a:rPr>
              <a:t>Reinforce family safety planning rules</a:t>
            </a:r>
          </a:p>
        </p:txBody>
      </p:sp>
    </p:spTree>
    <p:extLst>
      <p:ext uri="{BB962C8B-B14F-4D97-AF65-F5344CB8AC3E}">
        <p14:creationId xmlns:p14="http://schemas.microsoft.com/office/powerpoint/2010/main" val="2902495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17FDDE-D9DD-0447-92C6-CEE1A141C6FB}"/>
              </a:ext>
            </a:extLst>
          </p:cNvPr>
          <p:cNvSpPr>
            <a:spLocks noGrp="1"/>
          </p:cNvSpPr>
          <p:nvPr>
            <p:ph type="title"/>
          </p:nvPr>
        </p:nvSpPr>
        <p:spPr/>
        <p:txBody>
          <a:bodyPr/>
          <a:lstStyle/>
          <a:p>
            <a:r>
              <a:rPr lang="en-US" dirty="0">
                <a:solidFill>
                  <a:srgbClr val="00B050"/>
                </a:solidFill>
              </a:rPr>
              <a:t>Safety in the Digital World</a:t>
            </a:r>
          </a:p>
        </p:txBody>
      </p:sp>
      <p:sp>
        <p:nvSpPr>
          <p:cNvPr id="7" name="Right Arrow 6">
            <a:extLst>
              <a:ext uri="{FF2B5EF4-FFF2-40B4-BE49-F238E27FC236}">
                <a16:creationId xmlns="" xmlns:a16="http://schemas.microsoft.com/office/drawing/2014/main" id="{EDA3D87C-BE2E-2A48-A417-CC860CA24746}"/>
              </a:ext>
            </a:extLst>
          </p:cNvPr>
          <p:cNvSpPr/>
          <p:nvPr/>
        </p:nvSpPr>
        <p:spPr>
          <a:xfrm>
            <a:off x="628650" y="971550"/>
            <a:ext cx="7886700" cy="994172"/>
          </a:xfrm>
          <a:prstGeom prs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0-7</a:t>
            </a:r>
          </a:p>
        </p:txBody>
      </p:sp>
      <p:sp>
        <p:nvSpPr>
          <p:cNvPr id="9" name="TextBox 8">
            <a:extLst>
              <a:ext uri="{FF2B5EF4-FFF2-40B4-BE49-F238E27FC236}">
                <a16:creationId xmlns="" xmlns:a16="http://schemas.microsoft.com/office/drawing/2014/main" id="{73AC0BBA-5BAB-444C-B9D2-2F3BC2972A33}"/>
              </a:ext>
            </a:extLst>
          </p:cNvPr>
          <p:cNvSpPr txBox="1"/>
          <p:nvPr/>
        </p:nvSpPr>
        <p:spPr>
          <a:xfrm>
            <a:off x="628650" y="1755726"/>
            <a:ext cx="1307592" cy="2246769"/>
          </a:xfrm>
          <a:prstGeom prst="rect">
            <a:avLst/>
          </a:prstGeom>
          <a:noFill/>
        </p:spPr>
        <p:txBody>
          <a:bodyPr wrap="square" rtlCol="0">
            <a:spAutoFit/>
          </a:bodyPr>
          <a:lstStyle/>
          <a:p>
            <a:pPr>
              <a:spcBef>
                <a:spcPts val="0"/>
              </a:spcBef>
              <a:spcAft>
                <a:spcPts val="1200"/>
              </a:spcAft>
            </a:pPr>
            <a:r>
              <a:rPr lang="en-US" sz="1200" dirty="0">
                <a:latin typeface="Arial" panose="020B0604020202020204" pitchFamily="34" charset="0"/>
                <a:cs typeface="Arial" panose="020B0604020202020204" pitchFamily="34" charset="0"/>
              </a:rPr>
              <a:t>Uses media passively – entertainment/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educational use</a:t>
            </a:r>
          </a:p>
          <a:p>
            <a:pPr>
              <a:spcBef>
                <a:spcPts val="0"/>
              </a:spcBef>
              <a:spcAft>
                <a:spcPts val="1200"/>
              </a:spcAft>
            </a:pPr>
            <a:r>
              <a:rPr lang="en-US" sz="1200" dirty="0">
                <a:latin typeface="Arial" panose="020B0604020202020204" pitchFamily="34" charset="0"/>
                <a:cs typeface="Arial" panose="020B0604020202020204" pitchFamily="34" charset="0"/>
              </a:rPr>
              <a:t>Heavy use of supervision and parental controls!</a:t>
            </a:r>
          </a:p>
          <a:p>
            <a:pPr>
              <a:spcBef>
                <a:spcPts val="0"/>
              </a:spcBef>
              <a:spcAft>
                <a:spcPts val="1200"/>
              </a:spcAft>
            </a:pPr>
            <a:r>
              <a:rPr lang="en-US" sz="1200" dirty="0">
                <a:latin typeface="Arial" panose="020B0604020202020204" pitchFamily="34" charset="0"/>
                <a:cs typeface="Arial" panose="020B0604020202020204" pitchFamily="34" charset="0"/>
              </a:rPr>
              <a:t>Use media together</a:t>
            </a:r>
          </a:p>
        </p:txBody>
      </p:sp>
      <p:sp>
        <p:nvSpPr>
          <p:cNvPr id="10" name="Right Arrow 9">
            <a:extLst>
              <a:ext uri="{FF2B5EF4-FFF2-40B4-BE49-F238E27FC236}">
                <a16:creationId xmlns="" xmlns:a16="http://schemas.microsoft.com/office/drawing/2014/main" id="{3E88D19E-D248-B24D-A65D-171FAD6D9152}"/>
              </a:ext>
            </a:extLst>
          </p:cNvPr>
          <p:cNvSpPr/>
          <p:nvPr/>
        </p:nvSpPr>
        <p:spPr>
          <a:xfrm>
            <a:off x="1936242" y="1428750"/>
            <a:ext cx="6578262" cy="994172"/>
          </a:xfrm>
          <a:prstGeom prs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7-10</a:t>
            </a:r>
          </a:p>
        </p:txBody>
      </p:sp>
      <p:sp>
        <p:nvSpPr>
          <p:cNvPr id="12" name="TextBox 11">
            <a:extLst>
              <a:ext uri="{FF2B5EF4-FFF2-40B4-BE49-F238E27FC236}">
                <a16:creationId xmlns="" xmlns:a16="http://schemas.microsoft.com/office/drawing/2014/main" id="{42CF616A-8C48-0F48-BF74-FD9D7AF79E5A}"/>
              </a:ext>
            </a:extLst>
          </p:cNvPr>
          <p:cNvSpPr txBox="1"/>
          <p:nvPr/>
        </p:nvSpPr>
        <p:spPr>
          <a:xfrm>
            <a:off x="1942595" y="2153362"/>
            <a:ext cx="1311526" cy="2585323"/>
          </a:xfrm>
          <a:prstGeom prst="rect">
            <a:avLst/>
          </a:prstGeom>
          <a:noFill/>
        </p:spPr>
        <p:txBody>
          <a:bodyPr wrap="square" rtlCol="0">
            <a:spAutoFit/>
          </a:bodyPr>
          <a:lstStyle/>
          <a:p>
            <a:pPr>
              <a:spcBef>
                <a:spcPts val="0"/>
              </a:spcBef>
              <a:spcAft>
                <a:spcPts val="1200"/>
              </a:spcAft>
            </a:pPr>
            <a:r>
              <a:rPr lang="en-US" sz="1200" dirty="0">
                <a:latin typeface="Arial" panose="020B0604020202020204" pitchFamily="34" charset="0"/>
                <a:cs typeface="Arial" panose="020B0604020202020204" pitchFamily="34" charset="0"/>
              </a:rPr>
              <a:t>Increased exploration</a:t>
            </a:r>
          </a:p>
          <a:p>
            <a:pPr>
              <a:spcBef>
                <a:spcPts val="0"/>
              </a:spcBef>
              <a:spcAft>
                <a:spcPts val="1200"/>
              </a:spcAft>
            </a:pPr>
            <a:r>
              <a:rPr lang="en-US" sz="1200" dirty="0">
                <a:latin typeface="Arial" panose="020B0604020202020204" pitchFamily="34" charset="0"/>
                <a:cs typeface="Arial" panose="020B0604020202020204" pitchFamily="34" charset="0"/>
              </a:rPr>
              <a:t>Increased interactivity = increased predation risk</a:t>
            </a:r>
          </a:p>
          <a:p>
            <a:pPr>
              <a:spcBef>
                <a:spcPts val="0"/>
              </a:spcBef>
              <a:spcAft>
                <a:spcPts val="1200"/>
              </a:spcAft>
            </a:pPr>
            <a:r>
              <a:rPr lang="en-US" sz="1200" dirty="0">
                <a:latin typeface="Arial" panose="020B0604020202020204" pitchFamily="34" charset="0"/>
                <a:cs typeface="Arial" panose="020B0604020202020204" pitchFamily="34" charset="0"/>
              </a:rPr>
              <a:t>Wants increased access to more mature sites and content</a:t>
            </a:r>
          </a:p>
          <a:p>
            <a:pPr>
              <a:spcBef>
                <a:spcPts val="0"/>
              </a:spcBef>
              <a:spcAft>
                <a:spcPts val="1200"/>
              </a:spcAft>
            </a:pPr>
            <a:endParaRPr lang="en-US" sz="1200" dirty="0">
              <a:latin typeface="Arial" panose="020B0604020202020204" pitchFamily="34" charset="0"/>
              <a:cs typeface="Arial" panose="020B0604020202020204" pitchFamily="34" charset="0"/>
            </a:endParaRPr>
          </a:p>
        </p:txBody>
      </p:sp>
      <p:sp>
        <p:nvSpPr>
          <p:cNvPr id="13" name="Right Arrow 12">
            <a:extLst>
              <a:ext uri="{FF2B5EF4-FFF2-40B4-BE49-F238E27FC236}">
                <a16:creationId xmlns="" xmlns:a16="http://schemas.microsoft.com/office/drawing/2014/main" id="{843681EC-64DA-A148-816D-43BB9F0DBA0E}"/>
              </a:ext>
            </a:extLst>
          </p:cNvPr>
          <p:cNvSpPr/>
          <p:nvPr/>
        </p:nvSpPr>
        <p:spPr>
          <a:xfrm>
            <a:off x="3260474" y="1885950"/>
            <a:ext cx="5254031" cy="994172"/>
          </a:xfrm>
          <a:prstGeom prs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10-13</a:t>
            </a:r>
          </a:p>
        </p:txBody>
      </p:sp>
      <p:sp>
        <p:nvSpPr>
          <p:cNvPr id="14" name="TextBox 13">
            <a:extLst>
              <a:ext uri="{FF2B5EF4-FFF2-40B4-BE49-F238E27FC236}">
                <a16:creationId xmlns="" xmlns:a16="http://schemas.microsoft.com/office/drawing/2014/main" id="{86E27066-37C5-174E-8E0F-60531CB4096E}"/>
              </a:ext>
            </a:extLst>
          </p:cNvPr>
          <p:cNvSpPr txBox="1"/>
          <p:nvPr/>
        </p:nvSpPr>
        <p:spPr>
          <a:xfrm>
            <a:off x="3258045" y="2588405"/>
            <a:ext cx="1307592" cy="1846659"/>
          </a:xfrm>
          <a:prstGeom prst="rect">
            <a:avLst/>
          </a:prstGeom>
          <a:noFill/>
        </p:spPr>
        <p:txBody>
          <a:bodyPr wrap="square" rtlCol="0">
            <a:spAutoFit/>
          </a:bodyPr>
          <a:lstStyle/>
          <a:p>
            <a:pPr>
              <a:spcAft>
                <a:spcPts val="1200"/>
              </a:spcAft>
            </a:pPr>
            <a:r>
              <a:rPr lang="en-US" sz="1200" dirty="0">
                <a:latin typeface="Arial" panose="020B0604020202020204" pitchFamily="34" charset="0"/>
                <a:cs typeface="Arial" panose="020B0604020202020204" pitchFamily="34" charset="0"/>
              </a:rPr>
              <a:t>Full-blown digital media users</a:t>
            </a:r>
          </a:p>
          <a:p>
            <a:pPr>
              <a:spcAft>
                <a:spcPts val="1200"/>
              </a:spcAft>
            </a:pPr>
            <a:r>
              <a:rPr lang="en-US" sz="1200" dirty="0">
                <a:latin typeface="Arial" panose="020B0604020202020204" pitchFamily="34" charset="0"/>
                <a:cs typeface="Arial" panose="020B0604020202020204" pitchFamily="34" charset="0"/>
              </a:rPr>
              <a:t>Sex education</a:t>
            </a:r>
          </a:p>
          <a:p>
            <a:pPr>
              <a:spcAft>
                <a:spcPts val="1200"/>
              </a:spcAft>
            </a:pPr>
            <a:r>
              <a:rPr lang="en-US" sz="1200" dirty="0">
                <a:latin typeface="Arial" panose="020B0604020202020204" pitchFamily="34" charset="0"/>
                <a:cs typeface="Arial" panose="020B0604020202020204" pitchFamily="34" charset="0"/>
              </a:rPr>
              <a:t>Cyberbullying/</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Peer Pressure</a:t>
            </a:r>
          </a:p>
          <a:p>
            <a:pPr>
              <a:spcAft>
                <a:spcPts val="1200"/>
              </a:spcAft>
            </a:pPr>
            <a:r>
              <a:rPr lang="en-US" sz="1200" dirty="0">
                <a:latin typeface="Arial" panose="020B0604020202020204" pitchFamily="34" charset="0"/>
                <a:cs typeface="Arial" panose="020B0604020202020204" pitchFamily="34" charset="0"/>
              </a:rPr>
              <a:t>Most vulnerable</a:t>
            </a:r>
          </a:p>
        </p:txBody>
      </p:sp>
      <p:sp>
        <p:nvSpPr>
          <p:cNvPr id="15" name="Right Arrow 14">
            <a:extLst>
              <a:ext uri="{FF2B5EF4-FFF2-40B4-BE49-F238E27FC236}">
                <a16:creationId xmlns="" xmlns:a16="http://schemas.microsoft.com/office/drawing/2014/main" id="{139673B4-E29D-7F48-BD8B-10E81E3EB2C2}"/>
              </a:ext>
            </a:extLst>
          </p:cNvPr>
          <p:cNvSpPr/>
          <p:nvPr/>
        </p:nvSpPr>
        <p:spPr>
          <a:xfrm>
            <a:off x="4569561" y="2337483"/>
            <a:ext cx="3944945" cy="994172"/>
          </a:xfrm>
          <a:prstGeom prs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14+</a:t>
            </a:r>
          </a:p>
        </p:txBody>
      </p:sp>
      <p:sp>
        <p:nvSpPr>
          <p:cNvPr id="17" name="TextBox 16">
            <a:extLst>
              <a:ext uri="{FF2B5EF4-FFF2-40B4-BE49-F238E27FC236}">
                <a16:creationId xmlns="" xmlns:a16="http://schemas.microsoft.com/office/drawing/2014/main" id="{86168DAC-12C3-BF46-9F4B-38B104ED0A0A}"/>
              </a:ext>
            </a:extLst>
          </p:cNvPr>
          <p:cNvSpPr txBox="1"/>
          <p:nvPr/>
        </p:nvSpPr>
        <p:spPr>
          <a:xfrm>
            <a:off x="4572000" y="3077111"/>
            <a:ext cx="1307592" cy="1692771"/>
          </a:xfrm>
          <a:prstGeom prst="rect">
            <a:avLst/>
          </a:prstGeom>
          <a:noFill/>
        </p:spPr>
        <p:txBody>
          <a:bodyPr wrap="square" rtlCol="0">
            <a:spAutoFit/>
          </a:bodyPr>
          <a:lstStyle/>
          <a:p>
            <a:pPr>
              <a:spcAft>
                <a:spcPts val="1200"/>
              </a:spcAft>
            </a:pPr>
            <a:r>
              <a:rPr lang="en-US" sz="1200" dirty="0">
                <a:latin typeface="Arial" panose="020B0604020202020204" pitchFamily="34" charset="0"/>
                <a:cs typeface="Arial" panose="020B0604020202020204" pitchFamily="34" charset="0"/>
              </a:rPr>
              <a:t>Parental controls no longer effective</a:t>
            </a:r>
          </a:p>
          <a:p>
            <a:pPr>
              <a:spcAft>
                <a:spcPts val="1200"/>
              </a:spcAft>
            </a:pPr>
            <a:r>
              <a:rPr lang="en-US" sz="1200" dirty="0">
                <a:latin typeface="Arial" panose="020B0604020202020204" pitchFamily="34" charset="0"/>
                <a:cs typeface="Arial" panose="020B0604020202020204" pitchFamily="34" charset="0"/>
              </a:rPr>
              <a:t>Romance and friendships</a:t>
            </a:r>
          </a:p>
          <a:p>
            <a:pPr>
              <a:spcAft>
                <a:spcPts val="1200"/>
              </a:spcAft>
            </a:pPr>
            <a:r>
              <a:rPr lang="en-US" sz="1200" dirty="0">
                <a:latin typeface="Arial" panose="020B0604020202020204" pitchFamily="34" charset="0"/>
                <a:cs typeface="Arial" panose="020B0604020202020204" pitchFamily="34" charset="0"/>
              </a:rPr>
              <a:t>Privacy concerns</a:t>
            </a:r>
          </a:p>
        </p:txBody>
      </p:sp>
      <p:sp>
        <p:nvSpPr>
          <p:cNvPr id="18" name="Right Arrow 17">
            <a:extLst>
              <a:ext uri="{FF2B5EF4-FFF2-40B4-BE49-F238E27FC236}">
                <a16:creationId xmlns="" xmlns:a16="http://schemas.microsoft.com/office/drawing/2014/main" id="{A4573227-293E-AC49-ACB3-690FD0212EE0}"/>
              </a:ext>
            </a:extLst>
          </p:cNvPr>
          <p:cNvSpPr/>
          <p:nvPr/>
        </p:nvSpPr>
        <p:spPr>
          <a:xfrm>
            <a:off x="5877153" y="2762416"/>
            <a:ext cx="2637353" cy="994172"/>
          </a:xfrm>
          <a:prstGeom prs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Safety Planning</a:t>
            </a:r>
          </a:p>
        </p:txBody>
      </p:sp>
      <p:sp>
        <p:nvSpPr>
          <p:cNvPr id="19" name="TextBox 18">
            <a:extLst>
              <a:ext uri="{FF2B5EF4-FFF2-40B4-BE49-F238E27FC236}">
                <a16:creationId xmlns="" xmlns:a16="http://schemas.microsoft.com/office/drawing/2014/main" id="{E9C601C2-849B-D74E-A965-0BDE4CBBC824}"/>
              </a:ext>
            </a:extLst>
          </p:cNvPr>
          <p:cNvSpPr txBox="1"/>
          <p:nvPr/>
        </p:nvSpPr>
        <p:spPr>
          <a:xfrm>
            <a:off x="5882031" y="3502045"/>
            <a:ext cx="1661769" cy="1815882"/>
          </a:xfrm>
          <a:prstGeom prst="rect">
            <a:avLst/>
          </a:prstGeom>
          <a:noFill/>
        </p:spPr>
        <p:txBody>
          <a:bodyPr wrap="square" rtlCol="0">
            <a:spAutoFit/>
          </a:bodyPr>
          <a:lstStyle/>
          <a:p>
            <a:pPr>
              <a:spcAft>
                <a:spcPts val="1200"/>
              </a:spcAft>
            </a:pPr>
            <a:r>
              <a:rPr lang="en-US" sz="1200" dirty="0">
                <a:latin typeface="Arial" panose="020B0604020202020204" pitchFamily="34" charset="0"/>
                <a:cs typeface="Arial" panose="020B0604020202020204" pitchFamily="34" charset="0"/>
              </a:rPr>
              <a:t>Engage!</a:t>
            </a:r>
          </a:p>
          <a:p>
            <a:pPr>
              <a:spcAft>
                <a:spcPts val="1200"/>
              </a:spcAft>
            </a:pPr>
            <a:r>
              <a:rPr lang="en-US" sz="1200" dirty="0">
                <a:latin typeface="Arial" panose="020B0604020202020204" pitchFamily="34" charset="0"/>
                <a:cs typeface="Arial" panose="020B0604020202020204" pitchFamily="34" charset="0"/>
              </a:rPr>
              <a:t>Keep learning! Ask questions!</a:t>
            </a:r>
          </a:p>
          <a:p>
            <a:pPr>
              <a:spcAft>
                <a:spcPts val="1200"/>
              </a:spcAft>
            </a:pPr>
            <a:r>
              <a:rPr lang="en-US" sz="1200" dirty="0">
                <a:latin typeface="Arial" panose="020B0604020202020204" pitchFamily="34" charset="0"/>
                <a:cs typeface="Arial" panose="020B0604020202020204" pitchFamily="34" charset="0"/>
              </a:rPr>
              <a:t>Keep teaching!</a:t>
            </a:r>
          </a:p>
          <a:p>
            <a:pPr>
              <a:spcAft>
                <a:spcPts val="1200"/>
              </a:spcAft>
            </a:pPr>
            <a:r>
              <a:rPr lang="en-US" sz="1200" dirty="0">
                <a:latin typeface="Arial" panose="020B0604020202020204" pitchFamily="34" charset="0"/>
                <a:cs typeface="Arial" panose="020B0604020202020204" pitchFamily="34" charset="0"/>
              </a:rPr>
              <a:t>Model!</a:t>
            </a:r>
          </a:p>
          <a:p>
            <a:pPr>
              <a:spcAft>
                <a:spcPts val="1200"/>
              </a:spcAft>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0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p:tgtEl>
                                          <p:spTgt spid="9"/>
                                        </p:tgtEl>
                                        <p:attrNameLst>
                                          <p:attrName>ppt_y</p:attrName>
                                        </p:attrNameLst>
                                      </p:cBhvr>
                                      <p:tavLst>
                                        <p:tav tm="0">
                                          <p:val>
                                            <p:strVal val="#ppt_y-#ppt_h*1.125000"/>
                                          </p:val>
                                        </p:tav>
                                        <p:tav tm="100000">
                                          <p:val>
                                            <p:strVal val="#ppt_y"/>
                                          </p:val>
                                        </p:tav>
                                      </p:tavLst>
                                    </p:anim>
                                    <p:animEffect transition="in" filter="wipe(down)">
                                      <p:cBhvr>
                                        <p:cTn id="8" dur="20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p:tgtEl>
                                          <p:spTgt spid="12"/>
                                        </p:tgtEl>
                                        <p:attrNameLst>
                                          <p:attrName>ppt_y</p:attrName>
                                        </p:attrNameLst>
                                      </p:cBhvr>
                                      <p:tavLst>
                                        <p:tav tm="0">
                                          <p:val>
                                            <p:strVal val="#ppt_y-#ppt_h*1.125000"/>
                                          </p:val>
                                        </p:tav>
                                        <p:tav tm="100000">
                                          <p:val>
                                            <p:strVal val="#ppt_y"/>
                                          </p:val>
                                        </p:tav>
                                      </p:tavLst>
                                    </p:anim>
                                    <p:animEffect transition="in" filter="wipe(down)">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1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p:tgtEl>
                                          <p:spTgt spid="14"/>
                                        </p:tgtEl>
                                        <p:attrNameLst>
                                          <p:attrName>ppt_y</p:attrName>
                                        </p:attrNameLst>
                                      </p:cBhvr>
                                      <p:tavLst>
                                        <p:tav tm="0">
                                          <p:val>
                                            <p:strVal val="#ppt_y-#ppt_h*1.125000"/>
                                          </p:val>
                                        </p:tav>
                                        <p:tav tm="100000">
                                          <p:val>
                                            <p:strVal val="#ppt_y"/>
                                          </p:val>
                                        </p:tav>
                                      </p:tavLst>
                                    </p:anim>
                                    <p:animEffect transition="in" filter="wipe(down)">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12" presetClass="entr" presetSubtype="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1000"/>
                                        <p:tgtEl>
                                          <p:spTgt spid="17"/>
                                        </p:tgtEl>
                                        <p:attrNameLst>
                                          <p:attrName>ppt_y</p:attrName>
                                        </p:attrNameLst>
                                      </p:cBhvr>
                                      <p:tavLst>
                                        <p:tav tm="0">
                                          <p:val>
                                            <p:strVal val="#ppt_y-#ppt_h*1.125000"/>
                                          </p:val>
                                        </p:tav>
                                        <p:tav tm="100000">
                                          <p:val>
                                            <p:strVal val="#ppt_y"/>
                                          </p:val>
                                        </p:tav>
                                      </p:tavLst>
                                    </p:anim>
                                    <p:animEffect transition="in" filter="wipe(down)">
                                      <p:cBhvr>
                                        <p:cTn id="41" dur="1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12" presetClass="entr" presetSubtype="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000"/>
                                        <p:tgtEl>
                                          <p:spTgt spid="19"/>
                                        </p:tgtEl>
                                        <p:attrNameLst>
                                          <p:attrName>ppt_y</p:attrName>
                                        </p:attrNameLst>
                                      </p:cBhvr>
                                      <p:tavLst>
                                        <p:tav tm="0">
                                          <p:val>
                                            <p:strVal val="#ppt_y-#ppt_h*1.125000"/>
                                          </p:val>
                                        </p:tav>
                                        <p:tav tm="100000">
                                          <p:val>
                                            <p:strVal val="#ppt_y"/>
                                          </p:val>
                                        </p:tav>
                                      </p:tavLst>
                                    </p:anim>
                                    <p:animEffect transition="in" filter="wipe(down)">
                                      <p:cBhvr>
                                        <p:cTn id="5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3" grpId="0" animBg="1"/>
      <p:bldP spid="14" grpId="0"/>
      <p:bldP spid="15" grpId="0" animBg="1"/>
      <p:bldP spid="17" grpId="0"/>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Ground Rules </a:t>
            </a:r>
          </a:p>
        </p:txBody>
      </p:sp>
      <p:sp>
        <p:nvSpPr>
          <p:cNvPr id="3" name="Content Placeholder 2"/>
          <p:cNvSpPr>
            <a:spLocks noGrp="1"/>
          </p:cNvSpPr>
          <p:nvPr>
            <p:ph idx="1"/>
          </p:nvPr>
        </p:nvSpPr>
        <p:spPr/>
        <p:txBody>
          <a:bodyPr/>
          <a:lstStyle/>
          <a:p>
            <a:r>
              <a:rPr lang="en-US" altLang="en-US" dirty="0"/>
              <a:t>Take care of yourself </a:t>
            </a:r>
          </a:p>
          <a:p>
            <a:r>
              <a:rPr lang="en-US" altLang="en-US" dirty="0"/>
              <a:t>Full participation to the extent you feel able and comfortable </a:t>
            </a:r>
          </a:p>
          <a:p>
            <a:r>
              <a:rPr lang="en-US" altLang="en-US" dirty="0"/>
              <a:t>Use “I” statements</a:t>
            </a:r>
          </a:p>
          <a:p>
            <a:r>
              <a:rPr lang="en-US" altLang="en-US" dirty="0"/>
              <a:t>No such thing as a stupid question</a:t>
            </a:r>
          </a:p>
          <a:p>
            <a:r>
              <a:rPr lang="en-US" altLang="en-US" dirty="0"/>
              <a:t>Stay afterwards if you want to talk privately</a:t>
            </a:r>
          </a:p>
          <a:p>
            <a:r>
              <a:rPr lang="en-US" altLang="en-US" dirty="0"/>
              <a:t>Respect privacy</a:t>
            </a:r>
          </a:p>
        </p:txBody>
      </p:sp>
    </p:spTree>
    <p:custDataLst>
      <p:tags r:id="rId1"/>
    </p:custDataLst>
    <p:extLst>
      <p:ext uri="{BB962C8B-B14F-4D97-AF65-F5344CB8AC3E}">
        <p14:creationId xmlns:p14="http://schemas.microsoft.com/office/powerpoint/2010/main" val="1929031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5B1EA-87D8-A24C-B458-9DAB31DF201D}"/>
              </a:ext>
            </a:extLst>
          </p:cNvPr>
          <p:cNvSpPr>
            <a:spLocks noGrp="1"/>
          </p:cNvSpPr>
          <p:nvPr>
            <p:ph type="title"/>
          </p:nvPr>
        </p:nvSpPr>
        <p:spPr/>
        <p:txBody>
          <a:bodyPr>
            <a:normAutofit/>
          </a:bodyPr>
          <a:lstStyle/>
          <a:p>
            <a:r>
              <a:rPr lang="en-US" dirty="0">
                <a:solidFill>
                  <a:srgbClr val="00B050"/>
                </a:solidFill>
              </a:rPr>
              <a:t>Prevention Tasks: 9-12</a:t>
            </a:r>
          </a:p>
        </p:txBody>
      </p:sp>
      <p:sp>
        <p:nvSpPr>
          <p:cNvPr id="9" name="Content Placeholder 8">
            <a:extLst>
              <a:ext uri="{FF2B5EF4-FFF2-40B4-BE49-F238E27FC236}">
                <a16:creationId xmlns="" xmlns:a16="http://schemas.microsoft.com/office/drawing/2014/main" id="{AFA58CEB-43C6-4042-AF14-D12511DFB264}"/>
              </a:ext>
            </a:extLst>
          </p:cNvPr>
          <p:cNvSpPr>
            <a:spLocks noGrp="1"/>
          </p:cNvSpPr>
          <p:nvPr>
            <p:ph idx="1"/>
          </p:nvPr>
        </p:nvSpPr>
        <p:spPr>
          <a:noFill/>
        </p:spPr>
        <p:txBody>
          <a:bodyPr>
            <a:normAutofit/>
          </a:bodyPr>
          <a:lstStyle/>
          <a:p>
            <a:pPr lvl="0">
              <a:lnSpc>
                <a:spcPct val="113000"/>
              </a:lnSpc>
              <a:spcBef>
                <a:spcPts val="0"/>
              </a:spcBef>
              <a:buClr>
                <a:srgbClr val="5861AA"/>
              </a:buClr>
              <a:defRPr/>
            </a:pPr>
            <a:r>
              <a:rPr lang="en-US" dirty="0">
                <a:solidFill>
                  <a:srgbClr val="000000"/>
                </a:solidFill>
              </a:rPr>
              <a:t>Provide broad-based sexual health education</a:t>
            </a:r>
          </a:p>
          <a:p>
            <a:pPr lvl="0">
              <a:lnSpc>
                <a:spcPct val="113000"/>
              </a:lnSpc>
              <a:spcBef>
                <a:spcPts val="0"/>
              </a:spcBef>
              <a:buClr>
                <a:srgbClr val="5861AA"/>
              </a:buClr>
              <a:defRPr/>
            </a:pPr>
            <a:r>
              <a:rPr lang="en-US" dirty="0">
                <a:solidFill>
                  <a:srgbClr val="000000"/>
                </a:solidFill>
              </a:rPr>
              <a:t>Discuss and help develop problem solving, decision-making,  and communication skills</a:t>
            </a:r>
          </a:p>
          <a:p>
            <a:pPr lvl="0">
              <a:lnSpc>
                <a:spcPct val="113000"/>
              </a:lnSpc>
              <a:spcBef>
                <a:spcPts val="0"/>
              </a:spcBef>
              <a:buClr>
                <a:srgbClr val="5861AA"/>
              </a:buClr>
              <a:defRPr/>
            </a:pPr>
            <a:r>
              <a:rPr lang="en-US" dirty="0">
                <a:solidFill>
                  <a:srgbClr val="000000"/>
                </a:solidFill>
              </a:rPr>
              <a:t>Develop own media literacy skills, and stay informed about child’s cyber activities – discuss internet safety</a:t>
            </a:r>
          </a:p>
          <a:p>
            <a:pPr lvl="0">
              <a:lnSpc>
                <a:spcPct val="113000"/>
              </a:lnSpc>
              <a:spcBef>
                <a:spcPts val="0"/>
              </a:spcBef>
              <a:buClr>
                <a:srgbClr val="5861AA"/>
              </a:buClr>
              <a:defRPr/>
            </a:pPr>
            <a:r>
              <a:rPr lang="en-US" dirty="0">
                <a:solidFill>
                  <a:srgbClr val="000000"/>
                </a:solidFill>
              </a:rPr>
              <a:t>Discuss and model family values</a:t>
            </a:r>
          </a:p>
          <a:p>
            <a:pPr lvl="0">
              <a:lnSpc>
                <a:spcPct val="113000"/>
              </a:lnSpc>
              <a:spcBef>
                <a:spcPts val="0"/>
              </a:spcBef>
              <a:buClr>
                <a:srgbClr val="5861AA"/>
              </a:buClr>
              <a:defRPr/>
            </a:pPr>
            <a:r>
              <a:rPr lang="en-US" dirty="0">
                <a:solidFill>
                  <a:srgbClr val="000000"/>
                </a:solidFill>
              </a:rPr>
              <a:t>Promote healthy relationships</a:t>
            </a:r>
          </a:p>
          <a:p>
            <a:pPr lvl="0">
              <a:lnSpc>
                <a:spcPct val="113000"/>
              </a:lnSpc>
              <a:spcBef>
                <a:spcPts val="0"/>
              </a:spcBef>
              <a:buClr>
                <a:srgbClr val="5861AA"/>
              </a:buClr>
              <a:defRPr/>
            </a:pPr>
            <a:r>
              <a:rPr lang="en-US" dirty="0">
                <a:solidFill>
                  <a:srgbClr val="000000"/>
                </a:solidFill>
              </a:rPr>
              <a:t>Enhance self-esteem</a:t>
            </a:r>
          </a:p>
        </p:txBody>
      </p:sp>
    </p:spTree>
    <p:extLst>
      <p:ext uri="{BB962C8B-B14F-4D97-AF65-F5344CB8AC3E}">
        <p14:creationId xmlns:p14="http://schemas.microsoft.com/office/powerpoint/2010/main" val="4017705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5B1EA-87D8-A24C-B458-9DAB31DF201D}"/>
              </a:ext>
            </a:extLst>
          </p:cNvPr>
          <p:cNvSpPr>
            <a:spLocks noGrp="1"/>
          </p:cNvSpPr>
          <p:nvPr>
            <p:ph type="title"/>
          </p:nvPr>
        </p:nvSpPr>
        <p:spPr/>
        <p:txBody>
          <a:bodyPr>
            <a:normAutofit/>
          </a:bodyPr>
          <a:lstStyle/>
          <a:p>
            <a:r>
              <a:rPr lang="en-US" dirty="0">
                <a:solidFill>
                  <a:srgbClr val="00B050"/>
                </a:solidFill>
              </a:rPr>
              <a:t>Prevention Tasks: Adolescents</a:t>
            </a:r>
          </a:p>
        </p:txBody>
      </p:sp>
      <p:sp>
        <p:nvSpPr>
          <p:cNvPr id="9" name="Content Placeholder 8">
            <a:extLst>
              <a:ext uri="{FF2B5EF4-FFF2-40B4-BE49-F238E27FC236}">
                <a16:creationId xmlns="" xmlns:a16="http://schemas.microsoft.com/office/drawing/2014/main" id="{FBB6167B-5E78-BB4E-9B06-4481E72784B2}"/>
              </a:ext>
            </a:extLst>
          </p:cNvPr>
          <p:cNvSpPr>
            <a:spLocks noGrp="1"/>
          </p:cNvSpPr>
          <p:nvPr>
            <p:ph idx="1"/>
          </p:nvPr>
        </p:nvSpPr>
        <p:spPr/>
        <p:txBody>
          <a:bodyPr/>
          <a:lstStyle/>
          <a:p>
            <a:pPr lvl="0">
              <a:lnSpc>
                <a:spcPct val="113000"/>
              </a:lnSpc>
              <a:spcBef>
                <a:spcPts val="0"/>
              </a:spcBef>
              <a:buClr>
                <a:srgbClr val="5861AA"/>
              </a:buClr>
              <a:defRPr/>
            </a:pPr>
            <a:r>
              <a:rPr lang="en-US" dirty="0">
                <a:solidFill>
                  <a:srgbClr val="000000"/>
                </a:solidFill>
              </a:rPr>
              <a:t>Will need information and have questions about </a:t>
            </a:r>
          </a:p>
          <a:p>
            <a:pPr lvl="1">
              <a:lnSpc>
                <a:spcPct val="113000"/>
              </a:lnSpc>
              <a:spcBef>
                <a:spcPts val="0"/>
              </a:spcBef>
              <a:buClr>
                <a:srgbClr val="5861AA"/>
              </a:buClr>
              <a:defRPr/>
            </a:pPr>
            <a:r>
              <a:rPr lang="en-US" sz="2100" dirty="0">
                <a:solidFill>
                  <a:srgbClr val="000000"/>
                </a:solidFill>
              </a:rPr>
              <a:t>Decision making</a:t>
            </a:r>
          </a:p>
          <a:p>
            <a:pPr lvl="1">
              <a:lnSpc>
                <a:spcPct val="113000"/>
              </a:lnSpc>
              <a:spcBef>
                <a:spcPts val="0"/>
              </a:spcBef>
              <a:buClr>
                <a:srgbClr val="5861AA"/>
              </a:buClr>
              <a:defRPr/>
            </a:pPr>
            <a:r>
              <a:rPr lang="en-US" sz="2100" dirty="0">
                <a:solidFill>
                  <a:srgbClr val="000000"/>
                </a:solidFill>
              </a:rPr>
              <a:t>Social relationships and sexual customs</a:t>
            </a:r>
          </a:p>
          <a:p>
            <a:pPr lvl="1">
              <a:lnSpc>
                <a:spcPct val="113000"/>
              </a:lnSpc>
              <a:spcBef>
                <a:spcPts val="0"/>
              </a:spcBef>
              <a:buClr>
                <a:srgbClr val="5861AA"/>
              </a:buClr>
              <a:defRPr/>
            </a:pPr>
            <a:r>
              <a:rPr lang="en-US" sz="2100" dirty="0">
                <a:solidFill>
                  <a:srgbClr val="000000"/>
                </a:solidFill>
              </a:rPr>
              <a:t>Personal values and consequences of sexual behavior</a:t>
            </a:r>
          </a:p>
          <a:p>
            <a:pPr lvl="0">
              <a:lnSpc>
                <a:spcPct val="113000"/>
              </a:lnSpc>
              <a:spcBef>
                <a:spcPts val="0"/>
              </a:spcBef>
              <a:buClr>
                <a:srgbClr val="5861AA"/>
              </a:buClr>
              <a:defRPr/>
            </a:pPr>
            <a:r>
              <a:rPr lang="en-US" dirty="0">
                <a:solidFill>
                  <a:srgbClr val="000000"/>
                </a:solidFill>
              </a:rPr>
              <a:t>Encourage them to think for themselves</a:t>
            </a:r>
          </a:p>
          <a:p>
            <a:pPr lvl="0">
              <a:lnSpc>
                <a:spcPct val="113000"/>
              </a:lnSpc>
              <a:spcBef>
                <a:spcPts val="0"/>
              </a:spcBef>
              <a:buClr>
                <a:srgbClr val="5861AA"/>
              </a:buClr>
              <a:defRPr/>
            </a:pPr>
            <a:r>
              <a:rPr lang="en-US" dirty="0">
                <a:solidFill>
                  <a:srgbClr val="000000"/>
                </a:solidFill>
              </a:rPr>
              <a:t>Stay involved and engaged!</a:t>
            </a:r>
          </a:p>
          <a:p>
            <a:pPr lvl="0">
              <a:lnSpc>
                <a:spcPct val="113000"/>
              </a:lnSpc>
              <a:spcBef>
                <a:spcPts val="0"/>
              </a:spcBef>
              <a:buClr>
                <a:srgbClr val="5861AA"/>
              </a:buClr>
              <a:defRPr/>
            </a:pPr>
            <a:r>
              <a:rPr lang="en-US" dirty="0">
                <a:solidFill>
                  <a:srgbClr val="000000"/>
                </a:solidFill>
              </a:rPr>
              <a:t>Ask what they think</a:t>
            </a:r>
          </a:p>
        </p:txBody>
      </p:sp>
    </p:spTree>
    <p:extLst>
      <p:ext uri="{BB962C8B-B14F-4D97-AF65-F5344CB8AC3E}">
        <p14:creationId xmlns:p14="http://schemas.microsoft.com/office/powerpoint/2010/main" val="1347176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grass, outdoor, tree&#10;&#10;Description automatically generated">
            <a:extLst>
              <a:ext uri="{FF2B5EF4-FFF2-40B4-BE49-F238E27FC236}">
                <a16:creationId xmlns="" xmlns:a16="http://schemas.microsoft.com/office/drawing/2014/main" id="{9047A590-E606-684E-A6F6-4D67AC41AD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9589" y="0"/>
            <a:ext cx="7715250" cy="5143500"/>
          </a:xfrm>
          <a:prstGeom prst="rect">
            <a:avLst/>
          </a:prstGeom>
        </p:spPr>
      </p:pic>
      <p:sp>
        <p:nvSpPr>
          <p:cNvPr id="4" name="Rectangle 3">
            <a:extLst>
              <a:ext uri="{FF2B5EF4-FFF2-40B4-BE49-F238E27FC236}">
                <a16:creationId xmlns="" xmlns:a16="http://schemas.microsoft.com/office/drawing/2014/main" id="{1837A335-F286-954D-8F7F-D05EE40A6DD5}"/>
              </a:ext>
            </a:extLst>
          </p:cNvPr>
          <p:cNvSpPr/>
          <p:nvPr/>
        </p:nvSpPr>
        <p:spPr>
          <a:xfrm>
            <a:off x="-1" y="0"/>
            <a:ext cx="9821333" cy="5143500"/>
          </a:xfrm>
          <a:prstGeom prst="rect">
            <a:avLst/>
          </a:prstGeom>
          <a:gradFill>
            <a:gsLst>
              <a:gs pos="43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solidFill>
                  <a:srgbClr val="00B050"/>
                </a:solidFill>
              </a:rPr>
              <a:t>Questions to Use </a:t>
            </a:r>
          </a:p>
        </p:txBody>
      </p:sp>
      <p:sp>
        <p:nvSpPr>
          <p:cNvPr id="3" name="Content Placeholder 2"/>
          <p:cNvSpPr>
            <a:spLocks noGrp="1"/>
          </p:cNvSpPr>
          <p:nvPr>
            <p:ph idx="1"/>
          </p:nvPr>
        </p:nvSpPr>
        <p:spPr>
          <a:xfrm>
            <a:off x="628650" y="1279922"/>
            <a:ext cx="4434417" cy="3263504"/>
          </a:xfrm>
        </p:spPr>
        <p:txBody>
          <a:bodyPr>
            <a:normAutofit/>
          </a:bodyPr>
          <a:lstStyle/>
          <a:p>
            <a:pPr marL="301625" lvl="1" indent="-285750" defTabSz="904321">
              <a:spcBef>
                <a:spcPts val="0"/>
              </a:spcBef>
              <a:defRPr/>
            </a:pPr>
            <a:r>
              <a:rPr lang="en-US" sz="2100" dirty="0"/>
              <a:t>What are your limits? What do your boundaries look like?</a:t>
            </a:r>
          </a:p>
          <a:p>
            <a:pPr marL="301625" lvl="1" indent="-285750" defTabSz="904321">
              <a:spcBef>
                <a:spcPts val="0"/>
              </a:spcBef>
              <a:defRPr/>
            </a:pPr>
            <a:r>
              <a:rPr lang="en-US" sz="2100" dirty="0"/>
              <a:t>How will you know when your boundaries are crossed?</a:t>
            </a:r>
          </a:p>
          <a:p>
            <a:pPr marL="301625" lvl="1" indent="-285750" defTabSz="904321">
              <a:spcBef>
                <a:spcPts val="0"/>
              </a:spcBef>
              <a:defRPr/>
            </a:pPr>
            <a:r>
              <a:rPr lang="en-US" sz="2100" dirty="0"/>
              <a:t>What kind of relationship do you want?</a:t>
            </a:r>
          </a:p>
          <a:p>
            <a:pPr marL="301625" lvl="1" indent="-285750" defTabSz="904321">
              <a:spcBef>
                <a:spcPts val="0"/>
              </a:spcBef>
              <a:defRPr/>
            </a:pPr>
            <a:r>
              <a:rPr lang="en-US" sz="2100" dirty="0"/>
              <a:t>How will you know that a relationship is safe and healthy?</a:t>
            </a:r>
          </a:p>
        </p:txBody>
      </p:sp>
    </p:spTree>
    <p:extLst>
      <p:ext uri="{BB962C8B-B14F-4D97-AF65-F5344CB8AC3E}">
        <p14:creationId xmlns:p14="http://schemas.microsoft.com/office/powerpoint/2010/main" val="2106270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FBC315-8F8D-DE40-AA2E-788895A6F36F}"/>
              </a:ext>
            </a:extLst>
          </p:cNvPr>
          <p:cNvSpPr>
            <a:spLocks noGrp="1"/>
          </p:cNvSpPr>
          <p:nvPr>
            <p:ph type="ctrTitle"/>
          </p:nvPr>
        </p:nvSpPr>
        <p:spPr>
          <a:xfrm>
            <a:off x="1143000" y="841773"/>
            <a:ext cx="6858000" cy="1768077"/>
          </a:xfrm>
        </p:spPr>
        <p:txBody>
          <a:bodyPr>
            <a:normAutofit fontScale="90000"/>
          </a:bodyPr>
          <a:lstStyle/>
          <a:p>
            <a:r>
              <a:rPr lang="en-US" dirty="0"/>
              <a:t>Activity: </a:t>
            </a:r>
            <a:br>
              <a:rPr lang="en-US" dirty="0"/>
            </a:br>
            <a:r>
              <a:rPr lang="en-US" sz="4800" dirty="0"/>
              <a:t>What D</a:t>
            </a:r>
            <a:r>
              <a:rPr lang="en-US" sz="4800" dirty="0" smtClean="0"/>
              <a:t>o </a:t>
            </a:r>
            <a:r>
              <a:rPr lang="en-US" sz="4800" dirty="0"/>
              <a:t>Y</a:t>
            </a:r>
            <a:r>
              <a:rPr lang="en-US" sz="4800" dirty="0" smtClean="0"/>
              <a:t>ou </a:t>
            </a:r>
            <a:r>
              <a:rPr lang="en-US" sz="4800" dirty="0"/>
              <a:t>W</a:t>
            </a:r>
            <a:r>
              <a:rPr lang="en-US" sz="4800" dirty="0" smtClean="0"/>
              <a:t>ish </a:t>
            </a:r>
            <a:r>
              <a:rPr lang="en-US" sz="4800" dirty="0"/>
              <a:t>Y</a:t>
            </a:r>
            <a:r>
              <a:rPr lang="en-US" sz="4800" dirty="0" smtClean="0"/>
              <a:t>ou </a:t>
            </a:r>
            <a:r>
              <a:rPr lang="en-US" sz="4800" dirty="0"/>
              <a:t>K</a:t>
            </a:r>
            <a:r>
              <a:rPr lang="en-US" sz="4800" dirty="0" smtClean="0"/>
              <a:t>new </a:t>
            </a:r>
            <a:r>
              <a:rPr lang="en-US" sz="4800" dirty="0"/>
              <a:t>T</a:t>
            </a:r>
            <a:r>
              <a:rPr lang="en-US" sz="4800" dirty="0" smtClean="0"/>
              <a:t>hen</a:t>
            </a:r>
            <a:r>
              <a:rPr lang="en-US" sz="4800" dirty="0"/>
              <a:t>?</a:t>
            </a:r>
            <a:br>
              <a:rPr lang="en-US" sz="4800" dirty="0"/>
            </a:br>
            <a:endParaRPr lang="en-US" sz="1300" dirty="0"/>
          </a:p>
        </p:txBody>
      </p:sp>
      <p:sp>
        <p:nvSpPr>
          <p:cNvPr id="3" name="Rectangle 2">
            <a:extLst>
              <a:ext uri="{FF2B5EF4-FFF2-40B4-BE49-F238E27FC236}">
                <a16:creationId xmlns="" xmlns:a16="http://schemas.microsoft.com/office/drawing/2014/main" id="{62990754-AAE2-CF4B-822C-06974B212002}"/>
              </a:ext>
            </a:extLst>
          </p:cNvPr>
          <p:cNvSpPr/>
          <p:nvPr/>
        </p:nvSpPr>
        <p:spPr>
          <a:xfrm>
            <a:off x="1143000" y="2609850"/>
            <a:ext cx="6858000" cy="2031325"/>
          </a:xfrm>
          <a:prstGeom prst="rect">
            <a:avLst/>
          </a:prstGeom>
        </p:spPr>
        <p:txBody>
          <a:bodyPr wrap="square">
            <a:spAutoFit/>
          </a:bodyPr>
          <a:lstStyle/>
          <a:p>
            <a:r>
              <a:rPr lang="en-US" sz="2100" dirty="0">
                <a:solidFill>
                  <a:schemeClr val="tx2"/>
                </a:solidFill>
                <a:latin typeface="Arial" panose="020B0604020202020204" pitchFamily="34" charset="0"/>
                <a:cs typeface="Arial" panose="020B0604020202020204" pitchFamily="34" charset="0"/>
              </a:rPr>
              <a:t>Instructions: Talk with your partner(s) about the</a:t>
            </a:r>
            <a:r>
              <a:rPr lang="en-US" sz="2100" b="1" dirty="0">
                <a:solidFill>
                  <a:schemeClr val="tx2"/>
                </a:solidFill>
                <a:latin typeface="Arial" panose="020B0604020202020204" pitchFamily="34" charset="0"/>
                <a:cs typeface="Arial" panose="020B0604020202020204" pitchFamily="34" charset="0"/>
              </a:rPr>
              <a:t> one thing you wish an adult had told you as a teenager about sexuality and relationships. </a:t>
            </a:r>
            <a:r>
              <a:rPr lang="en-US" sz="2100" dirty="0">
                <a:solidFill>
                  <a:schemeClr val="tx2"/>
                </a:solidFill>
                <a:latin typeface="Arial" panose="020B0604020202020204" pitchFamily="34" charset="0"/>
                <a:cs typeface="Arial" panose="020B0604020202020204" pitchFamily="34" charset="0"/>
              </a:rPr>
              <a:t>What do you wish you knew then? What could’ve been said to help you better navigate your sexuality and relationships?</a:t>
            </a:r>
            <a:br>
              <a:rPr lang="en-US" sz="2100" dirty="0">
                <a:solidFill>
                  <a:schemeClr val="tx2"/>
                </a:solidFill>
                <a:latin typeface="Arial" panose="020B0604020202020204" pitchFamily="34" charset="0"/>
                <a:cs typeface="Arial" panose="020B0604020202020204" pitchFamily="34" charset="0"/>
              </a:rPr>
            </a:br>
            <a:endParaRPr lang="en-US" sz="21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229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tree, outdoor, crowd&#10;&#10;Description automatically generated">
            <a:extLst>
              <a:ext uri="{FF2B5EF4-FFF2-40B4-BE49-F238E27FC236}">
                <a16:creationId xmlns="" xmlns:a16="http://schemas.microsoft.com/office/drawing/2014/main" id="{FB2F39CD-1192-934D-B299-ED6C39B94D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1263" y="0"/>
            <a:ext cx="7715250" cy="5143500"/>
          </a:xfrm>
          <a:prstGeom prst="rect">
            <a:avLst/>
          </a:prstGeom>
        </p:spPr>
      </p:pic>
      <p:sp>
        <p:nvSpPr>
          <p:cNvPr id="7" name="Rectangle 6">
            <a:extLst>
              <a:ext uri="{FF2B5EF4-FFF2-40B4-BE49-F238E27FC236}">
                <a16:creationId xmlns="" xmlns:a16="http://schemas.microsoft.com/office/drawing/2014/main" id="{6A28BD03-2223-4E4F-B01C-1A286E93DBB4}"/>
              </a:ext>
            </a:extLst>
          </p:cNvPr>
          <p:cNvSpPr/>
          <p:nvPr/>
        </p:nvSpPr>
        <p:spPr>
          <a:xfrm>
            <a:off x="0" y="0"/>
            <a:ext cx="9008534" cy="5143500"/>
          </a:xfrm>
          <a:prstGeom prst="rect">
            <a:avLst/>
          </a:prstGeom>
          <a:gradFill>
            <a:gsLst>
              <a:gs pos="43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Title 1"/>
          <p:cNvSpPr>
            <a:spLocks noGrp="1"/>
          </p:cNvSpPr>
          <p:nvPr>
            <p:ph type="title"/>
          </p:nvPr>
        </p:nvSpPr>
        <p:spPr>
          <a:xfrm>
            <a:off x="628650" y="273844"/>
            <a:ext cx="7886700" cy="1605756"/>
          </a:xfrm>
        </p:spPr>
        <p:txBody>
          <a:bodyPr>
            <a:noAutofit/>
          </a:bodyPr>
          <a:lstStyle/>
          <a:p>
            <a:pPr>
              <a:lnSpc>
                <a:spcPct val="100000"/>
              </a:lnSpc>
            </a:pPr>
            <a:r>
              <a:rPr lang="en-US" dirty="0">
                <a:solidFill>
                  <a:srgbClr val="00B050"/>
                </a:solidFill>
              </a:rPr>
              <a:t>Talking with Kids </a:t>
            </a:r>
            <a:br>
              <a:rPr lang="en-US" dirty="0">
                <a:solidFill>
                  <a:srgbClr val="00B050"/>
                </a:solidFill>
              </a:rPr>
            </a:br>
            <a:r>
              <a:rPr lang="en-US" dirty="0">
                <a:solidFill>
                  <a:srgbClr val="00B050"/>
                </a:solidFill>
              </a:rPr>
              <a:t>about Sex Abuse</a:t>
            </a:r>
          </a:p>
        </p:txBody>
      </p:sp>
      <p:sp>
        <p:nvSpPr>
          <p:cNvPr id="66563" name="Content Placeholder 2"/>
          <p:cNvSpPr>
            <a:spLocks noGrp="1"/>
          </p:cNvSpPr>
          <p:nvPr>
            <p:ph idx="1"/>
          </p:nvPr>
        </p:nvSpPr>
        <p:spPr>
          <a:xfrm>
            <a:off x="628650" y="1879600"/>
            <a:ext cx="3943350" cy="2663826"/>
          </a:xfrm>
        </p:spPr>
        <p:txBody>
          <a:bodyPr/>
          <a:lstStyle/>
          <a:p>
            <a:r>
              <a:rPr lang="en-US" dirty="0"/>
              <a:t>Talk most about </a:t>
            </a:r>
            <a:br>
              <a:rPr lang="en-US" dirty="0"/>
            </a:br>
            <a:r>
              <a:rPr lang="en-US" dirty="0"/>
              <a:t>highest risk situations </a:t>
            </a:r>
          </a:p>
          <a:p>
            <a:r>
              <a:rPr lang="en-US" dirty="0"/>
              <a:t>Use “practice scenarios” </a:t>
            </a:r>
          </a:p>
          <a:p>
            <a:r>
              <a:rPr lang="en-US" dirty="0"/>
              <a:t>Use “child friendly” language</a:t>
            </a:r>
          </a:p>
        </p:txBody>
      </p:sp>
    </p:spTree>
    <p:custDataLst>
      <p:tags r:id="rId1"/>
    </p:custDataLst>
    <p:extLst>
      <p:ext uri="{BB962C8B-B14F-4D97-AF65-F5344CB8AC3E}">
        <p14:creationId xmlns:p14="http://schemas.microsoft.com/office/powerpoint/2010/main" val="1469253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A23B5B-24EF-3C4F-9A45-052DFD277137}"/>
              </a:ext>
            </a:extLst>
          </p:cNvPr>
          <p:cNvSpPr>
            <a:spLocks noGrp="1"/>
          </p:cNvSpPr>
          <p:nvPr>
            <p:ph type="ctrTitle"/>
          </p:nvPr>
        </p:nvSpPr>
        <p:spPr>
          <a:xfrm>
            <a:off x="1143000" y="841773"/>
            <a:ext cx="6858000" cy="1768078"/>
          </a:xfrm>
        </p:spPr>
        <p:txBody>
          <a:bodyPr>
            <a:normAutofit/>
          </a:bodyPr>
          <a:lstStyle/>
          <a:p>
            <a:r>
              <a:rPr lang="en-US" dirty="0"/>
              <a:t>Activity: </a:t>
            </a:r>
            <a:br>
              <a:rPr lang="en-US" dirty="0"/>
            </a:br>
            <a:r>
              <a:rPr lang="en-US" dirty="0"/>
              <a:t>Designing Safety Plans</a:t>
            </a:r>
          </a:p>
        </p:txBody>
      </p:sp>
      <p:sp>
        <p:nvSpPr>
          <p:cNvPr id="3" name="Rectangle 2">
            <a:extLst>
              <a:ext uri="{FF2B5EF4-FFF2-40B4-BE49-F238E27FC236}">
                <a16:creationId xmlns="" xmlns:a16="http://schemas.microsoft.com/office/drawing/2014/main" id="{1B86ADE1-D455-1F47-BB7E-9F7A3429C6F4}"/>
              </a:ext>
            </a:extLst>
          </p:cNvPr>
          <p:cNvSpPr/>
          <p:nvPr/>
        </p:nvSpPr>
        <p:spPr>
          <a:xfrm>
            <a:off x="1143000" y="2609850"/>
            <a:ext cx="6858000" cy="2031325"/>
          </a:xfrm>
          <a:prstGeom prst="rect">
            <a:avLst/>
          </a:prstGeom>
        </p:spPr>
        <p:txBody>
          <a:bodyPr wrap="square">
            <a:spAutoFit/>
          </a:bodyPr>
          <a:lstStyle/>
          <a:p>
            <a:r>
              <a:rPr lang="en-US" sz="2100" b="1" dirty="0">
                <a:solidFill>
                  <a:schemeClr val="tx2"/>
                </a:solidFill>
                <a:latin typeface="Arial" panose="020B0604020202020204" pitchFamily="34" charset="0"/>
                <a:cs typeface="Arial" panose="020B0604020202020204" pitchFamily="34" charset="0"/>
              </a:rPr>
              <a:t>Use the Handout: Your Family Safety Plan</a:t>
            </a:r>
            <a:endParaRPr lang="en-US" sz="2100" dirty="0">
              <a:solidFill>
                <a:schemeClr val="tx2"/>
              </a:solidFill>
              <a:latin typeface="Arial" panose="020B0604020202020204" pitchFamily="34" charset="0"/>
              <a:cs typeface="Arial" panose="020B0604020202020204" pitchFamily="34" charset="0"/>
            </a:endParaRPr>
          </a:p>
          <a:p>
            <a:pPr marL="457200" indent="-457200">
              <a:buFont typeface="+mj-lt"/>
              <a:buAutoNum type="arabicPeriod"/>
            </a:pPr>
            <a:r>
              <a:rPr lang="en-US" sz="2100" dirty="0">
                <a:solidFill>
                  <a:schemeClr val="tx2"/>
                </a:solidFill>
                <a:latin typeface="Arial" panose="020B0604020202020204" pitchFamily="34" charset="0"/>
                <a:cs typeface="Arial" panose="020B0604020202020204" pitchFamily="34" charset="0"/>
              </a:rPr>
              <a:t>Individually: Start with your five most basic/important rules – what would you want to add?</a:t>
            </a:r>
          </a:p>
          <a:p>
            <a:pPr marL="457200" indent="-457200">
              <a:buFont typeface="+mj-lt"/>
              <a:buAutoNum type="arabicPeriod"/>
            </a:pPr>
            <a:r>
              <a:rPr lang="en-US" sz="2100" dirty="0">
                <a:solidFill>
                  <a:schemeClr val="tx2"/>
                </a:solidFill>
                <a:latin typeface="Arial" panose="020B0604020202020204" pitchFamily="34" charset="0"/>
                <a:cs typeface="Arial" panose="020B0604020202020204" pitchFamily="34" charset="0"/>
              </a:rPr>
              <a:t>In groups: Share and listen. Is there anything you’d like to adopt or phrase differently after hearing other’s responses?</a:t>
            </a:r>
          </a:p>
        </p:txBody>
      </p:sp>
    </p:spTree>
    <p:extLst>
      <p:ext uri="{BB962C8B-B14F-4D97-AF65-F5344CB8AC3E}">
        <p14:creationId xmlns:p14="http://schemas.microsoft.com/office/powerpoint/2010/main" val="2595158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carrying a child on the back&#10;&#10;Description automatically generated with medium confidence">
            <a:extLst>
              <a:ext uri="{FF2B5EF4-FFF2-40B4-BE49-F238E27FC236}">
                <a16:creationId xmlns="" xmlns:a16="http://schemas.microsoft.com/office/drawing/2014/main" id="{6BA768B9-0579-664A-B910-C293D9438B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30624" y="0"/>
            <a:ext cx="7715250" cy="5143500"/>
          </a:xfrm>
          <a:prstGeom prst="rect">
            <a:avLst/>
          </a:prstGeom>
        </p:spPr>
      </p:pic>
      <p:sp>
        <p:nvSpPr>
          <p:cNvPr id="9" name="Rectangle 8">
            <a:extLst>
              <a:ext uri="{FF2B5EF4-FFF2-40B4-BE49-F238E27FC236}">
                <a16:creationId xmlns="" xmlns:a16="http://schemas.microsoft.com/office/drawing/2014/main" id="{D6A2645D-CF9D-9D46-BAE1-9900546007E4}"/>
              </a:ext>
            </a:extLst>
          </p:cNvPr>
          <p:cNvSpPr/>
          <p:nvPr/>
        </p:nvSpPr>
        <p:spPr>
          <a:xfrm>
            <a:off x="-2" y="0"/>
            <a:ext cx="9668935" cy="5143500"/>
          </a:xfrm>
          <a:prstGeom prst="rect">
            <a:avLst/>
          </a:prstGeom>
          <a:gradFill>
            <a:gsLst>
              <a:gs pos="51000">
                <a:srgbClr val="00B050"/>
              </a:gs>
              <a:gs pos="8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4"/>
            <a:ext cx="7886700" cy="1268016"/>
          </a:xfrm>
        </p:spPr>
        <p:txBody>
          <a:bodyPr>
            <a:normAutofit/>
          </a:bodyPr>
          <a:lstStyle/>
          <a:p>
            <a:pPr>
              <a:lnSpc>
                <a:spcPct val="100000"/>
              </a:lnSpc>
            </a:pPr>
            <a:r>
              <a:rPr lang="en-US" dirty="0">
                <a:solidFill>
                  <a:schemeClr val="bg1"/>
                </a:solidFill>
              </a:rPr>
              <a:t>Response to Appropriate </a:t>
            </a:r>
            <a:br>
              <a:rPr lang="en-US" dirty="0">
                <a:solidFill>
                  <a:schemeClr val="bg1"/>
                </a:solidFill>
              </a:rPr>
            </a:br>
            <a:r>
              <a:rPr lang="en-US" dirty="0">
                <a:solidFill>
                  <a:schemeClr val="bg1"/>
                </a:solidFill>
              </a:rPr>
              <a:t>Sexual Behaviors</a:t>
            </a:r>
          </a:p>
        </p:txBody>
      </p:sp>
      <p:sp>
        <p:nvSpPr>
          <p:cNvPr id="5" name="Content Placeholder 4">
            <a:extLst>
              <a:ext uri="{FF2B5EF4-FFF2-40B4-BE49-F238E27FC236}">
                <a16:creationId xmlns="" xmlns:a16="http://schemas.microsoft.com/office/drawing/2014/main" id="{96BD7F58-344D-3247-8D39-C361864D6662}"/>
              </a:ext>
            </a:extLst>
          </p:cNvPr>
          <p:cNvSpPr>
            <a:spLocks noGrp="1"/>
          </p:cNvSpPr>
          <p:nvPr>
            <p:ph idx="1"/>
          </p:nvPr>
        </p:nvSpPr>
        <p:spPr>
          <a:xfrm>
            <a:off x="628650" y="1677988"/>
            <a:ext cx="3943350" cy="3263504"/>
          </a:xfrm>
        </p:spPr>
        <p:txBody>
          <a:bodyPr>
            <a:normAutofit/>
          </a:bodyPr>
          <a:lstStyle/>
          <a:p>
            <a:r>
              <a:rPr lang="en-US" sz="2500" dirty="0"/>
              <a:t>Respond and reinforce</a:t>
            </a:r>
          </a:p>
          <a:p>
            <a:r>
              <a:rPr lang="en-US" sz="2500" dirty="0"/>
              <a:t>Establish and reinforce safety plan</a:t>
            </a:r>
          </a:p>
          <a:p>
            <a:r>
              <a:rPr lang="en-US" sz="2500" dirty="0"/>
              <a:t>Educate and support </a:t>
            </a:r>
          </a:p>
          <a:p>
            <a:r>
              <a:rPr lang="en-US" sz="2500" dirty="0"/>
              <a:t>Monitor</a:t>
            </a:r>
          </a:p>
        </p:txBody>
      </p:sp>
    </p:spTree>
    <p:custDataLst>
      <p:tags r:id="rId1"/>
    </p:custDataLst>
    <p:extLst>
      <p:ext uri="{BB962C8B-B14F-4D97-AF65-F5344CB8AC3E}">
        <p14:creationId xmlns:p14="http://schemas.microsoft.com/office/powerpoint/2010/main" val="1559645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A66723-6A8C-3344-A43C-C97A0B383C1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 xmlns:a16="http://schemas.microsoft.com/office/drawing/2014/main" id="{6030DB09-A3B8-A74C-84CE-94479E8E0F59}"/>
              </a:ext>
            </a:extLst>
          </p:cNvPr>
          <p:cNvSpPr>
            <a:spLocks noGrp="1"/>
          </p:cNvSpPr>
          <p:nvPr>
            <p:ph idx="1"/>
          </p:nvPr>
        </p:nvSpPr>
        <p:spPr/>
        <p:txBody>
          <a:bodyPr>
            <a:normAutofit/>
          </a:bodyPr>
          <a:lstStyle/>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dirty="0" smtClean="0"/>
              <a:t>training@stopitnow.org </a:t>
            </a:r>
            <a:endParaRPr lang="en-US" dirty="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dirty="0" err="1"/>
              <a:t>stopitnow.org</a:t>
            </a:r>
            <a:endParaRPr lang="en-US" dirty="0"/>
          </a:p>
          <a:p>
            <a:pPr marL="0" indent="0">
              <a:lnSpc>
                <a:spcPct val="100000"/>
              </a:lnSpc>
              <a:spcBef>
                <a:spcPts val="0"/>
              </a:spcBef>
              <a:spcAft>
                <a:spcPts val="0"/>
              </a:spcAft>
              <a:buNone/>
              <a:tabLst>
                <a:tab pos="3076575" algn="l"/>
              </a:tabLst>
            </a:pPr>
            <a:r>
              <a:rPr lang="en-US" dirty="0"/>
              <a:t>facebook.com/</a:t>
            </a:r>
            <a:r>
              <a:rPr lang="en-US" dirty="0" err="1"/>
              <a:t>StopItNow</a:t>
            </a:r>
            <a:endParaRPr lang="en-US" dirty="0"/>
          </a:p>
          <a:p>
            <a:pPr marL="0" indent="0">
              <a:lnSpc>
                <a:spcPct val="100000"/>
              </a:lnSpc>
              <a:spcBef>
                <a:spcPts val="0"/>
              </a:spcBef>
              <a:spcAft>
                <a:spcPts val="0"/>
              </a:spcAft>
              <a:buNone/>
              <a:tabLst>
                <a:tab pos="3076575" algn="l"/>
              </a:tabLst>
            </a:pPr>
            <a:endParaRPr lang="en-US" dirty="0"/>
          </a:p>
          <a:p>
            <a:pPr marL="0" indent="0">
              <a:lnSpc>
                <a:spcPct val="100000"/>
              </a:lnSpc>
              <a:spcBef>
                <a:spcPts val="0"/>
              </a:spcBef>
              <a:buNone/>
              <a:tabLst>
                <a:tab pos="3076575" algn="l"/>
              </a:tabLst>
            </a:pPr>
            <a:r>
              <a:rPr lang="en-US" dirty="0"/>
              <a:t>Helpline: </a:t>
            </a:r>
            <a:r>
              <a:rPr lang="en-US" b="1" dirty="0"/>
              <a:t>1.888.PREVENT</a:t>
            </a:r>
          </a:p>
        </p:txBody>
      </p:sp>
      <p:pic>
        <p:nvPicPr>
          <p:cNvPr id="4" name="Picture 3">
            <a:extLst>
              <a:ext uri="{FF2B5EF4-FFF2-40B4-BE49-F238E27FC236}">
                <a16:creationId xmlns="" xmlns:a16="http://schemas.microsoft.com/office/drawing/2014/main" id="{53C7AB62-6F03-2E44-8152-68441237619D}"/>
              </a:ext>
            </a:extLst>
          </p:cNvPr>
          <p:cNvPicPr>
            <a:picLocks noChangeAspect="1"/>
          </p:cNvPicPr>
          <p:nvPr/>
        </p:nvPicPr>
        <p:blipFill>
          <a:blip r:embed="rId3"/>
          <a:stretch>
            <a:fillRect/>
          </a:stretch>
        </p:blipFill>
        <p:spPr>
          <a:xfrm>
            <a:off x="5119818" y="976022"/>
            <a:ext cx="2767004" cy="3038765"/>
          </a:xfrm>
          <a:prstGeom prst="rect">
            <a:avLst/>
          </a:prstGeom>
        </p:spPr>
      </p:pic>
    </p:spTree>
    <p:extLst>
      <p:ext uri="{BB962C8B-B14F-4D97-AF65-F5344CB8AC3E}">
        <p14:creationId xmlns:p14="http://schemas.microsoft.com/office/powerpoint/2010/main" val="396520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ircles - Trainings\On-Demand Training Videos\addt'l free and purchased stock photos\happy 7yos 8yos one in wheelchair.jpg"/>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091049" y="-1561099"/>
            <a:ext cx="4702301" cy="70534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E4659E1F-BD4D-D840-9C2B-EA7B45224EE8}"/>
              </a:ext>
            </a:extLst>
          </p:cNvPr>
          <p:cNvSpPr/>
          <p:nvPr/>
        </p:nvSpPr>
        <p:spPr>
          <a:xfrm>
            <a:off x="0" y="0"/>
            <a:ext cx="6807200" cy="5143500"/>
          </a:xfrm>
          <a:prstGeom prst="rect">
            <a:avLst/>
          </a:prstGeom>
          <a:gradFill>
            <a:gsLst>
              <a:gs pos="74000">
                <a:schemeClr val="accent1">
                  <a:lumMod val="20000"/>
                  <a:lumOff val="8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Activity: </a:t>
            </a:r>
            <a:br>
              <a:rPr lang="en-US" dirty="0"/>
            </a:br>
            <a:r>
              <a:rPr lang="en-US" dirty="0"/>
              <a:t>I Want, Hope and Do</a:t>
            </a:r>
          </a:p>
        </p:txBody>
      </p:sp>
      <p:sp>
        <p:nvSpPr>
          <p:cNvPr id="3" name="Content Placeholder 2"/>
          <p:cNvSpPr>
            <a:spLocks noGrp="1"/>
          </p:cNvSpPr>
          <p:nvPr>
            <p:ph sz="half" idx="1"/>
          </p:nvPr>
        </p:nvSpPr>
        <p:spPr/>
        <p:txBody>
          <a:bodyPr/>
          <a:lstStyle/>
          <a:p>
            <a:r>
              <a:rPr lang="en-US" dirty="0"/>
              <a:t>What do you want children and adolescents to know about sexuality?</a:t>
            </a:r>
          </a:p>
          <a:p>
            <a:r>
              <a:rPr lang="en-US" dirty="0"/>
              <a:t>What do you hope they don’t experience sexually?</a:t>
            </a:r>
          </a:p>
          <a:p>
            <a:r>
              <a:rPr lang="en-US" dirty="0"/>
              <a:t>What is your responsibility? What do you do now?</a:t>
            </a:r>
          </a:p>
        </p:txBody>
      </p:sp>
    </p:spTree>
    <p:extLst>
      <p:ext uri="{BB962C8B-B14F-4D97-AF65-F5344CB8AC3E}">
        <p14:creationId xmlns:p14="http://schemas.microsoft.com/office/powerpoint/2010/main" val="128234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a:t>Key Concepts for Prevention</a:t>
            </a:r>
          </a:p>
        </p:txBody>
      </p:sp>
      <p:sp>
        <p:nvSpPr>
          <p:cNvPr id="34819" name="Rectangle 3" descr="Rectangle: Click to edit Master text styles&#10;Second level&#10;Third level&#10;Fourth level&#10;Fifth level"/>
          <p:cNvSpPr>
            <a:spLocks noGrp="1" noChangeArrowheads="1"/>
          </p:cNvSpPr>
          <p:nvPr>
            <p:ph idx="1"/>
          </p:nvPr>
        </p:nvSpPr>
        <p:spPr>
          <a:xfrm>
            <a:off x="628650" y="1268016"/>
            <a:ext cx="7886700" cy="3275409"/>
          </a:xfrm>
        </p:spPr>
        <p:txBody>
          <a:bodyPr numCol="2">
            <a:noAutofit/>
          </a:bodyPr>
          <a:lstStyle/>
          <a:p>
            <a:pPr marL="349250" indent="-284163" eaLnBrk="1" hangingPunct="1">
              <a:defRPr/>
            </a:pPr>
            <a:r>
              <a:rPr kumimoji="1" lang="en-US" b="1" dirty="0">
                <a:solidFill>
                  <a:schemeClr val="accent4"/>
                </a:solidFill>
                <a:ea typeface="Tahoma" pitchFamily="34" charset="0"/>
                <a:cs typeface="Tahoma" pitchFamily="34" charset="0"/>
              </a:rPr>
              <a:t>HOPE </a:t>
            </a:r>
          </a:p>
          <a:p>
            <a:pPr marL="349250" indent="-284163" eaLnBrk="1" hangingPunct="1">
              <a:defRPr/>
            </a:pPr>
            <a:r>
              <a:rPr kumimoji="1" lang="en-US" b="1" dirty="0">
                <a:solidFill>
                  <a:schemeClr val="accent4"/>
                </a:solidFill>
                <a:ea typeface="Tahoma" pitchFamily="34" charset="0"/>
                <a:cs typeface="Tahoma" pitchFamily="34" charset="0"/>
              </a:rPr>
              <a:t>ADULTS ARE RESPONSIBLE </a:t>
            </a:r>
          </a:p>
          <a:p>
            <a:pPr marL="349250" indent="-284163" eaLnBrk="1" hangingPunct="1">
              <a:defRPr/>
            </a:pPr>
            <a:r>
              <a:rPr kumimoji="1" lang="en-US" kern="1200" dirty="0">
                <a:ea typeface="Tahoma" pitchFamily="34" charset="0"/>
                <a:cs typeface="Tahoma" pitchFamily="34" charset="0"/>
              </a:rPr>
              <a:t>Learn about sex abuse</a:t>
            </a:r>
          </a:p>
          <a:p>
            <a:pPr marL="349250" indent="-284163" eaLnBrk="1" hangingPunct="1">
              <a:defRPr/>
            </a:pPr>
            <a:r>
              <a:rPr kumimoji="1" lang="en-US" kern="1200" dirty="0">
                <a:ea typeface="Tahoma" pitchFamily="34" charset="0"/>
                <a:cs typeface="Tahoma" pitchFamily="34" charset="0"/>
              </a:rPr>
              <a:t>Plan for safety</a:t>
            </a:r>
          </a:p>
          <a:p>
            <a:pPr marL="349250" indent="-284163" eaLnBrk="1" hangingPunct="1">
              <a:defRPr/>
            </a:pPr>
            <a:r>
              <a:rPr kumimoji="1" lang="en-US" kern="1200" dirty="0">
                <a:ea typeface="Tahoma" pitchFamily="34" charset="0"/>
                <a:cs typeface="Tahoma" pitchFamily="34" charset="0"/>
              </a:rPr>
              <a:t>Promote healthy sexuality development </a:t>
            </a:r>
          </a:p>
          <a:p>
            <a:pPr marL="349250" indent="-284163" eaLnBrk="1" hangingPunct="1">
              <a:defRPr/>
            </a:pPr>
            <a:r>
              <a:rPr kumimoji="1" lang="en-US" kern="1200" dirty="0">
                <a:ea typeface="Tahoma" pitchFamily="34" charset="0"/>
                <a:cs typeface="Tahoma" pitchFamily="34" charset="0"/>
              </a:rPr>
              <a:t>Recognize and respond</a:t>
            </a:r>
          </a:p>
          <a:p>
            <a:pPr marL="349250" indent="-284163" eaLnBrk="1" hangingPunct="1">
              <a:defRPr/>
            </a:pPr>
            <a:r>
              <a:rPr kumimoji="1" lang="en-US" kern="1200" dirty="0">
                <a:ea typeface="Tahoma" pitchFamily="34" charset="0"/>
                <a:cs typeface="Tahoma" pitchFamily="34" charset="0"/>
              </a:rPr>
              <a:t>Develop confidence </a:t>
            </a:r>
          </a:p>
          <a:p>
            <a:pPr marL="349250" indent="-284163" eaLnBrk="1" hangingPunct="1">
              <a:defRPr/>
            </a:pPr>
            <a:r>
              <a:rPr kumimoji="1" lang="en-US" kern="1200" dirty="0">
                <a:ea typeface="Tahoma" pitchFamily="34" charset="0"/>
                <a:cs typeface="Tahoma" pitchFamily="34" charset="0"/>
              </a:rPr>
              <a:t>Take action - speak up </a:t>
            </a:r>
          </a:p>
          <a:p>
            <a:pPr marL="349250" indent="-284163" eaLnBrk="1" hangingPunct="1">
              <a:defRPr/>
            </a:pPr>
            <a:r>
              <a:rPr lang="en-US" dirty="0"/>
              <a:t>Implement prevention focused, effective policies and procedures</a:t>
            </a:r>
            <a:endParaRPr kumimoji="1" lang="en-US" b="1" kern="1200" dirty="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835675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2" descr="slide 14"/>
          <p:cNvPicPr>
            <a:picLocks noGrp="1" noChangeAspect="1" noChangeArrowheads="1"/>
          </p:cNvPicPr>
          <p:nvPr>
            <p:ph idx="1"/>
          </p:nvPr>
        </p:nvPicPr>
        <p:blipFill rotWithShape="1">
          <a:blip r:embed="rId4" cstate="screen">
            <a:extLst>
              <a:ext uri="{28A0092B-C50C-407E-A947-70E740481C1C}">
                <a14:useLocalDpi xmlns:a14="http://schemas.microsoft.com/office/drawing/2010/main"/>
              </a:ext>
            </a:extLst>
          </a:blip>
          <a:srcRect/>
          <a:stretch/>
        </p:blipFill>
        <p:spPr>
          <a:xfrm>
            <a:off x="1939121" y="892898"/>
            <a:ext cx="5168815" cy="3949319"/>
          </a:xfrm>
        </p:spPr>
      </p:pic>
      <p:sp>
        <p:nvSpPr>
          <p:cNvPr id="2" name="Title 1"/>
          <p:cNvSpPr>
            <a:spLocks noGrp="1"/>
          </p:cNvSpPr>
          <p:nvPr>
            <p:ph type="title"/>
          </p:nvPr>
        </p:nvSpPr>
        <p:spPr/>
        <p:txBody>
          <a:bodyPr/>
          <a:lstStyle/>
          <a:p>
            <a:r>
              <a:rPr lang="en-US" dirty="0"/>
              <a:t>Adults Setting Boundaries</a:t>
            </a:r>
          </a:p>
        </p:txBody>
      </p:sp>
    </p:spTree>
    <p:custDataLst>
      <p:tags r:id="rId1"/>
    </p:custDataLst>
    <p:extLst>
      <p:ext uri="{BB962C8B-B14F-4D97-AF65-F5344CB8AC3E}">
        <p14:creationId xmlns:p14="http://schemas.microsoft.com/office/powerpoint/2010/main" val="3345211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looking, standing&#10;&#10;Description automatically generated">
            <a:extLst>
              <a:ext uri="{FF2B5EF4-FFF2-40B4-BE49-F238E27FC236}">
                <a16:creationId xmlns="" xmlns:a16="http://schemas.microsoft.com/office/drawing/2014/main" id="{C1667E65-1B91-0042-A494-3B006F36E7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15" y="0"/>
            <a:ext cx="9295429" cy="5137545"/>
          </a:xfrm>
          <a:prstGeom prst="rect">
            <a:avLst/>
          </a:prstGeom>
        </p:spPr>
      </p:pic>
      <p:sp>
        <p:nvSpPr>
          <p:cNvPr id="10" name="Rectangle 9">
            <a:extLst>
              <a:ext uri="{FF2B5EF4-FFF2-40B4-BE49-F238E27FC236}">
                <a16:creationId xmlns="" xmlns:a16="http://schemas.microsoft.com/office/drawing/2014/main" id="{E651A055-A5FA-B44B-84DA-40426E5B2981}"/>
              </a:ext>
            </a:extLst>
          </p:cNvPr>
          <p:cNvSpPr/>
          <p:nvPr/>
        </p:nvSpPr>
        <p:spPr>
          <a:xfrm>
            <a:off x="-75715" y="3629821"/>
            <a:ext cx="9295429" cy="994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 descr="Image result for children talking"/>
          <p:cNvSpPr>
            <a:spLocks noChangeAspect="1" noChangeArrowheads="1"/>
          </p:cNvSpPr>
          <p:nvPr/>
        </p:nvSpPr>
        <p:spPr bwMode="auto">
          <a:xfrm>
            <a:off x="0"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hildren talking"/>
          <p:cNvSpPr>
            <a:spLocks noChangeAspect="1" noChangeArrowheads="1"/>
          </p:cNvSpPr>
          <p:nvPr/>
        </p:nvSpPr>
        <p:spPr bwMode="auto">
          <a:xfrm>
            <a:off x="152401" y="5955"/>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628649" y="3629821"/>
            <a:ext cx="7886700" cy="994172"/>
          </a:xfrm>
        </p:spPr>
        <p:txBody>
          <a:bodyPr/>
          <a:lstStyle/>
          <a:p>
            <a:r>
              <a:rPr lang="en-US" dirty="0">
                <a:solidFill>
                  <a:schemeClr val="bg1"/>
                </a:solidFill>
              </a:rPr>
              <a:t>Won’t children tell us?</a:t>
            </a:r>
          </a:p>
        </p:txBody>
      </p:sp>
    </p:spTree>
    <p:custDataLst>
      <p:tags r:id="rId1"/>
    </p:custDataLst>
    <p:extLst>
      <p:ext uri="{BB962C8B-B14F-4D97-AF65-F5344CB8AC3E}">
        <p14:creationId xmlns:p14="http://schemas.microsoft.com/office/powerpoint/2010/main" val="265954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Facts</a:t>
            </a:r>
          </a:p>
        </p:txBody>
      </p:sp>
      <p:sp>
        <p:nvSpPr>
          <p:cNvPr id="3" name="Content Placeholder 2"/>
          <p:cNvSpPr>
            <a:spLocks noGrp="1"/>
          </p:cNvSpPr>
          <p:nvPr>
            <p:ph idx="1"/>
          </p:nvPr>
        </p:nvSpPr>
        <p:spPr/>
        <p:txBody>
          <a:bodyPr>
            <a:normAutofit fontScale="92500"/>
          </a:bodyPr>
          <a:lstStyle/>
          <a:p>
            <a:pPr marL="0" indent="0">
              <a:buNone/>
            </a:pPr>
            <a:r>
              <a:rPr lang="en-US" sz="2400" b="1" kern="0" dirty="0"/>
              <a:t>All sexual activity </a:t>
            </a:r>
            <a:r>
              <a:rPr lang="en-US" sz="2400" kern="0" dirty="0"/>
              <a:t>between an adult and a child </a:t>
            </a:r>
            <a:r>
              <a:rPr lang="en-US" sz="2400" b="1" kern="0" dirty="0"/>
              <a:t>is</a:t>
            </a:r>
            <a:r>
              <a:rPr lang="en-US" sz="2400" kern="0" dirty="0"/>
              <a:t> sexual abuse. Sexual abuse does not have to involve penetration, force, pain, or even touching. If an adult engages in any sexual behavior (looking, showing, or touching) with a child to meet the adult’s interest or sexual needs, it is sexual abuse.</a:t>
            </a:r>
          </a:p>
          <a:p>
            <a:pPr marL="0" indent="0">
              <a:buNone/>
            </a:pPr>
            <a:endParaRPr lang="en-US" sz="1100" kern="0" dirty="0"/>
          </a:p>
          <a:p>
            <a:pPr marL="0" indent="0">
              <a:buNone/>
            </a:pPr>
            <a:r>
              <a:rPr lang="en-US" sz="2400" kern="0" dirty="0"/>
              <a:t>Sexual touching between children can also be harmful, and in some cases abusive</a:t>
            </a:r>
            <a:r>
              <a:rPr lang="en-US" dirty="0"/>
              <a:t>.</a:t>
            </a:r>
            <a:endParaRPr lang="en-US" sz="2400" kern="0" dirty="0"/>
          </a:p>
        </p:txBody>
      </p:sp>
      <p:sp>
        <p:nvSpPr>
          <p:cNvPr id="5" name="Subtitle 2"/>
          <p:cNvSpPr txBox="1">
            <a:spLocks/>
          </p:cNvSpPr>
          <p:nvPr/>
        </p:nvSpPr>
        <p:spPr bwMode="auto">
          <a:xfrm>
            <a:off x="685800" y="1257300"/>
            <a:ext cx="7859486"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A00B4"/>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5A00B4"/>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5A00B4"/>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rgbClr val="5A00B4"/>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rgbClr val="5A00B4"/>
              </a:buClr>
              <a:buChar char="»"/>
              <a:defRPr sz="2000">
                <a:solidFill>
                  <a:schemeClr val="tx1"/>
                </a:solidFill>
                <a:latin typeface="+mn-lt"/>
                <a:cs typeface="+mn-cs"/>
              </a:defRPr>
            </a:lvl5pPr>
            <a:lvl6pPr marL="2514600" indent="-228600" algn="l" rtl="0" fontAlgn="base">
              <a:spcBef>
                <a:spcPct val="20000"/>
              </a:spcBef>
              <a:spcAft>
                <a:spcPct val="0"/>
              </a:spcAft>
              <a:buClr>
                <a:srgbClr val="5A00B4"/>
              </a:buClr>
              <a:buChar char="»"/>
              <a:defRPr sz="2000">
                <a:solidFill>
                  <a:schemeClr val="tx1"/>
                </a:solidFill>
                <a:latin typeface="+mn-lt"/>
                <a:cs typeface="+mn-cs"/>
              </a:defRPr>
            </a:lvl6pPr>
            <a:lvl7pPr marL="2971800" indent="-228600" algn="l" rtl="0" fontAlgn="base">
              <a:spcBef>
                <a:spcPct val="20000"/>
              </a:spcBef>
              <a:spcAft>
                <a:spcPct val="0"/>
              </a:spcAft>
              <a:buClr>
                <a:srgbClr val="5A00B4"/>
              </a:buClr>
              <a:buChar char="»"/>
              <a:defRPr sz="2000">
                <a:solidFill>
                  <a:schemeClr val="tx1"/>
                </a:solidFill>
                <a:latin typeface="+mn-lt"/>
                <a:cs typeface="+mn-cs"/>
              </a:defRPr>
            </a:lvl7pPr>
            <a:lvl8pPr marL="3429000" indent="-228600" algn="l" rtl="0" fontAlgn="base">
              <a:spcBef>
                <a:spcPct val="20000"/>
              </a:spcBef>
              <a:spcAft>
                <a:spcPct val="0"/>
              </a:spcAft>
              <a:buClr>
                <a:srgbClr val="5A00B4"/>
              </a:buClr>
              <a:buChar char="»"/>
              <a:defRPr sz="2000">
                <a:solidFill>
                  <a:schemeClr val="tx1"/>
                </a:solidFill>
                <a:latin typeface="+mn-lt"/>
                <a:cs typeface="+mn-cs"/>
              </a:defRPr>
            </a:lvl8pPr>
            <a:lvl9pPr marL="3886200" indent="-228600" algn="l" rtl="0" fontAlgn="base">
              <a:spcBef>
                <a:spcPct val="20000"/>
              </a:spcBef>
              <a:spcAft>
                <a:spcPct val="0"/>
              </a:spcAft>
              <a:buClr>
                <a:srgbClr val="5A00B4"/>
              </a:buClr>
              <a:buChar char="»"/>
              <a:defRPr sz="2000">
                <a:solidFill>
                  <a:schemeClr val="tx1"/>
                </a:solidFill>
                <a:latin typeface="+mn-lt"/>
                <a:cs typeface="+mn-cs"/>
              </a:defRPr>
            </a:lvl9pPr>
          </a:lstStyle>
          <a:p>
            <a:endParaRPr lang="en-US" sz="2000" kern="0" dirty="0"/>
          </a:p>
          <a:p>
            <a:endParaRPr lang="en-US" kern="0" dirty="0"/>
          </a:p>
        </p:txBody>
      </p:sp>
    </p:spTree>
    <p:extLst>
      <p:ext uri="{BB962C8B-B14F-4D97-AF65-F5344CB8AC3E}">
        <p14:creationId xmlns:p14="http://schemas.microsoft.com/office/powerpoint/2010/main" val="234817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table, computer&#10;&#10;Description automatically generated">
            <a:extLst>
              <a:ext uri="{FF2B5EF4-FFF2-40B4-BE49-F238E27FC236}">
                <a16:creationId xmlns="" xmlns:a16="http://schemas.microsoft.com/office/drawing/2014/main" id="{F84A592F-B38A-5048-AF89-A874E37BDF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851250"/>
            <a:ext cx="4563999" cy="6845999"/>
          </a:xfrm>
          <a:prstGeom prst="rect">
            <a:avLst/>
          </a:prstGeom>
        </p:spPr>
      </p:pic>
      <p:sp>
        <p:nvSpPr>
          <p:cNvPr id="4" name="Title 3"/>
          <p:cNvSpPr>
            <a:spLocks noGrp="1"/>
          </p:cNvSpPr>
          <p:nvPr>
            <p:ph type="title"/>
          </p:nvPr>
        </p:nvSpPr>
        <p:spPr/>
        <p:txBody>
          <a:bodyPr>
            <a:normAutofit fontScale="90000"/>
          </a:bodyPr>
          <a:lstStyle/>
          <a:p>
            <a:r>
              <a:rPr lang="en-US" dirty="0"/>
              <a:t>Additional Forms </a:t>
            </a:r>
            <a:br>
              <a:rPr lang="en-US" dirty="0"/>
            </a:br>
            <a:r>
              <a:rPr lang="en-US" dirty="0"/>
              <a:t>of Sexual Abuse</a:t>
            </a:r>
          </a:p>
        </p:txBody>
      </p:sp>
      <p:sp>
        <p:nvSpPr>
          <p:cNvPr id="3" name="Content Placeholder 2"/>
          <p:cNvSpPr>
            <a:spLocks noGrp="1"/>
          </p:cNvSpPr>
          <p:nvPr>
            <p:ph idx="1"/>
          </p:nvPr>
        </p:nvSpPr>
        <p:spPr>
          <a:xfrm>
            <a:off x="628650" y="1279922"/>
            <a:ext cx="3943350" cy="3263504"/>
          </a:xfrm>
        </p:spPr>
        <p:txBody>
          <a:bodyPr/>
          <a:lstStyle/>
          <a:p>
            <a:r>
              <a:rPr lang="en-US" dirty="0" smtClean="0"/>
              <a:t>Child </a:t>
            </a:r>
            <a:r>
              <a:rPr lang="en-US" dirty="0"/>
              <a:t>sexual abuse material (CSAM</a:t>
            </a:r>
            <a:r>
              <a:rPr lang="en-US" dirty="0" smtClean="0"/>
              <a:t>)</a:t>
            </a:r>
          </a:p>
          <a:p>
            <a:pPr lvl="1"/>
            <a:r>
              <a:rPr lang="en-US" dirty="0" smtClean="0"/>
              <a:t>Multiple platforms</a:t>
            </a:r>
          </a:p>
          <a:p>
            <a:r>
              <a:rPr lang="en-US" smtClean="0"/>
              <a:t>Sex trafficking</a:t>
            </a:r>
            <a:endParaRPr lang="en-US" dirty="0"/>
          </a:p>
          <a:p>
            <a:r>
              <a:rPr lang="en-US" dirty="0"/>
              <a:t>Sexual exploitation and internet sex crimes</a:t>
            </a:r>
          </a:p>
        </p:txBody>
      </p:sp>
    </p:spTree>
    <p:extLst>
      <p:ext uri="{BB962C8B-B14F-4D97-AF65-F5344CB8AC3E}">
        <p14:creationId xmlns:p14="http://schemas.microsoft.com/office/powerpoint/2010/main" val="299020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402&quot;/&gt;&lt;/object&gt;&lt;object type=&quot;3&quot; unique_id=&quot;10004&quot;&gt;&lt;property id=&quot;20148&quot; value=&quot;5&quot;/&gt;&lt;property id=&quot;20300&quot; value=&quot;Slide 2 - &amp;quot;Agenda – Objectives &amp;quot;&quot;/&gt;&lt;property id=&quot;20307&quot; value=&quot;304&quot;/&gt;&lt;/object&gt;&lt;object type=&quot;3&quot; unique_id=&quot;10005&quot;&gt;&lt;property id=&quot;20148&quot; value=&quot;5&quot;/&gt;&lt;property id=&quot;20300&quot; value=&quot;Slide 3 - &amp;quot;Ground Rules &amp;quot;&quot;/&gt;&lt;property id=&quot;20307&quot; value=&quot;305&quot;/&gt;&lt;/object&gt;&lt;object type=&quot;3&quot; unique_id=&quot;10010&quot;&gt;&lt;property id=&quot;20148&quot; value=&quot;5&quot;/&gt;&lt;property id=&quot;20300&quot; value=&quot;Slide 5 - &amp;quot;Key Concepts for Prevention&amp;quot;&quot;/&gt;&lt;property id=&quot;20307&quot; value=&quot;309&quot;/&gt;&lt;/object&gt;&lt;object type=&quot;3&quot; unique_id=&quot;10011&quot;&gt;&lt;property id=&quot;20148&quot; value=&quot;5&quot;/&gt;&lt;property id=&quot;20300&quot; value=&quot;Slide 6 - &amp;quot;Adults Setting Boundaries&amp;quot;&quot;/&gt;&lt;property id=&quot;20307&quot; value=&quot;310&quot;/&gt;&lt;/object&gt;&lt;object type=&quot;3&quot; unique_id=&quot;10012&quot;&gt;&lt;property id=&quot;20148&quot; value=&quot;5&quot;/&gt;&lt;property id=&quot;20300&quot; value=&quot;Slide 7 - &amp;quot;Won’t children tell us?&amp;quot;&quot;/&gt;&lt;property id=&quot;20307&quot; value=&quot;311&quot;/&gt;&lt;/object&gt;&lt;object type=&quot;3&quot; unique_id=&quot;10013&quot;&gt;&lt;property id=&quot;20148&quot; value=&quot;5&quot;/&gt;&lt;property id=&quot;20300&quot; value=&quot;Slide 8 - &amp;quot;The Facts&amp;quot;&quot;/&gt;&lt;property id=&quot;20307&quot; value=&quot;312&quot;/&gt;&lt;/object&gt;&lt;object type=&quot;3&quot; unique_id=&quot;10016&quot;&gt;&lt;property id=&quot;20148&quot; value=&quot;5&quot;/&gt;&lt;property id=&quot;20300&quot; value=&quot;Slide 11 - &amp;quot;Family Safety Planning Rules&amp;quot;&quot;/&gt;&lt;property id=&quot;20307&quot; value=&quot;315&quot;/&gt;&lt;/object&gt;&lt;object type=&quot;3&quot; unique_id=&quot;10017&quot;&gt;&lt;property id=&quot;20148&quot; value=&quot;5&quot;/&gt;&lt;property id=&quot;20300&quot; value=&quot;Slide 14 - &amp;quot;Children’s  Sexual Behaviors&amp;quot;&quot;/&gt;&lt;property id=&quot;20307&quot; value=&quot;376&quot;/&gt;&lt;/object&gt;&lt;object type=&quot;3&quot; unique_id=&quot;10018&quot;&gt;&lt;property id=&quot;20148&quot; value=&quot;5&quot;/&gt;&lt;property id=&quot;20300&quot; value=&quot;Slide 15 - &amp;quot;Healthy Sexuality &amp;amp; Sexual Development&amp;quot;&quot;/&gt;&lt;property id=&quot;20307&quot; value=&quot;374&quot;/&gt;&lt;/object&gt;&lt;object type=&quot;3&quot; unique_id=&quot;10019&quot;&gt;&lt;property id=&quot;20148&quot; value=&quot;5&quot;/&gt;&lt;property id=&quot;20300&quot; value=&quot;Slide 17 - &amp;quot;Children’s sexual behaviors  are different from  adults’ sexual behaviors.&amp;quot;&quot;/&gt;&lt;property id=&quot;20307&quot; value=&quot;317&quot;/&gt;&lt;/object&gt;&lt;object type=&quot;3&quot; unique_id=&quot;10020&quot;&gt;&lt;property id=&quot;20148&quot; value=&quot;5&quot;/&gt;&lt;property id=&quot;20300&quot; value=&quot;Slide 18 - &amp;quot;Prevention Levels&amp;quot;&quot;/&gt;&lt;property id=&quot;20307&quot; value=&quot;375&quot;/&gt;&lt;/object&gt;&lt;object type=&quot;3&quot; unique_id=&quot;10021&quot;&gt;&lt;property id=&quot;20148&quot; value=&quot;5&quot;/&gt;&lt;property id=&quot;20300&quot; value=&quot;Slide 19 - &amp;quot;What Healthy Sexuality Looks Like&amp;quot;&quot;/&gt;&lt;property id=&quot;20307&quot; value=&quot;395&quot;/&gt;&lt;/object&gt;&lt;object type=&quot;3&quot; unique_id=&quot;10025&quot;&gt;&lt;property id=&quot;20148&quot; value=&quot;5&quot;/&gt;&lt;property id=&quot;20300&quot; value=&quot;Slide 21 - &amp;quot;Prevention Tasks&amp;quot;&quot;/&gt;&lt;property id=&quot;20307&quot; value=&quot;382&quot;/&gt;&lt;/object&gt;&lt;object type=&quot;3&quot; unique_id=&quot;10026&quot;&gt;&lt;property id=&quot;20148&quot; value=&quot;5&quot;/&gt;&lt;property id=&quot;20300&quot; value=&quot;Slide 22 - &amp;quot;Prevention Tasks: Infants &amp;amp; Toddlers&amp;quot;&quot;/&gt;&lt;property id=&quot;20307&quot; value=&quot;397&quot;/&gt;&lt;/object&gt;&lt;object type=&quot;3&quot; unique_id=&quot;10027&quot;&gt;&lt;property id=&quot;20148&quot; value=&quot;5&quot;/&gt;&lt;property id=&quot;20300&quot; value=&quot;Slide 23 - &amp;quot;Healthy Touch&amp;quot;&quot;/&gt;&lt;property id=&quot;20307&quot; value=&quot;324&quot;/&gt;&lt;/object&gt;&lt;object type=&quot;3&quot; unique_id=&quot;10028&quot;&gt;&lt;property id=&quot;20148&quot; value=&quot;5&quot;/&gt;&lt;property id=&quot;20300&quot; value=&quot;Slide 25 - &amp;quot;Prevention Tasks: 3-5&amp;quot;&quot;/&gt;&lt;property id=&quot;20307&quot; value=&quot;398&quot;/&gt;&lt;/object&gt;&lt;object type=&quot;3&quot; unique_id=&quot;10029&quot;&gt;&lt;property id=&quot;20148&quot; value=&quot;5&quot;/&gt;&lt;property id=&quot;20300&quot; value=&quot;Slide 27 - &amp;quot;Talking about Consent&amp;quot;&quot;/&gt;&lt;property id=&quot;20307&quot; value=&quot;391&quot;/&gt;&lt;/object&gt;&lt;object type=&quot;3&quot; unique_id=&quot;10030&quot;&gt;&lt;property id=&quot;20148&quot; value=&quot;5&quot;/&gt;&lt;property id=&quot;20300&quot; value=&quot;Slide 28 - &amp;quot;Prevention Tasks: 6-8&amp;quot;&quot;/&gt;&lt;property id=&quot;20307&quot; value=&quot;399&quot;/&gt;&lt;/object&gt;&lt;object type=&quot;3&quot; unique_id=&quot;10032&quot;&gt;&lt;property id=&quot;20148&quot; value=&quot;5&quot;/&gt;&lt;property id=&quot;20300&quot; value=&quot;Slide 30 - &amp;quot;Prevention Tasks: 9-12&amp;quot;&quot;/&gt;&lt;property id=&quot;20307&quot; value=&quot;403&quot;/&gt;&lt;/object&gt;&lt;object type=&quot;3&quot; unique_id=&quot;10033&quot;&gt;&lt;property id=&quot;20148&quot; value=&quot;5&quot;/&gt;&lt;property id=&quot;20300&quot; value=&quot;Slide 31 - &amp;quot;Prevention Tasks: Adolescents&amp;quot;&quot;/&gt;&lt;property id=&quot;20307&quot; value=&quot;404&quot;/&gt;&lt;/object&gt;&lt;object type=&quot;3&quot; unique_id=&quot;10038&quot;&gt;&lt;property id=&quot;20148&quot; value=&quot;5&quot;/&gt;&lt;property id=&quot;20300&quot; value=&quot;Slide 34 - &amp;quot;Talking with Kids  about Sex Abuse&amp;quot;&quot;/&gt;&lt;property id=&quot;20307&quot; value=&quot;335&quot;/&gt;&lt;/object&gt;&lt;object type=&quot;3&quot; unique_id=&quot;10039&quot;&gt;&lt;property id=&quot;20148&quot; value=&quot;5&quot;/&gt;&lt;property id=&quot;20300&quot; value=&quot;Slide 36 - &amp;quot;Response to Appropriate  Sexual Behaviors&amp;quot;&quot;/&gt;&lt;property id=&quot;20307&quot; value=&quot;336&quot;/&gt;&lt;/object&gt;&lt;object type=&quot;3&quot; unique_id=&quot;10076&quot;&gt;&lt;property id=&quot;20148&quot; value=&quot;5&quot;/&gt;&lt;property id=&quot;20300&quot; value=&quot;Slide 37 - &amp;quot;Thank you!&amp;quot;&quot;/&gt;&lt;property id=&quot;20307&quot; value=&quot;257&quot;/&gt;&lt;/object&gt;&lt;object type=&quot;3&quot; unique_id=&quot;10926&quot;&gt;&lt;property id=&quot;20148&quot; value=&quot;5&quot;/&gt;&lt;property id=&quot;20300&quot; value=&quot;Slide 13 - &amp;quot;Activity:  Family Safety Planning&amp;quot;&quot;/&gt;&lt;property id=&quot;20307&quot; value=&quot;430&quot;/&gt;&lt;/object&gt;&lt;object type=&quot;3&quot; unique_id=&quot;170280&quot;&gt;&lt;property id=&quot;20148&quot; value=&quot;5&quot;/&gt;&lt;property id=&quot;20300&quot; value=&quot;Slide 4 - &amp;quot;Activity:  I Want, Hope and Do&amp;quot;&quot;/&gt;&lt;property id=&quot;20307&quot; value=&quot;436&quot;/&gt;&lt;/object&gt;&lt;object type=&quot;3&quot; unique_id=&quot;171481&quot;&gt;&lt;property id=&quot;20148&quot; value=&quot;5&quot;/&gt;&lt;property id=&quot;20300&quot; value=&quot;Slide 12 - &amp;quot;Actively Teach Healthy Boundaries&amp;quot;&quot;/&gt;&lt;property id=&quot;20307&quot; value=&quot;443&quot;/&gt;&lt;/object&gt;&lt;object type=&quot;3&quot; unique_id=&quot;171484&quot;&gt;&lt;property id=&quot;20148&quot; value=&quot;5&quot;/&gt;&lt;property id=&quot;20300&quot; value=&quot;Slide 26 - &amp;quot;How Would You Answer?&amp;quot;&quot;/&gt;&lt;property id=&quot;20307&quot; value=&quot;442&quot;/&gt;&lt;/object&gt;&lt;object type=&quot;3&quot; unique_id=&quot;172065&quot;&gt;&lt;property id=&quot;20148&quot; value=&quot;5&quot;/&gt;&lt;property id=&quot;20300&quot; value=&quot;Slide 20 - &amp;quot;Key Sexual Development Tasks&amp;quot;&quot;/&gt;&lt;property id=&quot;20307&quot; value=&quot;445&quot;/&gt;&lt;/object&gt;&lt;object type=&quot;3&quot; unique_id=&quot;172066&quot;&gt;&lt;property id=&quot;20148&quot; value=&quot;5&quot;/&gt;&lt;property id=&quot;20300&quot; value=&quot;Slide 29 - &amp;quot;Safety in the Digital World&amp;quot;&quot;/&gt;&lt;property id=&quot;20307&quot; value=&quot;447&quot;/&gt;&lt;/object&gt;&lt;object type=&quot;3&quot; unique_id=&quot;172415&quot;&gt;&lt;property id=&quot;20148&quot; value=&quot;5&quot;/&gt;&lt;property id=&quot;20300&quot; value=&quot;Slide 32 - &amp;quot;Questions to Use &amp;quot;&quot;/&gt;&lt;property id=&quot;20307&quot; value=&quot;451&quot;/&gt;&lt;/object&gt;&lt;object type=&quot;3&quot; unique_id=&quot;172963&quot;&gt;&lt;property id=&quot;20148&quot; value=&quot;5&quot;/&gt;&lt;property id=&quot;20300&quot; value=&quot;Slide 24 - &amp;quot;Special Considerations&amp;quot;&quot;/&gt;&lt;property id=&quot;20307&quot; value=&quot;471&quot;/&gt;&lt;/object&gt;&lt;object type=&quot;3&quot; unique_id=&quot;172965&quot;&gt;&lt;property id=&quot;20148&quot; value=&quot;5&quot;/&gt;&lt;property id=&quot;20300&quot; value=&quot;Slide 33 - &amp;quot;Activity:  What Do You Wish You Knew Then? &amp;quot;&quot;/&gt;&lt;property id=&quot;20307&quot; value=&quot;474&quot;/&gt;&lt;/object&gt;&lt;object type=&quot;3&quot; unique_id=&quot;172967&quot;&gt;&lt;property id=&quot;20148&quot; value=&quot;5&quot;/&gt;&lt;property id=&quot;20300&quot; value=&quot;Slide 35 - &amp;quot;Activity:  Designing Safety Plans&amp;quot;&quot;/&gt;&lt;property id=&quot;20307&quot; value=&quot;476&quot;/&gt;&lt;/object&gt;&lt;object type=&quot;3&quot; unique_id=&quot;173158&quot;&gt;&lt;property id=&quot;20148&quot; value=&quot;5&quot;/&gt;&lt;property id=&quot;20300&quot; value=&quot;Slide 16 - &amp;quot;Activity:  Learning about Sex&amp;quot;&quot;/&gt;&lt;property id=&quot;20307&quot; value=&quot;487&quot;/&gt;&lt;/object&gt;&lt;object type=&quot;3&quot; unique_id=&quot;180526&quot;&gt;&lt;property id=&quot;20148&quot; value=&quot;5&quot;/&gt;&lt;property id=&quot;20300&quot; value=&quot;Slide 9 - &amp;quot;Additional Forms  of Sexual Abuse&amp;quot;&quot;/&gt;&lt;property id=&quot;20307&quot; value=&quot;488&quot;/&gt;&lt;/object&gt;&lt;object type=&quot;3&quot; unique_id=&quot;180528&quot;&gt;&lt;property id=&quot;20148&quot; value=&quot;5&quot;/&gt;&lt;property id=&quot;20300&quot; value=&quot;Slide 10 - &amp;quot;The Scope of Sexual Abuse&amp;quot;&quot;/&gt;&lt;property id=&quot;20307&quot; value=&quot;489&quot;/&gt;&lt;/object&gt;&lt;/object&gt;&lt;object type=&quot;8&quot; unique_id=&quot;1015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3D747658-C559-4F0E-9137-03CC7F634FDD}"/>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50266BAA-4E71-441F-93EE-706F76BCE8D2}"/>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EF02F02C-31AA-411C-9494-2CB7202BB3F2}"/>
</p:tagLst>
</file>

<file path=ppt/tags/tag3.xml><?xml version="1.0" encoding="utf-8"?>
<p:tagLst xmlns:a="http://schemas.openxmlformats.org/drawingml/2006/main" xmlns:r="http://schemas.openxmlformats.org/officeDocument/2006/relationships" xmlns:p="http://schemas.openxmlformats.org/presentationml/2006/main">
  <p:tag name="ISPRING_SLIDE_ID" val="{C20C2145-750B-4BB3-8D61-5ABDDA4B0D4D}"/>
  <p:tag name="GENSWF_ADVANCE_TIME" val="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824624EB-915D-471D-BFAE-F271A3C06A66}"/>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7F68B1CB-1AEA-451C-A72E-835AF64E23E1}"/>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0.879"/>
  <p:tag name="ISPRING_SLIDE_ID" val="{6138857C-906E-4D7F-A7EB-11CB8DDDF2D1}"/>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38EF5469-558F-4946-B194-B6408202AC34}"/>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45D7A15D-8831-42CD-86EB-E6C9A051B9F3}"/>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0EBAC7F1-214C-4A32-ABF0-E63284A0D420}"/>
</p:tagLst>
</file>

<file path=ppt/theme/theme1.xml><?xml version="1.0" encoding="utf-8"?>
<a:theme xmlns:a="http://schemas.openxmlformats.org/drawingml/2006/main" name="Office Theme">
  <a:themeElements>
    <a:clrScheme name="Stop It Now! Modern">
      <a:dk1>
        <a:srgbClr val="000000"/>
      </a:dk1>
      <a:lt1>
        <a:srgbClr val="FFFFFF"/>
      </a:lt1>
      <a:dk2>
        <a:srgbClr val="44546A"/>
      </a:dk2>
      <a:lt2>
        <a:srgbClr val="E7E6E6"/>
      </a:lt2>
      <a:accent1>
        <a:srgbClr val="5861AA"/>
      </a:accent1>
      <a:accent2>
        <a:srgbClr val="27B0C2"/>
      </a:accent2>
      <a:accent3>
        <a:srgbClr val="A2CE4D"/>
      </a:accent3>
      <a:accent4>
        <a:srgbClr val="AB3091"/>
      </a:accent4>
      <a:accent5>
        <a:srgbClr val="F26537"/>
      </a:accent5>
      <a:accent6>
        <a:srgbClr val="E2E33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2389</TotalTime>
  <Words>14387</Words>
  <Application>Microsoft Office PowerPoint</Application>
  <PresentationFormat>On-screen Show (16:9)</PresentationFormat>
  <Paragraphs>814</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Agenda – Objectives </vt:lpstr>
      <vt:lpstr>Ground Rules </vt:lpstr>
      <vt:lpstr>Activity:  I Want, Hope and Do</vt:lpstr>
      <vt:lpstr>Key Concepts for Prevention</vt:lpstr>
      <vt:lpstr>Adults Setting Boundaries</vt:lpstr>
      <vt:lpstr>Won’t children tell us?</vt:lpstr>
      <vt:lpstr>The Facts</vt:lpstr>
      <vt:lpstr>Additional Forms  of Sexual Abuse</vt:lpstr>
      <vt:lpstr>The Scope of Sexual Abuse</vt:lpstr>
      <vt:lpstr>Family Safety Planning Rules</vt:lpstr>
      <vt:lpstr>Actively Teach Healthy Boundaries</vt:lpstr>
      <vt:lpstr>Activity:  Family Safety Planning</vt:lpstr>
      <vt:lpstr>Children’s  Sexual Behaviors</vt:lpstr>
      <vt:lpstr>Healthy Sexuality &amp; Sexual Development</vt:lpstr>
      <vt:lpstr>Activity:  Learning about Sex</vt:lpstr>
      <vt:lpstr>Children’s sexual behaviors  are different from  adults’ sexual behaviors.</vt:lpstr>
      <vt:lpstr>Prevention Levels</vt:lpstr>
      <vt:lpstr>What Healthy Sexuality Looks Like</vt:lpstr>
      <vt:lpstr>Key Sexual Development Tasks</vt:lpstr>
      <vt:lpstr>Prevention Tasks</vt:lpstr>
      <vt:lpstr>Prevention Tasks: Infants &amp; Toddlers</vt:lpstr>
      <vt:lpstr>Healthy Touch</vt:lpstr>
      <vt:lpstr>Special Considerations</vt:lpstr>
      <vt:lpstr>Prevention Tasks: 3-5</vt:lpstr>
      <vt:lpstr>How Would You Answer?</vt:lpstr>
      <vt:lpstr>Talking about Consent</vt:lpstr>
      <vt:lpstr>Prevention Tasks: 6-8</vt:lpstr>
      <vt:lpstr>Safety in the Digital World</vt:lpstr>
      <vt:lpstr>Prevention Tasks: 9-12</vt:lpstr>
      <vt:lpstr>Prevention Tasks: Adolescents</vt:lpstr>
      <vt:lpstr>Questions to Use </vt:lpstr>
      <vt:lpstr>Activity:  What Do You Wish You Knew Then? </vt:lpstr>
      <vt:lpstr>Talking with Kids  about Sex Abuse</vt:lpstr>
      <vt:lpstr>Activity:  Designing Safety Plans</vt:lpstr>
      <vt:lpstr>Response to Appropriate  Sexual Behaviors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Awareness to Action for Professionals Working with Parents  and Professional Caregivers</dc:title>
  <dc:creator>Julie O'Brien</dc:creator>
  <cp:lastModifiedBy>test</cp:lastModifiedBy>
  <cp:revision>137</cp:revision>
  <dcterms:created xsi:type="dcterms:W3CDTF">2021-08-31T21:10:51Z</dcterms:created>
  <dcterms:modified xsi:type="dcterms:W3CDTF">2022-02-22T17:21:25Z</dcterms:modified>
</cp:coreProperties>
</file>